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</p:sldMasterIdLst>
  <p:sldIdLst>
    <p:sldId id="285" r:id="rId4"/>
    <p:sldId id="278" r:id="rId5"/>
    <p:sldId id="290" r:id="rId6"/>
    <p:sldId id="269" r:id="rId7"/>
    <p:sldId id="267" r:id="rId8"/>
    <p:sldId id="277" r:id="rId9"/>
    <p:sldId id="280" r:id="rId10"/>
    <p:sldId id="281" r:id="rId11"/>
    <p:sldId id="282" r:id="rId12"/>
    <p:sldId id="283" r:id="rId13"/>
    <p:sldId id="284" r:id="rId14"/>
    <p:sldId id="286" r:id="rId15"/>
    <p:sldId id="271" r:id="rId16"/>
    <p:sldId id="272" r:id="rId17"/>
    <p:sldId id="273" r:id="rId18"/>
    <p:sldId id="274" r:id="rId19"/>
    <p:sldId id="275" r:id="rId20"/>
    <p:sldId id="276" r:id="rId21"/>
    <p:sldId id="291" r:id="rId22"/>
    <p:sldId id="257" r:id="rId23"/>
    <p:sldId id="259" r:id="rId24"/>
    <p:sldId id="260" r:id="rId25"/>
    <p:sldId id="261" r:id="rId26"/>
    <p:sldId id="292" r:id="rId27"/>
    <p:sldId id="288" r:id="rId28"/>
    <p:sldId id="263" r:id="rId29"/>
    <p:sldId id="265" r:id="rId30"/>
    <p:sldId id="289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2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95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40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01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97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27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0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89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3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3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570E8-03F2-470A-BE6D-CCC1536A485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18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5C7D7-BD09-4AAB-A1B1-5208E541572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57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D7AC6-0BC2-4F09-8A3D-7B34B0C6E4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62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355BD-B93D-4875-9280-C29A008C3C5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57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0DBD1-4214-4D8D-B022-2A7DEEFCABD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6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B61B1-0B3C-45A4-964E-83E8BAB54F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9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B9EF3-0F7D-41A2-AAB8-EC642226D01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8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7EBD7-A4DD-4339-8CC9-93ADE6A6149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3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50D7F-B39A-494E-BD3A-29835D3B1C0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27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A69F1-78C5-433B-8047-6589E70E8CD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41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0C357-B3D1-4931-8A86-53C16E69A7A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15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D37689-8795-4A1E-A724-83646D3BC6D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8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30.11.2014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8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7D88D5-5DA5-42CA-904D-C458A166FCC9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9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100" name="Picture 4" descr="84 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33400" y="457200"/>
            <a:ext cx="8001000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u="sng" smtClean="0">
              <a:solidFill>
                <a:srgbClr val="000000"/>
              </a:solidFill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u="sng" smtClean="0">
              <a:solidFill>
                <a:srgbClr val="000000"/>
              </a:solidFill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u="sng" smtClean="0">
              <a:solidFill>
                <a:srgbClr val="000000"/>
              </a:solidFill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u="sng" smtClean="0">
              <a:solidFill>
                <a:srgbClr val="000000"/>
              </a:solidFill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zh-CN" b="1" u="sng" smtClean="0">
              <a:solidFill>
                <a:srgbClr val="3333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zh-CN" b="1" u="sng" smtClean="0">
              <a:solidFill>
                <a:srgbClr val="3333CC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6600" b="1" u="sng" smtClean="0">
              <a:solidFill>
                <a:srgbClr val="3333CC"/>
              </a:solidFill>
              <a:ea typeface="宋体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i="1" u="sng" smtClean="0">
                <a:solidFill>
                  <a:srgbClr val="3333CC"/>
                </a:solidFill>
                <a:ea typeface="宋体" charset="-122"/>
              </a:rPr>
              <a:t> </a:t>
            </a:r>
            <a:endParaRPr lang="ru-RU" altLang="ru-RU" i="1" u="sng" smtClean="0">
              <a:solidFill>
                <a:srgbClr val="3333CC"/>
              </a:solidFill>
              <a:ea typeface="宋体" charset="-122"/>
            </a:endParaRPr>
          </a:p>
        </p:txBody>
      </p:sp>
      <p:pic>
        <p:nvPicPr>
          <p:cNvPr id="4108" name="Picture 12" descr="i?id=251199053-43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739" y="2852936"/>
            <a:ext cx="2512568" cy="163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?id=119642218-28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035608"/>
            <a:ext cx="2599928" cy="181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?id=478408020-5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739" y="4491038"/>
            <a:ext cx="2705100" cy="129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?id=266936930-12-72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87633"/>
            <a:ext cx="2590800" cy="19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i?id=464321754-09-72&amp;n=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645024"/>
            <a:ext cx="2640564" cy="214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i?id=553843479-31-72&amp;n=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77" y="1035608"/>
            <a:ext cx="2737048" cy="25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i?id=453323362-51-72&amp;n=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3" y="1035608"/>
            <a:ext cx="2613497" cy="21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60648"/>
            <a:ext cx="6344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Monday, the 24-th of November.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5556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333375"/>
            <a:ext cx="8785225" cy="6264275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  <a:defRPr/>
            </a:pPr>
            <a:endParaRPr lang="en-US" altLang="ru-RU" sz="6600" dirty="0" smtClean="0">
              <a:solidFill>
                <a:srgbClr val="009900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err="1" smtClean="0">
                <a:solidFill>
                  <a:schemeClr val="tx1"/>
                </a:solidFill>
              </a:rPr>
              <a:t>gtyhauntglmf</a:t>
            </a:r>
            <a:endParaRPr lang="en-US" altLang="ru-RU" sz="6600" b="1" dirty="0" smtClean="0">
              <a:solidFill>
                <a:schemeClr val="tx1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>
                <a:solidFill>
                  <a:schemeClr val="accent2">
                    <a:lumMod val="75000"/>
                  </a:schemeClr>
                </a:solidFill>
              </a:rPr>
              <a:t>aunt</a:t>
            </a: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/>
              <a:t> </a:t>
            </a:r>
            <a:r>
              <a:rPr lang="en-US" altLang="ru-RU" sz="6600" b="1" dirty="0" err="1" smtClean="0">
                <a:solidFill>
                  <a:schemeClr val="tx1"/>
                </a:solidFill>
              </a:rPr>
              <a:t>hunclenyhkja</a:t>
            </a:r>
            <a:endParaRPr lang="en-US" altLang="ru-RU" sz="6600" b="1" dirty="0" smtClean="0">
              <a:solidFill>
                <a:schemeClr val="tx1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>
                <a:solidFill>
                  <a:schemeClr val="accent2">
                    <a:lumMod val="75000"/>
                  </a:schemeClr>
                </a:solidFill>
              </a:rPr>
              <a:t>uncle</a:t>
            </a:r>
          </a:p>
          <a:p>
            <a:pPr eaLnBrk="1" hangingPunct="1">
              <a:buFont typeface="Wingdings" charset="2"/>
              <a:buBlip>
                <a:blip r:embed="rId2"/>
              </a:buBlip>
              <a:defRPr/>
            </a:pPr>
            <a:endParaRPr lang="ru-RU" altLang="ru-RU" sz="6600" dirty="0" smtClean="0"/>
          </a:p>
          <a:p>
            <a:pPr eaLnBrk="1" hangingPunct="1">
              <a:buFont typeface="Wingdings" charset="2"/>
              <a:buBlip>
                <a:blip r:embed="rId2"/>
              </a:buBlip>
              <a:defRPr/>
            </a:pPr>
            <a:endParaRPr lang="ru-RU" altLang="ru-RU" sz="6600" dirty="0" smtClean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0527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altLang="ru-RU" dirty="0" smtClean="0">
                <a:solidFill>
                  <a:schemeClr val="bg1"/>
                </a:solidFill>
              </a:rPr>
              <a:t>Find the hidden word</a:t>
            </a:r>
            <a:r>
              <a:rPr lang="ru-RU" altLang="ru-RU" dirty="0" smtClean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5535232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0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55576" y="188640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4400" b="0" dirty="0" smtClean="0"/>
              <a:t>Join the Parts of the Words!</a:t>
            </a:r>
            <a:endParaRPr lang="ru-RU" sz="4400" b="0" dirty="0" smtClean="0"/>
          </a:p>
        </p:txBody>
      </p:sp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611188" y="1989138"/>
            <a:ext cx="785971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400" dirty="0" smtClean="0">
                <a:solidFill>
                  <a:srgbClr val="000000"/>
                </a:solidFill>
              </a:rPr>
              <a:t>MO                TER                BRO                          CLE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400" dirty="0" smtClean="0">
                <a:solidFill>
                  <a:srgbClr val="000000"/>
                </a:solidFill>
              </a:rPr>
              <a:t>                                                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400" dirty="0" smtClean="0">
                <a:solidFill>
                  <a:srgbClr val="000000"/>
                </a:solidFill>
              </a:rPr>
              <a:t>FAT                      THER                NT                MOTHER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400" dirty="0" smtClean="0">
                <a:solidFill>
                  <a:srgbClr val="000000"/>
                </a:solidFill>
              </a:rPr>
              <a:t>                                                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400" dirty="0" smtClean="0">
                <a:solidFill>
                  <a:srgbClr val="000000"/>
                </a:solidFill>
              </a:rPr>
              <a:t>SIS                HER             AU                        THER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400" dirty="0" smtClean="0">
                <a:solidFill>
                  <a:srgbClr val="000000"/>
                </a:solidFill>
              </a:rPr>
              <a:t>                                                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400" dirty="0" smtClean="0">
                <a:solidFill>
                  <a:srgbClr val="000000"/>
                </a:solidFill>
              </a:rPr>
              <a:t>FA                TER                      UN                      WI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400" dirty="0" smtClean="0">
                <a:solidFill>
                  <a:srgbClr val="000000"/>
                </a:solidFill>
              </a:rPr>
              <a:t>                                                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2400" dirty="0" smtClean="0">
                <a:solidFill>
                  <a:srgbClr val="000000"/>
                </a:solidFill>
              </a:rPr>
              <a:t>DAUGH                MILY                GRAND             FE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87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Possessive Case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276872"/>
            <a:ext cx="38523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Tom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’s</a:t>
            </a:r>
            <a:r>
              <a:rPr lang="en-US" sz="3600" b="1" dirty="0" smtClean="0"/>
              <a:t> friend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My father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’s</a:t>
            </a:r>
            <a:r>
              <a:rPr lang="en-US" sz="3600" b="1" dirty="0" smtClean="0"/>
              <a:t> sister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My sister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’s</a:t>
            </a:r>
            <a:r>
              <a:rPr lang="en-US" sz="3600" b="1" dirty="0" smtClean="0"/>
              <a:t>  toys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96136" y="2249496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Друг Тома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3509123"/>
            <a:ext cx="345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Сестра моего папы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815" y="4607096"/>
            <a:ext cx="395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Игрушки моей сестры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ln cmpd="dbl">
            <a:solidFill>
              <a:srgbClr val="FF0066"/>
            </a:solidFill>
            <a:bevel/>
          </a:ln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fa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 </a:t>
            </a:r>
            <a:endParaRPr lang="ru-RU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Содержимое 3" descr="businessm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114" y="1600200"/>
            <a:ext cx="3525772" cy="4525963"/>
          </a:xfrm>
        </p:spPr>
      </p:pic>
      <p:sp>
        <p:nvSpPr>
          <p:cNvPr id="5" name="TextBox 4"/>
          <p:cNvSpPr txBox="1"/>
          <p:nvPr/>
        </p:nvSpPr>
        <p:spPr>
          <a:xfrm>
            <a:off x="0" y="2357430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dad [‘dæd]</a:t>
            </a:r>
            <a:endParaRPr lang="ru-RU" sz="3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5" y="3113522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My dad is my mother’s….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42561" y="4221088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husband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38945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mo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 </a:t>
            </a:r>
            <a:endParaRPr lang="ru-RU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Содержимое 3" descr="n_1528_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877" y="1600200"/>
            <a:ext cx="3924245" cy="4525963"/>
          </a:xfrm>
        </p:spPr>
      </p:pic>
      <p:sp>
        <p:nvSpPr>
          <p:cNvPr id="5" name="TextBox 4"/>
          <p:cNvSpPr txBox="1"/>
          <p:nvPr/>
        </p:nvSpPr>
        <p:spPr>
          <a:xfrm>
            <a:off x="0" y="2071678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mum [‘m</a:t>
            </a:r>
            <a:r>
              <a:rPr lang="el-GR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Λ</a:t>
            </a: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m]</a:t>
            </a:r>
            <a:endParaRPr lang="ru-RU" sz="2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20" y="3085509"/>
            <a:ext cx="224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My mum is my father’s….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4941168"/>
            <a:ext cx="826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wife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0936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daughter</a:t>
            </a:r>
            <a:endParaRPr lang="ru-RU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Содержимое 3" descr="shoot1_1-680x10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9239" y="1600200"/>
            <a:ext cx="3005522" cy="4525963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2875002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She is my parents’…….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4797152"/>
            <a:ext cx="1343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/>
              <a:t>daughter</a:t>
            </a:r>
          </a:p>
        </p:txBody>
      </p:sp>
    </p:spTree>
    <p:extLst>
      <p:ext uri="{BB962C8B-B14F-4D97-AF65-F5344CB8AC3E}">
        <p14:creationId xmlns:p14="http://schemas.microsoft.com/office/powerpoint/2010/main" val="98745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  <a:ln>
            <a:solidFill>
              <a:srgbClr val="FF0066"/>
            </a:solidFill>
          </a:ln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broth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6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5" descr="i?id=230669914-50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4114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3568" y="2636912"/>
            <a:ext cx="2098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H</a:t>
            </a:r>
            <a:r>
              <a:rPr lang="en-US" sz="2400" b="1" dirty="0" smtClean="0"/>
              <a:t>e is my parents’…….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5656" y="4509120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son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1321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85720" y="928671"/>
            <a:ext cx="4572032" cy="77213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grandfa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</a:t>
            </a:r>
            <a:r>
              <a:rPr lang="en-US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</a:t>
            </a:r>
          </a:p>
          <a:p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36911"/>
            <a:ext cx="279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 is my mother’s …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4077072"/>
            <a:ext cx="1102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father</a:t>
            </a:r>
            <a:endParaRPr lang="ru-RU" sz="2800" b="1" i="1" dirty="0"/>
          </a:p>
        </p:txBody>
      </p:sp>
      <p:pic>
        <p:nvPicPr>
          <p:cNvPr id="8" name="Picture 3" descr="C:\Users\Ольга\Desktop\Пастущина\24.11.14 Семья\_big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7" y="818356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7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0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grandmother-of-the-bri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314" y="1142984"/>
            <a:ext cx="3479800" cy="4445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357158" y="857232"/>
            <a:ext cx="4071966" cy="1059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grandmo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</a:t>
            </a:r>
            <a:r>
              <a:rPr lang="en-US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</a:t>
            </a:r>
            <a:endParaRPr lang="ru-RU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667" y="2786116"/>
            <a:ext cx="2712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She is my father’s …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63688" y="4077072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/>
              <a:t>mother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4937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44624"/>
            <a:ext cx="375134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white"/>
                </a:solidFill>
              </a:rPr>
              <a:t>Read the text</a:t>
            </a:r>
            <a:endParaRPr lang="ru-RU" sz="4800" dirty="0">
              <a:solidFill>
                <a:prstClr val="white"/>
              </a:solidFill>
            </a:endParaRPr>
          </a:p>
        </p:txBody>
      </p:sp>
      <p:pic>
        <p:nvPicPr>
          <p:cNvPr id="2069" name="Picture 21" descr="C:\Users\Ольга\Desktop\Пастущина\24.11.14 Семья\PR20130223112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46649"/>
            <a:ext cx="5256584" cy="29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7129" y="4332790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navigator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4819" y="5033156"/>
            <a:ext cx="270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2400" b="1" dirty="0" smtClean="0"/>
              <a:t>erves on the ship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52508" y="5949280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hospital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80112" y="5013176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госпиталь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24028" y="4332790"/>
            <a:ext cx="31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</a:t>
            </a:r>
            <a:r>
              <a:rPr lang="ru-RU" sz="2400" b="1" dirty="0" smtClean="0"/>
              <a:t>лужит на корабле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790455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штурман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165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124" name="Picture 4" descr="84 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828800" y="914400"/>
            <a:ext cx="5529263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Phonetic Drill</a:t>
            </a:r>
            <a:endParaRPr lang="ru-RU" altLang="zh-CN" sz="3200" b="1" dirty="0" smtClean="0">
              <a:solidFill>
                <a:srgbClr val="3333CC"/>
              </a:solidFill>
              <a:latin typeface="Century Gothic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zh-CN" sz="3200" b="1" dirty="0" smtClean="0">
              <a:solidFill>
                <a:srgbClr val="3333CC"/>
              </a:solidFill>
              <a:latin typeface="Century Gothic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I` </a:t>
            </a:r>
            <a:r>
              <a:rPr lang="en-US" altLang="zh-CN" sz="3600" b="1" dirty="0" err="1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ve</a:t>
            </a: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 got a mother.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I` </a:t>
            </a:r>
            <a:r>
              <a:rPr lang="en-US" altLang="zh-CN" sz="3600" b="1" dirty="0" err="1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ve</a:t>
            </a: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 got a father.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I` </a:t>
            </a:r>
            <a:r>
              <a:rPr lang="en-US" altLang="zh-CN" sz="3600" b="1" dirty="0" err="1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ve</a:t>
            </a: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 got a sister.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I` </a:t>
            </a:r>
            <a:r>
              <a:rPr lang="en-US" altLang="zh-CN" sz="3600" b="1" dirty="0" err="1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ve</a:t>
            </a: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 got a brother.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We live together.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We love each other</a:t>
            </a:r>
            <a:r>
              <a:rPr lang="en-US" altLang="zh-CN" sz="3600" dirty="0" smtClean="0">
                <a:solidFill>
                  <a:srgbClr val="3333CC"/>
                </a:solidFill>
                <a:latin typeface="Century Gothic" pitchFamily="34" charset="0"/>
                <a:ea typeface="宋体" pitchFamily="2" charset="-122"/>
              </a:rPr>
              <a:t>.</a:t>
            </a:r>
            <a:endParaRPr lang="ru-RU" altLang="ru-RU" sz="3600" dirty="0" smtClean="0">
              <a:solidFill>
                <a:srgbClr val="3333CC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44624"/>
            <a:ext cx="375134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Read </a:t>
            </a:r>
            <a:r>
              <a:rPr lang="en-US" sz="4800" dirty="0" smtClean="0"/>
              <a:t>the text</a:t>
            </a:r>
            <a:endParaRPr lang="ru-RU" sz="4800" dirty="0"/>
          </a:p>
        </p:txBody>
      </p:sp>
      <p:pic>
        <p:nvPicPr>
          <p:cNvPr id="2069" name="Picture 21" descr="C:\Users\Ольга\Desktop\Пастущина\24.11.14 Семья\PR20130223112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46649"/>
            <a:ext cx="5256584" cy="29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291" y="4005065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This is Dmitri Ivanov</a:t>
            </a:r>
          </a:p>
          <a:p>
            <a:r>
              <a:rPr lang="en-US" sz="2000" b="1" dirty="0" smtClean="0"/>
              <a:t>He’s married, and this is his family. Their house is in </a:t>
            </a:r>
            <a:r>
              <a:rPr lang="en-US" sz="2000" b="1" dirty="0" err="1" smtClean="0"/>
              <a:t>Kronshtadt</a:t>
            </a:r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He ‘s an officer, a navigator. He serves on the ship “</a:t>
            </a:r>
            <a:r>
              <a:rPr lang="en-US" sz="2000" b="1" dirty="0" err="1" smtClean="0"/>
              <a:t>Smolnyj</a:t>
            </a:r>
            <a:r>
              <a:rPr lang="en-US" sz="2000" b="1" dirty="0" smtClean="0"/>
              <a:t>”.  The ship is very big.</a:t>
            </a:r>
          </a:p>
          <a:p>
            <a:r>
              <a:rPr lang="en-US" sz="2000" b="1" dirty="0" smtClean="0"/>
              <a:t>Svetlana is Dmitri’s wife. She is a doctor. She works in a hospital. The hospital is near their house.</a:t>
            </a:r>
          </a:p>
          <a:p>
            <a:r>
              <a:rPr lang="en-US" sz="2000" b="1" dirty="0" smtClean="0"/>
              <a:t>“Our children are Irina and Ivan. Irina is a student. Ivan is a cadet. He studies at the Cadet Naval School.  We’re happy in </a:t>
            </a:r>
            <a:r>
              <a:rPr lang="en-US" sz="2000" b="1" dirty="0" err="1" smtClean="0"/>
              <a:t>Kronshtadt</a:t>
            </a:r>
            <a:r>
              <a:rPr lang="en-US" sz="2000" b="1" dirty="0" smtClean="0"/>
              <a:t>”.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846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332656"/>
            <a:ext cx="284404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Grammar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627784" y="2348879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She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’s</a:t>
            </a:r>
            <a:r>
              <a:rPr lang="en-US" sz="4400" dirty="0" smtClean="0"/>
              <a:t> married. </a:t>
            </a:r>
          </a:p>
          <a:p>
            <a:r>
              <a:rPr lang="en-US" sz="4400" dirty="0" smtClean="0"/>
              <a:t>She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’s</a:t>
            </a:r>
            <a:r>
              <a:rPr lang="en-US" sz="4400" dirty="0" smtClean="0"/>
              <a:t> </a:t>
            </a:r>
            <a:r>
              <a:rPr lang="en-US" sz="4400" dirty="0" smtClean="0"/>
              <a:t>a</a:t>
            </a:r>
            <a:r>
              <a:rPr lang="en-US" sz="4400" dirty="0" smtClean="0"/>
              <a:t>n officer</a:t>
            </a:r>
            <a:r>
              <a:rPr lang="en-US" sz="4400" dirty="0" smtClean="0"/>
              <a:t>.</a:t>
            </a:r>
            <a:endParaRPr lang="en-US" sz="4400" dirty="0" smtClean="0"/>
          </a:p>
          <a:p>
            <a:endParaRPr lang="en-US" sz="4400" dirty="0"/>
          </a:p>
          <a:p>
            <a:pPr algn="ctr"/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‘s</a:t>
            </a:r>
            <a:r>
              <a:rPr lang="en-US" sz="4400" dirty="0" smtClean="0"/>
              <a:t> = is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20148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116632"/>
            <a:ext cx="5742278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dirty="0" smtClean="0"/>
              <a:t>Answer the questions:</a:t>
            </a:r>
            <a:endParaRPr lang="ru-RU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3025506" y="4077072"/>
            <a:ext cx="33137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smtClean="0"/>
              <a:t>Is Dmitri married?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Where is their house?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What is Dmitri’s job?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Is his ship big or small?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What is Svetlana’s job?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Where is her hospital?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Is Irina a doctor?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Is Ivan a student?</a:t>
            </a:r>
            <a:endParaRPr lang="ru-RU" sz="2000" b="1" dirty="0"/>
          </a:p>
        </p:txBody>
      </p:sp>
      <p:pic>
        <p:nvPicPr>
          <p:cNvPr id="6" name="Picture 21" descr="C:\Users\Ольга\Desktop\Пастущина\24.11.14 Семья\PR20130223112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74640"/>
            <a:ext cx="5256584" cy="29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4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332656"/>
            <a:ext cx="7806945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Look at the family tree. Complete the sentences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99702" y="1323253"/>
            <a:ext cx="4208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Dmitri        =        Svetlana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619671" y="2512616"/>
            <a:ext cx="653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Irina                                              Ivan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3834914"/>
            <a:ext cx="72878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smtClean="0"/>
              <a:t>Svetlana is Dmitri’s ________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Dmitri is Svetlana’s ________________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Ivan is their __________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Irina is their ______________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Ivan is Irina’s _____________________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Dmitri and Svetlana Are Irina and Ivan’s ______________</a:t>
            </a:r>
            <a:endParaRPr lang="ru-RU" sz="2000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502452" y="1664070"/>
            <a:ext cx="0" cy="612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авая фигурная скобка 11"/>
          <p:cNvSpPr/>
          <p:nvPr/>
        </p:nvSpPr>
        <p:spPr>
          <a:xfrm rot="16200000">
            <a:off x="4365962" y="-86933"/>
            <a:ext cx="272983" cy="485657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139952" y="364502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w</a:t>
            </a:r>
            <a:r>
              <a:rPr lang="en-US" sz="2400" b="1" dirty="0" smtClean="0">
                <a:solidFill>
                  <a:srgbClr val="C00000"/>
                </a:solidFill>
              </a:rPr>
              <a:t>ife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63959"/>
            <a:ext cx="7814960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</a:rPr>
              <a:t>Ask and answer the questions.</a:t>
            </a:r>
            <a:endParaRPr lang="ru-RU" sz="4400" dirty="0">
              <a:solidFill>
                <a:prstClr val="white"/>
              </a:solidFill>
            </a:endParaRPr>
          </a:p>
        </p:txBody>
      </p:sp>
      <p:pic>
        <p:nvPicPr>
          <p:cNvPr id="5" name="Picture 21" descr="C:\Users\Ольга\Desktop\Пастущина\24.11.14 Семья\PR20130223112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256584" cy="29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539552" y="4725144"/>
            <a:ext cx="2664296" cy="10081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Who is  Ivan?</a:t>
            </a:r>
            <a:endParaRPr lang="ru-RU" dirty="0"/>
          </a:p>
        </p:txBody>
      </p:sp>
      <p:sp>
        <p:nvSpPr>
          <p:cNvPr id="11" name="Овальная выноска 10"/>
          <p:cNvSpPr/>
          <p:nvPr/>
        </p:nvSpPr>
        <p:spPr>
          <a:xfrm>
            <a:off x="4833044" y="5589240"/>
            <a:ext cx="3960440" cy="9361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He’s Irina’s brother</a:t>
            </a:r>
            <a:endParaRPr lang="ru-RU" dirty="0"/>
          </a:p>
        </p:txBody>
      </p:sp>
      <p:sp>
        <p:nvSpPr>
          <p:cNvPr id="13" name="Овальная выноска 12"/>
          <p:cNvSpPr/>
          <p:nvPr/>
        </p:nvSpPr>
        <p:spPr>
          <a:xfrm>
            <a:off x="5193084" y="4437112"/>
            <a:ext cx="3240360" cy="89505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He’s Dmitri’s son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5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Family Song - Kids English Pop Mus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196752"/>
            <a:ext cx="6552728" cy="47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58288"/>
            <a:ext cx="8064896" cy="580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44624"/>
            <a:ext cx="2521844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dirty="0" smtClean="0"/>
              <a:t>Listening</a:t>
            </a:r>
            <a:endParaRPr lang="ru-RU" sz="4400" dirty="0"/>
          </a:p>
        </p:txBody>
      </p:sp>
      <p:pic>
        <p:nvPicPr>
          <p:cNvPr id="3" name="042 - 4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194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5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6"/>
          <a:stretch/>
        </p:blipFill>
        <p:spPr bwMode="auto">
          <a:xfrm>
            <a:off x="1252600" y="2996952"/>
            <a:ext cx="6781800" cy="344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0405" y="140323"/>
            <a:ext cx="270619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smtClean="0"/>
              <a:t>Speaking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088157"/>
            <a:ext cx="9001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Work in pairs.</a:t>
            </a:r>
          </a:p>
          <a:p>
            <a:pPr algn="ctr"/>
            <a:endParaRPr lang="en-US" sz="2400" b="1" i="1" dirty="0" smtClean="0"/>
          </a:p>
          <a:p>
            <a:pPr algn="ctr"/>
            <a:r>
              <a:rPr lang="en-US" sz="2400" b="1" dirty="0" smtClean="0"/>
              <a:t>Write the names of your family. Ask and answer questions as in the example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733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07504"/>
          </a:xfrm>
        </p:spPr>
        <p:txBody>
          <a:bodyPr/>
          <a:lstStyle/>
          <a:p>
            <a:r>
              <a:rPr lang="en-US" sz="3600" dirty="0" smtClean="0"/>
              <a:t>Tell about your friend’s family: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348880"/>
            <a:ext cx="447590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Hello! </a:t>
            </a:r>
          </a:p>
          <a:p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My name ……..</a:t>
            </a:r>
          </a:p>
          <a:p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 have got a friend.</a:t>
            </a:r>
          </a:p>
          <a:p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His name is……</a:t>
            </a:r>
          </a:p>
          <a:p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He has got………</a:t>
            </a:r>
          </a:p>
          <a:p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His mother’s name is ……</a:t>
            </a:r>
          </a:p>
          <a:p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She is ………</a:t>
            </a:r>
          </a:p>
          <a:p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She’s a ……….</a:t>
            </a:r>
            <a:endParaRPr lang="ru-RU" sz="2800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986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572889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Can you talk about your family?</a:t>
            </a:r>
            <a:endParaRPr lang="ru-RU" sz="2000" b="1" dirty="0"/>
          </a:p>
        </p:txBody>
      </p:sp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420985" y="116632"/>
            <a:ext cx="8229600" cy="11521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Arial"/>
              </a:rPr>
              <a:t>Now I know …</a:t>
            </a:r>
          </a:p>
          <a:p>
            <a:pPr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Arial"/>
              </a:rPr>
              <a:t>Now I can…</a:t>
            </a:r>
            <a:endParaRPr lang="ru-RU" sz="3200" kern="0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55965" y="3493184"/>
            <a:ext cx="2844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What was interesting at the lesson?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5429255"/>
            <a:ext cx="2465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What was difficult?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22673" y="1693665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Do you know the </a:t>
            </a:r>
            <a:r>
              <a:rPr lang="en-US" sz="2000" b="1" dirty="0" smtClean="0"/>
              <a:t>words </a:t>
            </a:r>
            <a:r>
              <a:rPr lang="en-US" sz="2000" b="1" dirty="0"/>
              <a:t>now?</a:t>
            </a:r>
          </a:p>
        </p:txBody>
      </p:sp>
      <p:sp>
        <p:nvSpPr>
          <p:cNvPr id="10" name="4-конечная звезда 9"/>
          <p:cNvSpPr/>
          <p:nvPr/>
        </p:nvSpPr>
        <p:spPr>
          <a:xfrm>
            <a:off x="2915605" y="2564904"/>
            <a:ext cx="3096344" cy="272385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…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88640"/>
            <a:ext cx="7158037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ew Inside Out - Beginner - Unit 3 - My Fami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409" y="1484784"/>
            <a:ext cx="7344816" cy="463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en-US" dirty="0" smtClean="0"/>
              <a:t>Family Ties</a:t>
            </a:r>
            <a:endParaRPr lang="ru-RU" dirty="0"/>
          </a:p>
        </p:txBody>
      </p:sp>
      <p:pic>
        <p:nvPicPr>
          <p:cNvPr id="3" name="Содержимое 3" descr="0305b621885250bf6463e7e35bb718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8706" y="1081201"/>
            <a:ext cx="2603174" cy="220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D:\2010-2011 учебный год\PICTURES!!!\Family\29796118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0909" y="1052736"/>
            <a:ext cx="38418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2250" y="5030031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My mother</a:t>
            </a:r>
            <a:r>
              <a:rPr lang="en-US" sz="2400" b="1" dirty="0" smtClean="0">
                <a:solidFill>
                  <a:srgbClr val="FF0000"/>
                </a:solidFill>
              </a:rPr>
              <a:t>’s</a:t>
            </a:r>
            <a:r>
              <a:rPr lang="en-US" sz="2400" b="1" dirty="0" smtClean="0"/>
              <a:t>/father</a:t>
            </a:r>
            <a:r>
              <a:rPr lang="en-US" sz="2400" b="1" dirty="0" smtClean="0">
                <a:solidFill>
                  <a:srgbClr val="FF0000"/>
                </a:solidFill>
              </a:rPr>
              <a:t>’s</a:t>
            </a:r>
            <a:r>
              <a:rPr lang="en-US" sz="2400" b="1" dirty="0" smtClean="0"/>
              <a:t> name </a:t>
            </a:r>
            <a:r>
              <a:rPr lang="en-US" sz="2400" b="1" dirty="0" smtClean="0">
                <a:solidFill>
                  <a:srgbClr val="FF0000"/>
                </a:solidFill>
              </a:rPr>
              <a:t>is</a:t>
            </a:r>
            <a:r>
              <a:rPr lang="en-US" sz="2400" b="1" dirty="0" smtClean="0"/>
              <a:t>… 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5805264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Her/his</a:t>
            </a:r>
            <a:r>
              <a:rPr lang="en-US" sz="2400" b="1" dirty="0" smtClean="0"/>
              <a:t> name </a:t>
            </a:r>
            <a:r>
              <a:rPr lang="en-US" sz="2400" b="1" dirty="0" smtClean="0">
                <a:solidFill>
                  <a:srgbClr val="FF0000"/>
                </a:solidFill>
              </a:rPr>
              <a:t>is</a:t>
            </a:r>
            <a:r>
              <a:rPr lang="en-US" sz="2400" b="1" dirty="0" smtClean="0"/>
              <a:t>…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3481568"/>
            <a:ext cx="7176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To describe the family we will revise: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73908" y="5030031"/>
            <a:ext cx="238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Possessive Case</a:t>
            </a:r>
            <a:endParaRPr lang="ru-RU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061193" y="5805264"/>
            <a:ext cx="3015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Possessive pronouns</a:t>
            </a:r>
            <a:endParaRPr lang="ru-RU" sz="2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60232" y="4332594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The words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99470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9"/>
          <p:cNvSpPr txBox="1">
            <a:spLocks/>
          </p:cNvSpPr>
          <p:nvPr/>
        </p:nvSpPr>
        <p:spPr>
          <a:xfrm>
            <a:off x="539552" y="5445224"/>
            <a:ext cx="8329642" cy="1203348"/>
          </a:xfrm>
          <a:prstGeom prst="rect">
            <a:avLst/>
          </a:prstGeom>
          <a:solidFill>
            <a:srgbClr val="FFCC00"/>
          </a:solidFill>
          <a:ln>
            <a:solidFill>
              <a:srgbClr val="FF0066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family </a:t>
            </a:r>
            <a:r>
              <a:rPr lang="en-US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[‘fæm</a:t>
            </a:r>
            <a:r>
              <a:rPr lang="en-US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/>
              </a:rPr>
              <a:t>ə</a:t>
            </a:r>
            <a:r>
              <a:rPr lang="en-US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li]</a:t>
            </a:r>
            <a:r>
              <a:rPr lang="ru-RU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семья</a:t>
            </a: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Picture 4" descr="D:\2010-2011 учебный год\PICTURES!!!\Family\29796118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800" y="2981962"/>
            <a:ext cx="338437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99592" y="476672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Think and name the members of the family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7607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n_1528_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91" y="553616"/>
            <a:ext cx="1728192" cy="1828800"/>
          </a:xfrm>
          <a:prstGeom prst="rect">
            <a:avLst/>
          </a:prstGeom>
        </p:spPr>
      </p:pic>
      <p:pic>
        <p:nvPicPr>
          <p:cNvPr id="4" name="Содержимое 3" descr="shoot1_1-680x1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458" y="569454"/>
            <a:ext cx="1790793" cy="18287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0" y="2398253"/>
            <a:ext cx="1418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Fa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</a:t>
            </a:r>
          </a:p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(husband)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20981" y="2395891"/>
            <a:ext cx="1067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</a:t>
            </a:r>
          </a:p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(wife)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21901" y="2398253"/>
            <a:ext cx="1303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Daughter</a:t>
            </a:r>
          </a:p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(sist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80532" y="2382416"/>
            <a:ext cx="1306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Son</a:t>
            </a:r>
          </a:p>
          <a:p>
            <a:pPr algn="ctr"/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</a:t>
            </a: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broth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0735" y="5908552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grandfa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</a:t>
            </a: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</a:t>
            </a:r>
            <a:endParaRPr lang="ru-RU" dirty="0"/>
          </a:p>
        </p:txBody>
      </p:sp>
      <p:pic>
        <p:nvPicPr>
          <p:cNvPr id="14" name="Содержимое 6" descr="grandmother-of-the-bri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225" y="3789039"/>
            <a:ext cx="1756477" cy="211323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038075" y="5843513"/>
            <a:ext cx="17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grandmo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th</a:t>
            </a: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er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821354" y="610794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/>
              </a:rPr>
              <a:t>granny </a:t>
            </a:r>
            <a:endParaRPr lang="ru-RU" dirty="0"/>
          </a:p>
        </p:txBody>
      </p:sp>
      <p:sp>
        <p:nvSpPr>
          <p:cNvPr id="19" name="Левая фигурная скобка 18"/>
          <p:cNvSpPr/>
          <p:nvPr/>
        </p:nvSpPr>
        <p:spPr>
          <a:xfrm rot="16200000">
            <a:off x="1926052" y="1769451"/>
            <a:ext cx="281271" cy="27998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326553" y="3294158"/>
            <a:ext cx="164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dirty="0" smtClean="0">
                <a:latin typeface="Arial Black" panose="020B0A04020102020204" pitchFamily="34" charset="0"/>
              </a:rPr>
              <a:t>parents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52" y="6210809"/>
            <a:ext cx="2809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56574" y="6415993"/>
            <a:ext cx="229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grandparents</a:t>
            </a:r>
            <a:endParaRPr lang="ru-RU" sz="2000" dirty="0">
              <a:cs typeface="Aharoni" panose="02010803020104030203" pitchFamily="2" charset="-79"/>
            </a:endParaRPr>
          </a:p>
        </p:txBody>
      </p:sp>
      <p:pic>
        <p:nvPicPr>
          <p:cNvPr id="20" name="Picture 15" descr="i?id=571393771-39-72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147" y="620688"/>
            <a:ext cx="2092831" cy="185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25" y="3028747"/>
            <a:ext cx="2809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30188" y="3283443"/>
            <a:ext cx="180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hildren</a:t>
            </a:r>
            <a:endParaRPr lang="ru-RU" sz="2000" dirty="0"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7419" y="39129"/>
            <a:ext cx="686277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Look at the pictures and name the members of the family</a:t>
            </a:r>
            <a:endParaRPr lang="ru-RU" sz="2000" b="1" dirty="0"/>
          </a:p>
        </p:txBody>
      </p:sp>
      <p:pic>
        <p:nvPicPr>
          <p:cNvPr id="6146" name="Picture 2" descr="C:\Users\Ольга\Desktop\Пастущина\24.11.14 Семья\3477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69454"/>
            <a:ext cx="1970900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\Desktop\Пастущина\24.11.14 Семья\_big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91" y="3789039"/>
            <a:ext cx="1728192" cy="2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7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altLang="ru-RU" dirty="0" smtClean="0">
                <a:solidFill>
                  <a:schemeClr val="bg1"/>
                </a:solidFill>
              </a:rPr>
              <a:t>Find the hidden word</a:t>
            </a:r>
            <a:r>
              <a:rPr lang="ru-RU" altLang="ru-RU" dirty="0" smtClean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1438"/>
            <a:ext cx="9144000" cy="5516562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ru-RU" sz="6600" b="1" dirty="0" err="1" smtClean="0">
                <a:solidFill>
                  <a:schemeClr val="tx1"/>
                </a:solidFill>
              </a:rPr>
              <a:t>jokplmotherk</a:t>
            </a:r>
            <a:r>
              <a:rPr lang="en-US" altLang="ru-RU" sz="6600" b="1" dirty="0" smtClean="0">
                <a:solidFill>
                  <a:schemeClr val="tx1"/>
                </a:solidFill>
              </a:rPr>
              <a:t>  </a:t>
            </a:r>
            <a:r>
              <a:rPr lang="en-US" altLang="ru-RU" sz="6600" b="1" dirty="0" smtClean="0">
                <a:solidFill>
                  <a:srgbClr val="009900"/>
                </a:solidFill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ru-RU" sz="6600" b="1" dirty="0" smtClean="0">
                <a:solidFill>
                  <a:srgbClr val="009900"/>
                </a:solidFill>
              </a:rPr>
              <a:t> </a:t>
            </a:r>
            <a:r>
              <a:rPr lang="en-US" altLang="ru-RU" sz="6600" b="1" dirty="0" smtClean="0">
                <a:solidFill>
                  <a:schemeClr val="accent3">
                    <a:lumMod val="50000"/>
                  </a:schemeClr>
                </a:solidFill>
              </a:rPr>
              <a:t>mother</a:t>
            </a: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ru-RU" sz="6600" b="1" dirty="0" smtClean="0"/>
              <a:t> </a:t>
            </a:r>
            <a:r>
              <a:rPr lang="en-US" altLang="ru-RU" sz="6600" b="1" dirty="0" err="1" smtClean="0">
                <a:solidFill>
                  <a:schemeClr val="tx1"/>
                </a:solidFill>
              </a:rPr>
              <a:t>hgrfatherokui</a:t>
            </a:r>
            <a:endParaRPr lang="en-US" altLang="ru-RU" sz="6600" b="1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ru-RU" sz="6600" b="1" dirty="0" smtClean="0">
                <a:solidFill>
                  <a:schemeClr val="accent3">
                    <a:lumMod val="50000"/>
                  </a:schemeClr>
                </a:solidFill>
              </a:rPr>
              <a:t>father</a:t>
            </a:r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ru-RU" sz="6600" dirty="0" smtClean="0"/>
          </a:p>
          <a:p>
            <a:pPr algn="ctr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ru-RU" sz="6000" dirty="0" smtClean="0"/>
              <a:t> </a:t>
            </a:r>
            <a:endParaRPr lang="ru-RU" altLang="ru-RU" sz="6000" dirty="0" smtClean="0"/>
          </a:p>
        </p:txBody>
      </p:sp>
    </p:spTree>
    <p:extLst>
      <p:ext uri="{BB962C8B-B14F-4D97-AF65-F5344CB8AC3E}">
        <p14:creationId xmlns:p14="http://schemas.microsoft.com/office/powerpoint/2010/main" val="230879826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/>
      <p:bldP spid="7065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rgbClr val="009900"/>
            </a:solidFill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algn="ctr" eaLnBrk="1" hangingPunct="1">
              <a:buFont typeface="Wingdings" charset="2"/>
              <a:buNone/>
              <a:defRPr/>
            </a:pPr>
            <a:endParaRPr lang="en-US" altLang="ru-RU" sz="6600" dirty="0" smtClean="0">
              <a:solidFill>
                <a:srgbClr val="009900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endParaRPr lang="en-US" altLang="ru-RU" sz="6600" dirty="0" smtClean="0">
              <a:solidFill>
                <a:srgbClr val="009900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err="1" smtClean="0">
                <a:solidFill>
                  <a:schemeClr val="tx1"/>
                </a:solidFill>
              </a:rPr>
              <a:t>jthfsvjosonuj</a:t>
            </a:r>
            <a:endParaRPr lang="en-US" altLang="ru-RU" sz="6600" b="1" dirty="0" smtClean="0">
              <a:solidFill>
                <a:schemeClr val="tx1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>
                <a:solidFill>
                  <a:schemeClr val="accent3">
                    <a:lumMod val="50000"/>
                  </a:schemeClr>
                </a:solidFill>
              </a:rPr>
              <a:t>son</a:t>
            </a: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/>
              <a:t> </a:t>
            </a:r>
            <a:r>
              <a:rPr lang="en-US" altLang="ru-RU" sz="6600" b="1" dirty="0" err="1" smtClean="0">
                <a:solidFill>
                  <a:schemeClr val="tx1"/>
                </a:solidFill>
              </a:rPr>
              <a:t>ksrdaughtery</a:t>
            </a:r>
            <a:endParaRPr lang="en-US" altLang="ru-RU" sz="6600" b="1" dirty="0" smtClean="0">
              <a:solidFill>
                <a:schemeClr val="tx1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>
                <a:solidFill>
                  <a:schemeClr val="accent3">
                    <a:lumMod val="50000"/>
                  </a:schemeClr>
                </a:solidFill>
              </a:rPr>
              <a:t>daughter</a:t>
            </a: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/>
              <a:t> </a:t>
            </a:r>
            <a:endParaRPr lang="ru-RU" altLang="ru-RU" sz="6600" b="1" dirty="0" smtClean="0"/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000" dirty="0" smtClean="0"/>
              <a:t> </a:t>
            </a:r>
            <a:endParaRPr lang="ru-RU" altLang="ru-RU" sz="6000" dirty="0" smtClean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8229600" cy="83671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altLang="ru-RU" dirty="0" smtClean="0">
                <a:solidFill>
                  <a:schemeClr val="bg1"/>
                </a:solidFill>
              </a:rPr>
              <a:t>Find the hidden word</a:t>
            </a:r>
            <a:r>
              <a:rPr lang="ru-RU" altLang="ru-RU" dirty="0" smtClean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03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uiExpand="1" build="p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60350"/>
            <a:ext cx="8229600" cy="659765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 typeface="Wingdings" charset="2"/>
              <a:buNone/>
              <a:defRPr/>
            </a:pPr>
            <a:endParaRPr lang="en-US" altLang="ru-RU" sz="6600" dirty="0" smtClean="0">
              <a:solidFill>
                <a:srgbClr val="009900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endParaRPr lang="en-US" altLang="ru-RU" sz="6600" dirty="0">
              <a:solidFill>
                <a:srgbClr val="009900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err="1" smtClean="0">
                <a:solidFill>
                  <a:schemeClr val="tx1"/>
                </a:solidFill>
              </a:rPr>
              <a:t>kbrotheruhfb</a:t>
            </a:r>
            <a:endParaRPr lang="en-US" altLang="ru-RU" sz="6600" b="1" dirty="0" smtClean="0">
              <a:solidFill>
                <a:schemeClr val="tx1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>
                <a:solidFill>
                  <a:schemeClr val="accent2">
                    <a:lumMod val="75000"/>
                  </a:schemeClr>
                </a:solidFill>
              </a:rPr>
              <a:t>brother</a:t>
            </a: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/>
              <a:t> </a:t>
            </a:r>
            <a:r>
              <a:rPr lang="en-US" altLang="ru-RU" sz="6600" b="1" dirty="0" err="1" smtClean="0">
                <a:solidFill>
                  <a:schemeClr val="tx1"/>
                </a:solidFill>
              </a:rPr>
              <a:t>hgysistermng</a:t>
            </a:r>
            <a:endParaRPr lang="en-US" altLang="ru-RU" sz="6600" b="1" dirty="0" smtClean="0">
              <a:solidFill>
                <a:schemeClr val="tx1"/>
              </a:solidFill>
            </a:endParaRP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6600" b="1" dirty="0" smtClean="0">
                <a:solidFill>
                  <a:schemeClr val="accent2">
                    <a:lumMod val="75000"/>
                  </a:schemeClr>
                </a:solidFill>
              </a:rPr>
              <a:t>sister</a:t>
            </a:r>
          </a:p>
          <a:p>
            <a:pPr algn="ctr" eaLnBrk="1" hangingPunct="1">
              <a:buFont typeface="Wingdings" charset="2"/>
              <a:buNone/>
              <a:defRPr/>
            </a:pPr>
            <a:r>
              <a:rPr lang="en-US" altLang="ru-RU" sz="7200" dirty="0" smtClean="0"/>
              <a:t> </a:t>
            </a:r>
            <a:endParaRPr lang="ru-RU" altLang="ru-RU" sz="7200" dirty="0" smtClean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0527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altLang="ru-RU" dirty="0" smtClean="0">
                <a:solidFill>
                  <a:schemeClr val="bg1"/>
                </a:solidFill>
              </a:rPr>
              <a:t>Find the hidden word</a:t>
            </a:r>
            <a:r>
              <a:rPr lang="ru-RU" altLang="ru-RU" dirty="0" smtClean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435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584</TotalTime>
  <Words>566</Words>
  <Application>Microsoft Office PowerPoint</Application>
  <PresentationFormat>Экран (4:3)</PresentationFormat>
  <Paragraphs>173</Paragraphs>
  <Slides>29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Исполнительная</vt:lpstr>
      <vt:lpstr>4_Тема Office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Family Ties</vt:lpstr>
      <vt:lpstr>Презентация PowerPoint</vt:lpstr>
      <vt:lpstr>Презентация PowerPoint</vt:lpstr>
      <vt:lpstr>Find the hidden word:</vt:lpstr>
      <vt:lpstr>Find the hidden word:</vt:lpstr>
      <vt:lpstr>Find the hidden word:</vt:lpstr>
      <vt:lpstr>Find the hidden word:</vt:lpstr>
      <vt:lpstr>Join the Parts of the Words!</vt:lpstr>
      <vt:lpstr>Possessive Case</vt:lpstr>
      <vt:lpstr>father </vt:lpstr>
      <vt:lpstr>mother </vt:lpstr>
      <vt:lpstr>daughter</vt:lpstr>
      <vt:lpstr>brother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Tell about your friend’s family: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Петровна Пастущина</dc:creator>
  <cp:lastModifiedBy>Ольга</cp:lastModifiedBy>
  <cp:revision>55</cp:revision>
  <dcterms:created xsi:type="dcterms:W3CDTF">2014-11-20T11:51:07Z</dcterms:created>
  <dcterms:modified xsi:type="dcterms:W3CDTF">2014-11-30T12:21:17Z</dcterms:modified>
</cp:coreProperties>
</file>