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779F94-FDFD-4EB9-B914-068FB242E762}" type="datetimeFigureOut">
              <a:rPr lang="ru-RU" smtClean="0"/>
              <a:pPr/>
              <a:t>27.08.2015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656E32-13E9-479E-BB45-01B4688EC2C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779F94-FDFD-4EB9-B914-068FB242E762}" type="datetimeFigureOut">
              <a:rPr lang="ru-RU" smtClean="0"/>
              <a:pPr/>
              <a:t>27.08.2015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656E32-13E9-479E-BB45-01B4688EC2C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779F94-FDFD-4EB9-B914-068FB242E762}" type="datetimeFigureOut">
              <a:rPr lang="ru-RU" smtClean="0"/>
              <a:pPr/>
              <a:t>27.08.2015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656E32-13E9-479E-BB45-01B4688EC2C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779F94-FDFD-4EB9-B914-068FB242E762}" type="datetimeFigureOut">
              <a:rPr lang="ru-RU" smtClean="0"/>
              <a:pPr/>
              <a:t>27.08.2015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656E32-13E9-479E-BB45-01B4688EC2C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779F94-FDFD-4EB9-B914-068FB242E762}" type="datetimeFigureOut">
              <a:rPr lang="ru-RU" smtClean="0"/>
              <a:pPr/>
              <a:t>27.08.2015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656E32-13E9-479E-BB45-01B4688EC2C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779F94-FDFD-4EB9-B914-068FB242E762}" type="datetimeFigureOut">
              <a:rPr lang="ru-RU" smtClean="0"/>
              <a:pPr/>
              <a:t>27.08.2015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656E32-13E9-479E-BB45-01B4688EC2C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779F94-FDFD-4EB9-B914-068FB242E762}" type="datetimeFigureOut">
              <a:rPr lang="ru-RU" smtClean="0"/>
              <a:pPr/>
              <a:t>27.08.2015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656E32-13E9-479E-BB45-01B4688EC2C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779F94-FDFD-4EB9-B914-068FB242E762}" type="datetimeFigureOut">
              <a:rPr lang="ru-RU" smtClean="0"/>
              <a:pPr/>
              <a:t>27.08.2015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656E32-13E9-479E-BB45-01B4688EC2C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779F94-FDFD-4EB9-B914-068FB242E762}" type="datetimeFigureOut">
              <a:rPr lang="ru-RU" smtClean="0"/>
              <a:pPr/>
              <a:t>27.08.2015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656E32-13E9-479E-BB45-01B4688EC2C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779F94-FDFD-4EB9-B914-068FB242E762}" type="datetimeFigureOut">
              <a:rPr lang="ru-RU" smtClean="0"/>
              <a:pPr/>
              <a:t>27.08.2015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656E32-13E9-479E-BB45-01B4688EC2C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779F94-FDFD-4EB9-B914-068FB242E762}" type="datetimeFigureOut">
              <a:rPr lang="ru-RU" smtClean="0"/>
              <a:pPr/>
              <a:t>27.08.2015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656E32-13E9-479E-BB45-01B4688EC2C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E6DCAC">
                <a:alpha val="87000"/>
              </a:srgbClr>
            </a:gs>
            <a:gs pos="12000">
              <a:srgbClr val="E6D78A"/>
            </a:gs>
            <a:gs pos="30000">
              <a:srgbClr val="C7AC4C"/>
            </a:gs>
            <a:gs pos="45000">
              <a:srgbClr val="E6D78A"/>
            </a:gs>
            <a:gs pos="77000">
              <a:srgbClr val="C7AC4C"/>
            </a:gs>
            <a:gs pos="100000">
              <a:srgbClr val="E6DCAC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779F94-FDFD-4EB9-B914-068FB242E762}" type="datetimeFigureOut">
              <a:rPr lang="ru-RU" smtClean="0"/>
              <a:pPr/>
              <a:t>27.08.2015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656E32-13E9-479E-BB45-01B4688EC2C6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hyperlink" Target="http://images.yandex.ru/yandsearch?source=psearch&amp;img_url=http://www.school233.ru/new2011/16_02_2011_12.jpg&amp;uinfo=sw-1349-sh-673-fw-1124-fh-467-pd-1&amp;p=14&amp;text=%D1%82%D0%B8%D0%BF%D1%8B%20%D0%BF%D0%B5%D0%B4%D0%B0%D0%B3%D0%BE%D0%B3%D0%BE%D0%B2&amp;noreask=1&amp;pos=427&amp;rpt=simage&amp;lr=63" TargetMode="Externa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 idx="4294967295"/>
          </p:nvPr>
        </p:nvSpPr>
        <p:spPr>
          <a:xfrm>
            <a:off x="467544" y="260648"/>
            <a:ext cx="8136904" cy="936104"/>
          </a:xfrm>
        </p:spPr>
        <p:txBody>
          <a:bodyPr/>
          <a:lstStyle/>
          <a:p>
            <a:r>
              <a:rPr lang="ru-RU" b="1" i="1" dirty="0" smtClean="0">
                <a:solidFill>
                  <a:srgbClr val="002060"/>
                </a:solidFill>
              </a:rPr>
              <a:t>Типология педагогов</a:t>
            </a:r>
            <a:endParaRPr lang="ru-RU" b="1" i="1" dirty="0">
              <a:solidFill>
                <a:srgbClr val="002060"/>
              </a:solidFill>
            </a:endParaRPr>
          </a:p>
        </p:txBody>
      </p:sp>
      <p:pic>
        <p:nvPicPr>
          <p:cNvPr id="1026" name="Picture 2" descr="C:\Users\K53U\Desktop\iCAS0FW0F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95736" y="1196752"/>
            <a:ext cx="4464496" cy="4292785"/>
          </a:xfrm>
          <a:prstGeom prst="rect">
            <a:avLst/>
          </a:prstGeom>
          <a:noFill/>
        </p:spPr>
      </p:pic>
      <p:sp>
        <p:nvSpPr>
          <p:cNvPr id="18433" name="Rectangle 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/>
            </a:r>
            <a:b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</a:b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187624" y="6021288"/>
            <a:ext cx="77824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i="1" dirty="0" smtClean="0">
                <a:solidFill>
                  <a:schemeClr val="tx2">
                    <a:lumMod val="75000"/>
                  </a:schemeClr>
                </a:solidFill>
              </a:rPr>
              <a:t>Красовская Н.А. Воспитатель. МБОУ Школа – интернат №13. Г. Иркутск</a:t>
            </a:r>
            <a:endParaRPr lang="ru-RU" b="1" i="1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274638"/>
            <a:ext cx="8712968" cy="5962674"/>
          </a:xfrm>
        </p:spPr>
        <p:txBody>
          <a:bodyPr>
            <a:normAutofit/>
          </a:bodyPr>
          <a:lstStyle/>
          <a:p>
            <a:pPr algn="l"/>
            <a:r>
              <a:rPr lang="ru-RU" sz="2400" i="1" dirty="0" smtClean="0"/>
              <a:t>    </a:t>
            </a:r>
            <a:r>
              <a:rPr lang="ru-RU" sz="2400" i="1" dirty="0" err="1" smtClean="0"/>
              <a:t>Н.Е.Щуркова</a:t>
            </a:r>
            <a:r>
              <a:rPr lang="ru-RU" sz="2400" i="1" dirty="0" smtClean="0"/>
              <a:t> выделяет четыре типа школьных педагогов</a:t>
            </a:r>
            <a:br>
              <a:rPr lang="ru-RU" sz="2400" i="1" dirty="0" smtClean="0"/>
            </a:br>
            <a:r>
              <a:rPr lang="ru-RU" sz="2400" b="1" i="1" dirty="0" smtClean="0"/>
              <a:t> ^ Первый тип </a:t>
            </a:r>
            <a:r>
              <a:rPr lang="ru-RU" sz="2400" i="1" dirty="0" smtClean="0"/>
              <a:t>- самый распространенный. Она называет его условно </a:t>
            </a:r>
            <a:r>
              <a:rPr lang="ru-RU" sz="2400" b="1" i="1" dirty="0" smtClean="0"/>
              <a:t>«прагматический» </a:t>
            </a:r>
            <a:r>
              <a:rPr lang="ru-RU" sz="2400" i="1" dirty="0" smtClean="0"/>
              <a:t>(утилитарно ориентированный). К данному типу относятся </a:t>
            </a:r>
            <a:r>
              <a:rPr lang="ru-RU" sz="2400" b="1" i="1" dirty="0" smtClean="0"/>
              <a:t>56% </a:t>
            </a:r>
            <a:r>
              <a:rPr lang="ru-RU" sz="2400" i="1" dirty="0" smtClean="0"/>
              <a:t>школьных педагогов.</a:t>
            </a:r>
            <a:br>
              <a:rPr lang="ru-RU" sz="2400" i="1" dirty="0" smtClean="0"/>
            </a:br>
            <a:r>
              <a:rPr lang="ru-RU" sz="2400" i="1" dirty="0" smtClean="0"/>
              <a:t> В своем учебном предмете он хорошо осведомлен, его образовательная компетентность достаточно высокая. Основное профессиональное внимание педагог-прагматист направляет на ученика как на объект, насыщаемый знаниями и умениями, полезными для жизни школьной и бытовой. - он высоко ценится в школе за «процент успеваемости». Это позволяет ему преступать этические границы в отношении к детям: он может использовать императивные формы при организации групповой работы, кричит на детей, дает им клички, высмеивает при неудачах, его шутки, чаще всего, обидны и принижают достоинство ребенка. </a:t>
            </a:r>
            <a:endParaRPr lang="ru-RU" sz="2400" i="1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692696"/>
            <a:ext cx="8229600" cy="5760640"/>
          </a:xfrm>
        </p:spPr>
        <p:txBody>
          <a:bodyPr>
            <a:normAutofit/>
          </a:bodyPr>
          <a:lstStyle/>
          <a:p>
            <a:pPr algn="l"/>
            <a:r>
              <a:rPr lang="ru-RU" sz="2400" i="1" dirty="0" smtClean="0"/>
              <a:t>          Если пренебречь личностным развитием ребенка, то </a:t>
            </a:r>
            <a:r>
              <a:rPr lang="ru-RU" sz="2400" b="1" i="1" dirty="0" smtClean="0"/>
              <a:t>сущностные качества </a:t>
            </a:r>
            <a:r>
              <a:rPr lang="ru-RU" sz="2400" i="1" dirty="0" smtClean="0"/>
              <a:t>данного типа обладают некоторой притягательностью:</a:t>
            </a:r>
            <a:br>
              <a:rPr lang="ru-RU" sz="2400" i="1" dirty="0" smtClean="0"/>
            </a:br>
            <a:r>
              <a:rPr lang="ru-RU" sz="2400" i="1" dirty="0" smtClean="0"/>
              <a:t/>
            </a:r>
            <a:br>
              <a:rPr lang="ru-RU" sz="2400" i="1" dirty="0" smtClean="0"/>
            </a:br>
            <a:r>
              <a:rPr lang="ru-RU" sz="2400" i="1" dirty="0" smtClean="0"/>
              <a:t> - он хорошо обеспечивает подготовленность школьника к экзаменам и поступлению в вуз;</a:t>
            </a:r>
            <a:br>
              <a:rPr lang="ru-RU" sz="2400" i="1" dirty="0" smtClean="0"/>
            </a:br>
            <a:r>
              <a:rPr lang="ru-RU" sz="2400" i="1" dirty="0" smtClean="0"/>
              <a:t/>
            </a:r>
            <a:br>
              <a:rPr lang="ru-RU" sz="2400" i="1" dirty="0" smtClean="0"/>
            </a:br>
            <a:r>
              <a:rPr lang="ru-RU" sz="2400" i="1" dirty="0" smtClean="0"/>
              <a:t> - он деловит, собран, требователен, методичен, свободно владеет учебным материалом в пределах школьной программы;</a:t>
            </a:r>
            <a:br>
              <a:rPr lang="ru-RU" sz="2400" i="1" dirty="0" smtClean="0"/>
            </a:br>
            <a:r>
              <a:rPr lang="ru-RU" sz="2400" i="1" dirty="0" smtClean="0"/>
              <a:t/>
            </a:r>
            <a:br>
              <a:rPr lang="ru-RU" sz="2400" i="1" dirty="0" smtClean="0"/>
            </a:br>
            <a:r>
              <a:rPr lang="ru-RU" sz="2400" i="1" dirty="0" smtClean="0"/>
              <a:t> - он хороший организатор, умеет руководить деятельностью группы, потому обладает высоким авторитетом - чаще всего, непререкаемым.</a:t>
            </a:r>
            <a:r>
              <a:rPr lang="ru-RU" sz="2400" dirty="0" smtClean="0"/>
              <a:t/>
            </a:r>
            <a:br>
              <a:rPr lang="ru-RU" sz="2400" dirty="0" smtClean="0"/>
            </a:br>
            <a:endParaRPr lang="ru-RU" sz="2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274638"/>
            <a:ext cx="8712968" cy="5890666"/>
          </a:xfrm>
        </p:spPr>
        <p:txBody>
          <a:bodyPr>
            <a:normAutofit/>
          </a:bodyPr>
          <a:lstStyle/>
          <a:p>
            <a:pPr algn="l"/>
            <a:r>
              <a:rPr lang="ru-RU" sz="2400" b="1" i="1" dirty="0" smtClean="0"/>
              <a:t>^ Второй тип </a:t>
            </a:r>
            <a:r>
              <a:rPr lang="ru-RU" sz="2400" i="1" dirty="0" smtClean="0"/>
              <a:t>- исторически устойчивый, но заметно убывающий в своей численности. Его обозначили как тип </a:t>
            </a:r>
            <a:r>
              <a:rPr lang="ru-RU" sz="2400" b="1" i="1" dirty="0" smtClean="0"/>
              <a:t>«</a:t>
            </a:r>
            <a:r>
              <a:rPr lang="ru-RU" sz="2400" b="1" i="1" dirty="0" err="1" smtClean="0"/>
              <a:t>функционалистский</a:t>
            </a:r>
            <a:r>
              <a:rPr lang="ru-RU" sz="2400" b="1" i="1" dirty="0" smtClean="0"/>
              <a:t>» </a:t>
            </a:r>
            <a:r>
              <a:rPr lang="ru-RU" sz="2400" i="1" dirty="0" smtClean="0"/>
              <a:t>(нормативно-ориентированный). 20% школьных педагогов относятся к данному типу. Для этого типа характерна прямолинейная исполнительность функций, которые возводятся в ранг цели собственной работы. Педагогическая тактика сводится к постоянному корректированию поведенческих отклонений. Эти отклонения строго контролируются, фиксируются, пресекаются. Он любит распоряжаться, раздавать указания, сердится, когда их не выполняют. С упоением раздает оценки, сообщая, кто успешен, кто мало успешен, а кто - «слабое звено в классе».Методика такого педагога складывается из нравоучений, критики, оценки, ярлыков, принуждения и устрашения. </a:t>
            </a:r>
            <a:endParaRPr lang="ru-RU" sz="2400" i="1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106690"/>
          </a:xfrm>
        </p:spPr>
        <p:txBody>
          <a:bodyPr>
            <a:normAutofit/>
          </a:bodyPr>
          <a:lstStyle/>
          <a:p>
            <a:pPr algn="l"/>
            <a:r>
              <a:rPr lang="ru-RU" sz="2400" dirty="0" smtClean="0"/>
              <a:t>            </a:t>
            </a:r>
            <a:r>
              <a:rPr lang="ru-RU" sz="2400" i="1" dirty="0" smtClean="0"/>
              <a:t>Очевидны </a:t>
            </a:r>
            <a:r>
              <a:rPr lang="ru-RU" sz="2400" b="1" i="1" dirty="0" smtClean="0"/>
              <a:t>сущностные черты </a:t>
            </a:r>
            <a:r>
              <a:rPr lang="ru-RU" sz="2400" i="1" dirty="0" smtClean="0"/>
              <a:t>данного типа:</a:t>
            </a:r>
            <a:br>
              <a:rPr lang="ru-RU" sz="2400" i="1" dirty="0" smtClean="0"/>
            </a:br>
            <a:r>
              <a:rPr lang="ru-RU" sz="2400" i="1" dirty="0" smtClean="0"/>
              <a:t/>
            </a:r>
            <a:br>
              <a:rPr lang="ru-RU" sz="2400" i="1" dirty="0" smtClean="0"/>
            </a:br>
            <a:r>
              <a:rPr lang="ru-RU" sz="2400" i="1" dirty="0" smtClean="0"/>
              <a:t> - сведение профессиональной работы к контролированию ребенка: выполнение заданий, заучивание текстов и послушное поведение;</a:t>
            </a:r>
            <a:br>
              <a:rPr lang="ru-RU" sz="2400" i="1" dirty="0" smtClean="0"/>
            </a:br>
            <a:r>
              <a:rPr lang="ru-RU" sz="2400" i="1" dirty="0" smtClean="0"/>
              <a:t/>
            </a:r>
            <a:br>
              <a:rPr lang="ru-RU" sz="2400" i="1" dirty="0" smtClean="0"/>
            </a:br>
            <a:r>
              <a:rPr lang="ru-RU" sz="2400" i="1" dirty="0" smtClean="0"/>
              <a:t> - набор таких отношений к ребенку, как формализм, бездушие, холодный контроль, позиция «сверху», запугивание и устрашение;</a:t>
            </a:r>
            <a:br>
              <a:rPr lang="ru-RU" sz="2400" i="1" dirty="0" smtClean="0"/>
            </a:br>
            <a:r>
              <a:rPr lang="ru-RU" sz="2400" i="1" dirty="0" smtClean="0"/>
              <a:t/>
            </a:r>
            <a:br>
              <a:rPr lang="ru-RU" sz="2400" i="1" dirty="0" smtClean="0"/>
            </a:br>
            <a:r>
              <a:rPr lang="ru-RU" sz="2400" i="1" dirty="0" smtClean="0"/>
              <a:t> - роль, которую играет педагог, - роль административного лица, а потому он воспроизводит авторитарное давление во взаимодействии с детьми (он - распоряжается, дети - подчиняются), а при смене руководства он немедленно меняет свои убеждения.</a:t>
            </a:r>
            <a:endParaRPr lang="ru-RU" sz="2400" i="1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0"/>
            <a:ext cx="8229600" cy="5373216"/>
          </a:xfrm>
        </p:spPr>
        <p:txBody>
          <a:bodyPr>
            <a:normAutofit/>
          </a:bodyPr>
          <a:lstStyle/>
          <a:p>
            <a:pPr algn="l"/>
            <a:r>
              <a:rPr lang="ru-RU" sz="2400" b="1" i="1" dirty="0" smtClean="0"/>
              <a:t>^ Третий тип - «гуманистический» </a:t>
            </a:r>
            <a:r>
              <a:rPr lang="ru-RU" sz="2400" i="1" dirty="0" smtClean="0"/>
              <a:t>(ориентированный на Человека). Несмотря на многолетнее декларирование принципа гуманизма и провозглашение гуманистического воспитания, в современной школе лишь 20% школьных педагогов занимают гуманистическую позицию. Этот тип не родился сегодня, он складывался в обществе ещё со времен Сократа, первым провозгласившего ценность Человека. И далее - сквозь средние века и в эпоху Возрождения этот тип сохранял и передавал эстафету гуманистического воспитания в новое и новейшее время. Можно сказать, что он был всегда в истории человечества.</a:t>
            </a:r>
            <a:endParaRPr lang="ru-RU" sz="2400" i="1" dirty="0"/>
          </a:p>
        </p:txBody>
      </p:sp>
      <p:pic>
        <p:nvPicPr>
          <p:cNvPr id="22530" name="Picture 2" descr="C:\Users\K53U\Desktop\iCAUS3WEP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95936" y="4581128"/>
            <a:ext cx="3096345" cy="205509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746650"/>
          </a:xfrm>
        </p:spPr>
        <p:txBody>
          <a:bodyPr>
            <a:normAutofit/>
          </a:bodyPr>
          <a:lstStyle/>
          <a:p>
            <a:pPr algn="l"/>
            <a:r>
              <a:rPr lang="ru-RU" sz="2400" i="1" dirty="0" smtClean="0"/>
              <a:t>Отметим </a:t>
            </a:r>
            <a:r>
              <a:rPr lang="ru-RU" sz="2400" b="1" i="1" dirty="0" smtClean="0"/>
              <a:t>профессиональные черты </a:t>
            </a:r>
            <a:r>
              <a:rPr lang="ru-RU" sz="2400" i="1" dirty="0" smtClean="0"/>
              <a:t>педагога-гуманиста:</a:t>
            </a:r>
            <a:br>
              <a:rPr lang="ru-RU" sz="2400" i="1" dirty="0" smtClean="0"/>
            </a:br>
            <a:r>
              <a:rPr lang="ru-RU" sz="2400" i="1" dirty="0" smtClean="0"/>
              <a:t/>
            </a:r>
            <a:br>
              <a:rPr lang="ru-RU" sz="2400" i="1" dirty="0" smtClean="0"/>
            </a:br>
            <a:r>
              <a:rPr lang="ru-RU" sz="2400" i="1" dirty="0" smtClean="0"/>
              <a:t> - безусловно уважительное отношение к ребенку как к человеку;</a:t>
            </a:r>
            <a:br>
              <a:rPr lang="ru-RU" sz="2400" i="1" dirty="0" smtClean="0"/>
            </a:br>
            <a:r>
              <a:rPr lang="ru-RU" sz="2400" i="1" dirty="0" smtClean="0"/>
              <a:t/>
            </a:r>
            <a:br>
              <a:rPr lang="ru-RU" sz="2400" i="1" dirty="0" smtClean="0"/>
            </a:br>
            <a:r>
              <a:rPr lang="ru-RU" sz="2400" i="1" dirty="0" smtClean="0"/>
              <a:t> - забота о личностном развитии каждого ребенка с учетом его индивидуальных отличий;</a:t>
            </a:r>
            <a:br>
              <a:rPr lang="ru-RU" sz="2400" i="1" dirty="0" smtClean="0"/>
            </a:br>
            <a:r>
              <a:rPr lang="ru-RU" sz="2400" i="1" dirty="0" smtClean="0"/>
              <a:t/>
            </a:r>
            <a:br>
              <a:rPr lang="ru-RU" sz="2400" i="1" dirty="0" smtClean="0"/>
            </a:br>
            <a:r>
              <a:rPr lang="ru-RU" sz="2400" i="1" dirty="0" smtClean="0"/>
              <a:t> - этико-философская и социально-психологическая база в решении любых педагогических проблем и задач;</a:t>
            </a:r>
            <a:br>
              <a:rPr lang="ru-RU" sz="2400" i="1" dirty="0" smtClean="0"/>
            </a:br>
            <a:r>
              <a:rPr lang="ru-RU" sz="2400" i="1" dirty="0" smtClean="0"/>
              <a:t/>
            </a:r>
            <a:br>
              <a:rPr lang="ru-RU" sz="2400" i="1" dirty="0" smtClean="0"/>
            </a:br>
            <a:r>
              <a:rPr lang="ru-RU" sz="2400" i="1" dirty="0" smtClean="0"/>
              <a:t> - социальная роль, которую играет педагог, - роль человека, а профессиональная позиция по отношению к ученику как к другому человеку - «рядом», «вместе», «наравне».</a:t>
            </a:r>
            <a:endParaRPr lang="ru-RU" sz="2400" i="1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250706"/>
          </a:xfrm>
        </p:spPr>
        <p:txBody>
          <a:bodyPr>
            <a:noAutofit/>
          </a:bodyPr>
          <a:lstStyle/>
          <a:p>
            <a:pPr algn="l"/>
            <a:r>
              <a:rPr lang="ru-RU" sz="2400" b="1" dirty="0" smtClean="0"/>
              <a:t> </a:t>
            </a:r>
            <a:r>
              <a:rPr lang="ru-RU" sz="2400" b="1" i="1" dirty="0" smtClean="0"/>
              <a:t>^ Четвертый </a:t>
            </a:r>
            <a:r>
              <a:rPr lang="ru-RU" sz="2400" i="1" dirty="0" smtClean="0"/>
              <a:t>- слабо обозначаемый, но тем не менее реально существующий - </a:t>
            </a:r>
            <a:r>
              <a:rPr lang="ru-RU" sz="2400" b="1" i="1" dirty="0" smtClean="0"/>
              <a:t>«гедонистический» </a:t>
            </a:r>
            <a:r>
              <a:rPr lang="ru-RU" sz="2400" i="1" dirty="0" smtClean="0"/>
              <a:t>(«комфортно-ориентированный») тип. К нему относятся 4% школьных педагогов.</a:t>
            </a:r>
            <a:br>
              <a:rPr lang="ru-RU" sz="2400" i="1" dirty="0" smtClean="0"/>
            </a:br>
            <a:r>
              <a:rPr lang="ru-RU" sz="2400" i="1" dirty="0" smtClean="0"/>
              <a:t>Представитель данного типа полагает, что цель его работы состоит в том, чтобы создавать всяческого рода </a:t>
            </a:r>
            <a:r>
              <a:rPr lang="ru-RU" sz="2400" i="1" dirty="0" err="1" smtClean="0"/>
              <a:t>приятствия</a:t>
            </a:r>
            <a:r>
              <a:rPr lang="ru-RU" sz="2400" i="1" dirty="0" smtClean="0"/>
              <a:t> и приятности для учеников во имя </a:t>
            </a:r>
            <a:r>
              <a:rPr lang="ru-RU" sz="2400" i="1" dirty="0" err="1" smtClean="0"/>
              <a:t>приятствия</a:t>
            </a:r>
            <a:r>
              <a:rPr lang="ru-RU" sz="2400" i="1" dirty="0" smtClean="0"/>
              <a:t> и приятностей собственных. Чаще всего работает он вяло, лениво, без интеллектуального напряжения мысли, пренебрегая профессиональным анализом содеянного. Очень любит, когда его занятия с детьми прерывают, с удовольствием оставляет детей одних, ссылаясь на обстоятельства. Здесь во всем преобладает направленность на личный комфорт и убежденность в «преступности» учеников,  наделение учеников природным качеством «тупости», снимающие с учителя ответственность за детей.</a:t>
            </a:r>
            <a:endParaRPr lang="ru-RU" sz="2400" i="1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106690"/>
          </a:xfrm>
        </p:spPr>
        <p:txBody>
          <a:bodyPr>
            <a:normAutofit fontScale="90000"/>
          </a:bodyPr>
          <a:lstStyle/>
          <a:p>
            <a:pPr algn="l"/>
            <a:r>
              <a:rPr lang="ru-RU" sz="2400" i="1" dirty="0" smtClean="0"/>
              <a:t>                      Основные</a:t>
            </a:r>
            <a:r>
              <a:rPr lang="ru-RU" sz="2400" b="1" i="1" dirty="0" smtClean="0"/>
              <a:t> характеристики </a:t>
            </a:r>
            <a:r>
              <a:rPr lang="ru-RU" sz="2400" i="1" dirty="0" smtClean="0"/>
              <a:t>данного типа:</a:t>
            </a:r>
            <a:br>
              <a:rPr lang="ru-RU" sz="2400" i="1" dirty="0" smtClean="0"/>
            </a:br>
            <a:r>
              <a:rPr lang="ru-RU" sz="2400" i="1" dirty="0" smtClean="0"/>
              <a:t/>
            </a:r>
            <a:br>
              <a:rPr lang="ru-RU" sz="2400" i="1" dirty="0" smtClean="0"/>
            </a:br>
            <a:r>
              <a:rPr lang="ru-RU" sz="2400" i="1" dirty="0" smtClean="0"/>
              <a:t> - пренебрежительное отношение к своей профессии, вульгаризация педагогического труда, спекулятивное извлечение выгоды от звания «педагога»;</a:t>
            </a:r>
            <a:br>
              <a:rPr lang="ru-RU" sz="2400" i="1" dirty="0" smtClean="0"/>
            </a:br>
            <a:r>
              <a:rPr lang="ru-RU" sz="2400" i="1" dirty="0" smtClean="0"/>
              <a:t/>
            </a:r>
            <a:br>
              <a:rPr lang="ru-RU" sz="2400" i="1" dirty="0" smtClean="0"/>
            </a:br>
            <a:r>
              <a:rPr lang="ru-RU" sz="2400" i="1" dirty="0" smtClean="0"/>
              <a:t> - «простецкое» отношение к ребенку как некоему забавному объекту, над которым пока позволительно властвовать;</a:t>
            </a:r>
            <a:br>
              <a:rPr lang="ru-RU" sz="2400" i="1" dirty="0" smtClean="0"/>
            </a:br>
            <a:r>
              <a:rPr lang="ru-RU" sz="2400" i="1" dirty="0" smtClean="0"/>
              <a:t/>
            </a:r>
            <a:br>
              <a:rPr lang="ru-RU" sz="2400" i="1" dirty="0" smtClean="0"/>
            </a:br>
            <a:r>
              <a:rPr lang="ru-RU" sz="2400" i="1" dirty="0" smtClean="0"/>
              <a:t> - сведение трудового усилия до имитации профессиональной деятельности;</a:t>
            </a:r>
            <a:br>
              <a:rPr lang="ru-RU" sz="2400" i="1" dirty="0" smtClean="0"/>
            </a:br>
            <a:r>
              <a:rPr lang="ru-RU" sz="2400" i="1" dirty="0" smtClean="0"/>
              <a:t/>
            </a:r>
            <a:br>
              <a:rPr lang="ru-RU" sz="2400" i="1" dirty="0" smtClean="0"/>
            </a:br>
            <a:r>
              <a:rPr lang="ru-RU" sz="2400" i="1" dirty="0" smtClean="0"/>
              <a:t> - сохранение внешних атрибутов социально-профессиональной роли «педагога» и исполнение этой роли с удовольствием и самодовольством;</a:t>
            </a:r>
            <a:br>
              <a:rPr lang="ru-RU" sz="2400" i="1" dirty="0" smtClean="0"/>
            </a:br>
            <a:r>
              <a:rPr lang="ru-RU" sz="2400" i="1" dirty="0" smtClean="0"/>
              <a:t/>
            </a:r>
            <a:br>
              <a:rPr lang="ru-RU" sz="2400" i="1" dirty="0" smtClean="0"/>
            </a:br>
            <a:r>
              <a:rPr lang="ru-RU" sz="2400" i="1" dirty="0" smtClean="0"/>
              <a:t> - безразличие к судьбам учеников, полное предоставление их стихийному влиянию обстоятельств.</a:t>
            </a:r>
            <a:endParaRPr lang="ru-RU" sz="2400" i="1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362274"/>
          </a:xfrm>
        </p:spPr>
        <p:txBody>
          <a:bodyPr>
            <a:normAutofit/>
          </a:bodyPr>
          <a:lstStyle/>
          <a:p>
            <a:r>
              <a:rPr lang="ru-RU" b="1" i="1" dirty="0" smtClean="0"/>
              <a:t>Спасибо за внимание!</a:t>
            </a:r>
            <a:endParaRPr lang="ru-RU" b="1" i="1" dirty="0"/>
          </a:p>
        </p:txBody>
      </p:sp>
      <p:pic>
        <p:nvPicPr>
          <p:cNvPr id="23559" name="Picture 7" descr="C:\Users\Public\Pictures\Sample Pictures\Tulip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63688" y="2060848"/>
            <a:ext cx="5400600" cy="40504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251520" y="332656"/>
            <a:ext cx="6624736" cy="6120680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i="1" dirty="0" smtClean="0">
                <a:solidFill>
                  <a:srgbClr val="00B0F0"/>
                </a:solidFill>
              </a:rPr>
              <a:t>     </a:t>
            </a:r>
            <a:r>
              <a:rPr lang="ru-RU" i="1" dirty="0" smtClean="0">
                <a:solidFill>
                  <a:srgbClr val="0070C0"/>
                </a:solidFill>
              </a:rPr>
              <a:t>      </a:t>
            </a:r>
            <a:r>
              <a:rPr lang="ru-RU" i="1" dirty="0" smtClean="0"/>
              <a:t>Научно-педагогическая </a:t>
            </a:r>
            <a:r>
              <a:rPr lang="ru-RU" i="1" dirty="0"/>
              <a:t>литература </a:t>
            </a:r>
            <a:r>
              <a:rPr lang="ru-RU" i="1" dirty="0" smtClean="0"/>
              <a:t>содержит немало </a:t>
            </a:r>
            <a:r>
              <a:rPr lang="ru-RU" i="1" dirty="0"/>
              <a:t>попыток очертить типы педагогов. Преодолевая сложность вопроса, авторы часто избирают метафорический способ обозначения выявленных ими типов. Известно, что наука часто прибегает к метафорам, до того как найдет точное понятие открытого явления. Например, классификация остроумного </a:t>
            </a:r>
            <a:r>
              <a:rPr lang="ru-RU" b="1" i="1" dirty="0"/>
              <a:t>Владимира Михайловича </a:t>
            </a:r>
            <a:r>
              <a:rPr lang="ru-RU" b="1" i="1" dirty="0" err="1" smtClean="0"/>
              <a:t>Лизинского</a:t>
            </a:r>
            <a:r>
              <a:rPr lang="ru-RU" i="1" dirty="0" smtClean="0"/>
              <a:t>:</a:t>
            </a:r>
            <a:endParaRPr lang="ru-RU" i="1" dirty="0"/>
          </a:p>
        </p:txBody>
      </p:sp>
      <p:pic>
        <p:nvPicPr>
          <p:cNvPr id="2050" name="Picture 2" descr="C:\Users\K53U\Desktop\iCAKYQGQ3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494341">
            <a:off x="6304600" y="4153489"/>
            <a:ext cx="2232248" cy="223224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>
          <a:xfrm>
            <a:off x="467544" y="404664"/>
            <a:ext cx="8352928" cy="4104456"/>
          </a:xfrm>
        </p:spPr>
        <p:txBody>
          <a:bodyPr>
            <a:normAutofit/>
          </a:bodyPr>
          <a:lstStyle/>
          <a:p>
            <a:pPr algn="l"/>
            <a:r>
              <a:rPr lang="ru-RU" sz="2400" b="1" i="1" dirty="0"/>
              <a:t>«Временно исполняющие обязанности</a:t>
            </a:r>
            <a:r>
              <a:rPr lang="ru-RU" sz="2400" b="1" i="1" dirty="0" smtClean="0"/>
              <a:t>»:  </a:t>
            </a:r>
            <a:r>
              <a:rPr lang="ru-RU" sz="2400" i="1" dirty="0"/>
              <a:t>не поддерживают отношений с коллегами, не интересуются тем, чем живет школа. Достаточно добросовестно выполняют свои обязанности, своевременно сдают нужную документацию, не вступают в доверительные отношения с учениками и родителями, выполняют необходимую внеклассную работу «без трепета и наслажденья», не желают работать классными руководителями, довольно безразличны к похвале и порицанию.</a:t>
            </a:r>
          </a:p>
        </p:txBody>
      </p:sp>
      <p:pic>
        <p:nvPicPr>
          <p:cNvPr id="3074" name="Picture 2" descr="C:\Users\K53U\Desktop\iCAAUJWIH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83968" y="4077072"/>
            <a:ext cx="3744416" cy="249627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802434"/>
          </a:xfrm>
        </p:spPr>
        <p:txBody>
          <a:bodyPr>
            <a:normAutofit/>
          </a:bodyPr>
          <a:lstStyle/>
          <a:p>
            <a:pPr algn="l"/>
            <a:r>
              <a:rPr lang="ru-RU" sz="2400" b="1" i="1" dirty="0" smtClean="0"/>
              <a:t>«Всадники с шашкой наголо»:  </a:t>
            </a:r>
            <a:r>
              <a:rPr lang="ru-RU" sz="2400" i="1" dirty="0" smtClean="0"/>
              <a:t>Всегда в конфликте, в поисках врага, проблем и недостатков, агрессивны, точно знают истину, созывают людей на баррикады, оконфузившись, быстро стряхивают с себя следы былых неудач и тут же встревают в новую драку, не имеют склонности к анализу, превращают школу в арену политических битв, порой навсегда забывая о том, что неплохо было бы заниматься своим прямым делом - учить детей.</a:t>
            </a:r>
            <a:endParaRPr lang="ru-RU" sz="2400" i="1" dirty="0"/>
          </a:p>
        </p:txBody>
      </p:sp>
      <p:pic>
        <p:nvPicPr>
          <p:cNvPr id="1026" name="Picture 2" descr="C:\Users\K53U\Desktop\iCAV6ON0P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131840" y="3717032"/>
            <a:ext cx="3456384" cy="295232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506290"/>
          </a:xfrm>
        </p:spPr>
        <p:txBody>
          <a:bodyPr>
            <a:normAutofit/>
          </a:bodyPr>
          <a:lstStyle/>
          <a:p>
            <a:pPr algn="l"/>
            <a:r>
              <a:rPr lang="ru-RU" sz="2400" b="1" i="1" dirty="0" smtClean="0"/>
              <a:t>«Группа поддержки»: </a:t>
            </a:r>
            <a:r>
              <a:rPr lang="ru-RU" sz="2400" i="1" dirty="0" smtClean="0"/>
              <a:t>меняют взгляды и принципы под воздействием ярких личностей, готовы идти за кем хотите, не помнят зла, не помнят поражений, поддерживают наиболее оголтелых правых или левых лидеров, вкладывают свои идеи в мифические конторы и, конечно же, теряют их</a:t>
            </a:r>
            <a:r>
              <a:rPr lang="ru-RU" sz="2400" dirty="0" smtClean="0"/>
              <a:t>.</a:t>
            </a:r>
            <a:endParaRPr lang="ru-RU" sz="2400" dirty="0"/>
          </a:p>
        </p:txBody>
      </p:sp>
      <p:pic>
        <p:nvPicPr>
          <p:cNvPr id="5122" name="Picture 2" descr="http://im7-tub-ru.yandex.net/i?id=335684129-31-72&amp;n=21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67744" y="3429000"/>
            <a:ext cx="4356482" cy="290432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858218"/>
          </a:xfrm>
        </p:spPr>
        <p:txBody>
          <a:bodyPr>
            <a:normAutofit/>
          </a:bodyPr>
          <a:lstStyle/>
          <a:p>
            <a:pPr algn="l"/>
            <a:r>
              <a:rPr lang="ru-RU" sz="2400" b="1" i="1" dirty="0" smtClean="0"/>
              <a:t>«Любители шуршать»: </a:t>
            </a:r>
            <a:r>
              <a:rPr lang="ru-RU" sz="2400" dirty="0" smtClean="0"/>
              <a:t>строгие ревнители норм и правил, проявляя вечное недовольство, готовы невзначай упомянуть кое-что о каждом человеке, сообщая чужие тайны, плетут интриги и заговоры.</a:t>
            </a:r>
            <a:endParaRPr lang="ru-RU" sz="2400" i="1" dirty="0"/>
          </a:p>
        </p:txBody>
      </p:sp>
      <p:pic>
        <p:nvPicPr>
          <p:cNvPr id="4098" name="Picture 2" descr="C:\Users\K53U\Desktop\iCAVYOCVI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23928" y="2204864"/>
            <a:ext cx="3938109" cy="373871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074242"/>
          </a:xfrm>
        </p:spPr>
        <p:txBody>
          <a:bodyPr>
            <a:normAutofit/>
          </a:bodyPr>
          <a:lstStyle/>
          <a:p>
            <a:pPr algn="l"/>
            <a:r>
              <a:rPr lang="ru-RU" sz="2400" b="1" dirty="0" smtClean="0"/>
              <a:t>«</a:t>
            </a:r>
            <a:r>
              <a:rPr lang="ru-RU" sz="2400" b="1" i="1" dirty="0" smtClean="0"/>
              <a:t>Очарованные романтики»: </a:t>
            </a:r>
            <a:r>
              <a:rPr lang="ru-RU" sz="2400" i="1" dirty="0" smtClean="0"/>
              <a:t>любят школу, волнительно переживают всякий успех школы и учащихся, готовы жить в школе, придумщики, втягивают в работу в школе своих родственников, их интересы простираются далеко за пределы преподаваемого предмета</a:t>
            </a:r>
            <a:r>
              <a:rPr lang="ru-RU" sz="2400" dirty="0" smtClean="0"/>
              <a:t>.</a:t>
            </a:r>
            <a:endParaRPr lang="ru-RU" sz="2400" dirty="0"/>
          </a:p>
        </p:txBody>
      </p:sp>
      <p:pic>
        <p:nvPicPr>
          <p:cNvPr id="2050" name="Picture 2" descr="C:\Users\K53U\Desktop\iCA1SL89N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11760" y="2708920"/>
            <a:ext cx="4408884" cy="330666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506290"/>
          </a:xfrm>
        </p:spPr>
        <p:txBody>
          <a:bodyPr>
            <a:normAutofit/>
          </a:bodyPr>
          <a:lstStyle/>
          <a:p>
            <a:pPr algn="l"/>
            <a:r>
              <a:rPr lang="ru-RU" sz="2400" b="1" i="1" dirty="0" smtClean="0"/>
              <a:t>«Первооткрыватели»: </a:t>
            </a:r>
            <a:r>
              <a:rPr lang="ru-RU" sz="2400" i="1" dirty="0" smtClean="0"/>
              <a:t>любят свой предмет и несут его детям трепетно и преданно, следят за всеми новинками, придумывают тысячи способов увлечь детей, сообщают предметную информацию с такой гордостью, как будто сами изобрели и придумали все то, о чем они рассказывают.</a:t>
            </a:r>
            <a:endParaRPr lang="ru-RU" sz="2400" i="1" dirty="0"/>
          </a:p>
        </p:txBody>
      </p:sp>
      <p:pic>
        <p:nvPicPr>
          <p:cNvPr id="3074" name="Picture 2" descr="C:\Users\K53U\Desktop\iCAPL78PV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491880" y="2708920"/>
            <a:ext cx="3450679" cy="3450679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274638"/>
            <a:ext cx="8352928" cy="6034682"/>
          </a:xfrm>
        </p:spPr>
        <p:txBody>
          <a:bodyPr>
            <a:normAutofit/>
          </a:bodyPr>
          <a:lstStyle/>
          <a:p>
            <a:pPr algn="l"/>
            <a:r>
              <a:rPr lang="ru-RU" sz="2400" i="1" dirty="0" smtClean="0"/>
              <a:t>     Наиболее четкая и основательная типология, произведенная  </a:t>
            </a:r>
            <a:r>
              <a:rPr lang="ru-RU" sz="2400" b="1" i="1" dirty="0" smtClean="0"/>
              <a:t>В.Н. </a:t>
            </a:r>
            <a:r>
              <a:rPr lang="ru-RU" sz="2400" b="1" i="1" dirty="0" err="1" smtClean="0"/>
              <a:t>Сорокой-Росинским</a:t>
            </a:r>
            <a:r>
              <a:rPr lang="ru-RU" sz="2400" i="1" dirty="0" smtClean="0"/>
              <a:t>, тоже ориентирована на деятельность педагога и её </a:t>
            </a:r>
            <a:r>
              <a:rPr lang="ru-RU" sz="2400" i="1" dirty="0" err="1" smtClean="0"/>
              <a:t>внешностные</a:t>
            </a:r>
            <a:r>
              <a:rPr lang="ru-RU" sz="2400" i="1" dirty="0" smtClean="0"/>
              <a:t>  характеристики: «каким образом» выстраивается работа с детьми.</a:t>
            </a:r>
            <a:br>
              <a:rPr lang="ru-RU" sz="2400" i="1" dirty="0" smtClean="0"/>
            </a:br>
            <a:r>
              <a:rPr lang="ru-RU" sz="2400" i="1" dirty="0" smtClean="0"/>
              <a:t>Он выделил следующие типы педагогов:</a:t>
            </a:r>
            <a:r>
              <a:rPr lang="ru-RU" sz="2400" b="1" i="1" dirty="0" smtClean="0"/>
              <a:t> учителя-теоретисты </a:t>
            </a:r>
            <a:r>
              <a:rPr lang="ru-RU" sz="2400" i="1" dirty="0" smtClean="0"/>
              <a:t>(главное - теория, а не реальный мир вещей, манера смотреть на класс - на учеников не смотрит, угловат); </a:t>
            </a:r>
            <a:r>
              <a:rPr lang="ru-RU" sz="2400" b="1" i="1" dirty="0" smtClean="0"/>
              <a:t>педагоги-реалисты</a:t>
            </a:r>
            <a:r>
              <a:rPr lang="ru-RU" sz="2400" i="1" dirty="0" smtClean="0"/>
              <a:t> (хорошо разбираются в мире вещей, людей, тонко чувствуют настроение, умеют сопереживать, дружелюбны, веселы, работают легко и свободно); </a:t>
            </a:r>
            <a:r>
              <a:rPr lang="ru-RU" sz="2400" b="1" i="1" dirty="0" smtClean="0"/>
              <a:t>педагоги-утилитаристы</a:t>
            </a:r>
            <a:r>
              <a:rPr lang="ru-RU" sz="2400" i="1" dirty="0" smtClean="0"/>
              <a:t> (хорошо ориентируются в мире вещей и людях, главное - тренировка в упражнениях); и</a:t>
            </a:r>
            <a:r>
              <a:rPr lang="ru-RU" sz="2400" b="1" i="1" dirty="0" smtClean="0"/>
              <a:t> педагоги-артисты или интуитивисты </a:t>
            </a:r>
            <a:r>
              <a:rPr lang="ru-RU" sz="2400" i="1" dirty="0" smtClean="0"/>
              <a:t>(имеют способность действовать по вдохновению, по наитию, </a:t>
            </a:r>
            <a:r>
              <a:rPr lang="ru-RU" sz="2400" i="1" dirty="0" err="1" smtClean="0"/>
              <a:t>эмпатийно-творческие</a:t>
            </a:r>
            <a:r>
              <a:rPr lang="ru-RU" sz="2400" i="1" dirty="0" smtClean="0"/>
              <a:t>).</a:t>
            </a:r>
            <a:endParaRPr lang="ru-RU" sz="2400" i="1" dirty="0"/>
          </a:p>
        </p:txBody>
      </p:sp>
      <p:pic>
        <p:nvPicPr>
          <p:cNvPr id="21506" name="Picture 2" descr="C:\Users\K53U\Desktop\iCA9L0E5A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80312" y="476672"/>
            <a:ext cx="1400175" cy="14287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230</TotalTime>
  <Words>689</Words>
  <Application>Microsoft Office PowerPoint</Application>
  <PresentationFormat>Экран (4:3)</PresentationFormat>
  <Paragraphs>20</Paragraphs>
  <Slides>18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19" baseType="lpstr">
      <vt:lpstr>Тема Office</vt:lpstr>
      <vt:lpstr>Типология педагогов</vt:lpstr>
      <vt:lpstr>Слайд 2</vt:lpstr>
      <vt:lpstr>«Временно исполняющие обязанности»:  не поддерживают отношений с коллегами, не интересуются тем, чем живет школа. Достаточно добросовестно выполняют свои обязанности, своевременно сдают нужную документацию, не вступают в доверительные отношения с учениками и родителями, выполняют необходимую внеклассную работу «без трепета и наслажденья», не желают работать классными руководителями, довольно безразличны к похвале и порицанию.</vt:lpstr>
      <vt:lpstr>«Всадники с шашкой наголо»:  Всегда в конфликте, в поисках врага, проблем и недостатков, агрессивны, точно знают истину, созывают людей на баррикады, оконфузившись, быстро стряхивают с себя следы былых неудач и тут же встревают в новую драку, не имеют склонности к анализу, превращают школу в арену политических битв, порой навсегда забывая о том, что неплохо было бы заниматься своим прямым делом - учить детей.</vt:lpstr>
      <vt:lpstr>«Группа поддержки»: меняют взгляды и принципы под воздействием ярких личностей, готовы идти за кем хотите, не помнят зла, не помнят поражений, поддерживают наиболее оголтелых правых или левых лидеров, вкладывают свои идеи в мифические конторы и, конечно же, теряют их.</vt:lpstr>
      <vt:lpstr>«Любители шуршать»: строгие ревнители норм и правил, проявляя вечное недовольство, готовы невзначай упомянуть кое-что о каждом человеке, сообщая чужие тайны, плетут интриги и заговоры.</vt:lpstr>
      <vt:lpstr>«Очарованные романтики»: любят школу, волнительно переживают всякий успех школы и учащихся, готовы жить в школе, придумщики, втягивают в работу в школе своих родственников, их интересы простираются далеко за пределы преподаваемого предмета.</vt:lpstr>
      <vt:lpstr>«Первооткрыватели»: любят свой предмет и несут его детям трепетно и преданно, следят за всеми новинками, придумывают тысячи способов увлечь детей, сообщают предметную информацию с такой гордостью, как будто сами изобрели и придумали все то, о чем они рассказывают.</vt:lpstr>
      <vt:lpstr>     Наиболее четкая и основательная типология, произведенная  В.Н. Сорокой-Росинским, тоже ориентирована на деятельность педагога и её внешностные  характеристики: «каким образом» выстраивается работа с детьми. Он выделил следующие типы педагогов: учителя-теоретисты (главное - теория, а не реальный мир вещей, манера смотреть на класс - на учеников не смотрит, угловат); педагоги-реалисты (хорошо разбираются в мире вещей, людей, тонко чувствуют настроение, умеют сопереживать, дружелюбны, веселы, работают легко и свободно); педагоги-утилитаристы (хорошо ориентируются в мире вещей и людях, главное - тренировка в упражнениях); и педагоги-артисты или интуитивисты (имеют способность действовать по вдохновению, по наитию, эмпатийно-творческие).</vt:lpstr>
      <vt:lpstr>    Н.Е.Щуркова выделяет четыре типа школьных педагогов  ^ Первый тип - самый распространенный. Она называет его условно «прагматический» (утилитарно ориентированный). К данному типу относятся 56% школьных педагогов.  В своем учебном предмете он хорошо осведомлен, его образовательная компетентность достаточно высокая. Основное профессиональное внимание педагог-прагматист направляет на ученика как на объект, насыщаемый знаниями и умениями, полезными для жизни школьной и бытовой. - он высоко ценится в школе за «процент успеваемости». Это позволяет ему преступать этические границы в отношении к детям: он может использовать императивные формы при организации групповой работы, кричит на детей, дает им клички, высмеивает при неудачах, его шутки, чаще всего, обидны и принижают достоинство ребенка. </vt:lpstr>
      <vt:lpstr>          Если пренебречь личностным развитием ребенка, то сущностные качества данного типа обладают некоторой притягательностью:   - он хорошо обеспечивает подготовленность школьника к экзаменам и поступлению в вуз;   - он деловит, собран, требователен, методичен, свободно владеет учебным материалом в пределах школьной программы;   - он хороший организатор, умеет руководить деятельностью группы, потому обладает высоким авторитетом - чаще всего, непререкаемым. </vt:lpstr>
      <vt:lpstr>^ Второй тип - исторически устойчивый, но заметно убывающий в своей численности. Его обозначили как тип «функционалистский» (нормативно-ориентированный). 20% школьных педагогов относятся к данному типу. Для этого типа характерна прямолинейная исполнительность функций, которые возводятся в ранг цели собственной работы. Педагогическая тактика сводится к постоянному корректированию поведенческих отклонений. Эти отклонения строго контролируются, фиксируются, пресекаются. Он любит распоряжаться, раздавать указания, сердится, когда их не выполняют. С упоением раздает оценки, сообщая, кто успешен, кто мало успешен, а кто - «слабое звено в классе».Методика такого педагога складывается из нравоучений, критики, оценки, ярлыков, принуждения и устрашения. </vt:lpstr>
      <vt:lpstr>            Очевидны сущностные черты данного типа:   - сведение профессиональной работы к контролированию ребенка: выполнение заданий, заучивание текстов и послушное поведение;   - набор таких отношений к ребенку, как формализм, бездушие, холодный контроль, позиция «сверху», запугивание и устрашение;   - роль, которую играет педагог, - роль административного лица, а потому он воспроизводит авторитарное давление во взаимодействии с детьми (он - распоряжается, дети - подчиняются), а при смене руководства он немедленно меняет свои убеждения.</vt:lpstr>
      <vt:lpstr>^ Третий тип - «гуманистический» (ориентированный на Человека). Несмотря на многолетнее декларирование принципа гуманизма и провозглашение гуманистического воспитания, в современной школе лишь 20% школьных педагогов занимают гуманистическую позицию. Этот тип не родился сегодня, он складывался в обществе ещё со времен Сократа, первым провозгласившего ценность Человека. И далее - сквозь средние века и в эпоху Возрождения этот тип сохранял и передавал эстафету гуманистического воспитания в новое и новейшее время. Можно сказать, что он был всегда в истории человечества.</vt:lpstr>
      <vt:lpstr>Отметим профессиональные черты педагога-гуманиста:   - безусловно уважительное отношение к ребенку как к человеку;   - забота о личностном развитии каждого ребенка с учетом его индивидуальных отличий;   - этико-философская и социально-психологическая база в решении любых педагогических проблем и задач;   - социальная роль, которую играет педагог, - роль человека, а профессиональная позиция по отношению к ученику как к другому человеку - «рядом», «вместе», «наравне».</vt:lpstr>
      <vt:lpstr> ^ Четвертый - слабо обозначаемый, но тем не менее реально существующий - «гедонистический» («комфортно-ориентированный») тип. К нему относятся 4% школьных педагогов. Представитель данного типа полагает, что цель его работы состоит в том, чтобы создавать всяческого рода приятствия и приятности для учеников во имя приятствия и приятностей собственных. Чаще всего работает он вяло, лениво, без интеллектуального напряжения мысли, пренебрегая профессиональным анализом содеянного. Очень любит, когда его занятия с детьми прерывают, с удовольствием оставляет детей одних, ссылаясь на обстоятельства. Здесь во всем преобладает направленность на личный комфорт и убежденность в «преступности» учеников,  наделение учеников природным качеством «тупости», снимающие с учителя ответственность за детей.</vt:lpstr>
      <vt:lpstr>                      Основные характеристики данного типа:   - пренебрежительное отношение к своей профессии, вульгаризация педагогического труда, спекулятивное извлечение выгоды от звания «педагога»;   - «простецкое» отношение к ребенку как некоему забавному объекту, над которым пока позволительно властвовать;   - сведение трудового усилия до имитации профессиональной деятельности;   - сохранение внешних атрибутов социально-профессиональной роли «педагога» и исполнение этой роли с удовольствием и самодовольством;   - безразличие к судьбам учеников, полное предоставление их стихийному влиянию обстоятельств.</vt:lpstr>
      <vt:lpstr>Спасибо за внимание!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Типология педагогов</dc:title>
  <dc:creator>K53U</dc:creator>
  <cp:lastModifiedBy>1</cp:lastModifiedBy>
  <cp:revision>25</cp:revision>
  <dcterms:created xsi:type="dcterms:W3CDTF">2013-03-28T01:45:00Z</dcterms:created>
  <dcterms:modified xsi:type="dcterms:W3CDTF">2015-08-27T04:47:25Z</dcterms:modified>
</cp:coreProperties>
</file>