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7" r:id="rId5"/>
    <p:sldId id="258" r:id="rId6"/>
    <p:sldId id="275" r:id="rId7"/>
    <p:sldId id="276" r:id="rId8"/>
    <p:sldId id="277" r:id="rId9"/>
    <p:sldId id="270" r:id="rId10"/>
    <p:sldId id="269" r:id="rId11"/>
    <p:sldId id="272" r:id="rId12"/>
    <p:sldId id="273" r:id="rId13"/>
    <p:sldId id="278" r:id="rId14"/>
    <p:sldId id="280" r:id="rId15"/>
    <p:sldId id="267" r:id="rId16"/>
    <p:sldId id="268" r:id="rId17"/>
    <p:sldId id="274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336600"/>
    <a:srgbClr val="008000"/>
    <a:srgbClr val="CCCC00"/>
    <a:srgbClr val="CC9900"/>
    <a:srgbClr val="0000FF"/>
    <a:srgbClr val="CC3300"/>
    <a:srgbClr val="3399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78B777-6BA0-4F8F-A62C-49D9AF7859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707036-B3C6-4BEB-AAA5-703346F36F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F356EB-9FBB-4191-9202-D751C26EE1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E0078-32E3-4A52-9477-7C243D4390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9932DE-39F7-4C58-A3EE-D35CA008AD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70EB89-BA7F-4A1F-AF52-1B14E17112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63529-D746-4F20-B1FB-83B1CC39F0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06A46E-66B3-450B-B51D-ABCCBAAB67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6ABD22-DBC6-4640-AFE6-918CC4C244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2E328-6D22-4A4F-9D47-4991D0E387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F1846-0B9F-406B-884D-87340440B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1B16A-5ACA-4ECA-8271-FFC378B8B5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3797C6-B294-4BC6-9A4B-9DB619E8B5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11188" y="1052513"/>
            <a:ext cx="8062912" cy="2116137"/>
          </a:xfrm>
        </p:spPr>
        <p:txBody>
          <a:bodyPr/>
          <a:lstStyle/>
          <a:p>
            <a:pPr eaLnBrk="1" hangingPunct="1"/>
            <a: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  <a:t>Мастер – класс на тему </a:t>
            </a:r>
            <a:b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  <a:t>«</a:t>
            </a:r>
            <a:r>
              <a:rPr lang="ru-RU" b="1" dirty="0" err="1" smtClean="0">
                <a:solidFill>
                  <a:srgbClr val="336600"/>
                </a:solidFill>
                <a:latin typeface="Comic Sans MS" pitchFamily="66" charset="0"/>
              </a:rPr>
              <a:t>Синквейн</a:t>
            </a:r>
            <a: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  <a:t> </a:t>
            </a:r>
            <a:b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</a:br>
            <a:r>
              <a:rPr lang="ru-RU" b="1" dirty="0" smtClean="0">
                <a:solidFill>
                  <a:srgbClr val="336600"/>
                </a:solidFill>
                <a:latin typeface="Comic Sans MS" pitchFamily="66" charset="0"/>
              </a:rPr>
              <a:t>на уроках физики»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4076700"/>
            <a:ext cx="6369050" cy="15589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smtClean="0">
                <a:latin typeface="Comic Sans MS" pitchFamily="66" charset="0"/>
              </a:rPr>
              <a:t>Это не должен знать каждый, но это так интересно!</a:t>
            </a:r>
            <a:endParaRPr lang="ru-RU" smtClean="0"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ru-RU" smtClean="0"/>
              <a:t> 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50825" y="5661025"/>
            <a:ext cx="8713788" cy="6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400" dirty="0" err="1" smtClean="0">
                <a:latin typeface="Comic Sans MS" pitchFamily="66" charset="0"/>
              </a:rPr>
              <a:t>Бояршинова</a:t>
            </a:r>
            <a:r>
              <a:rPr lang="ru-RU" sz="1400" dirty="0" smtClean="0">
                <a:latin typeface="Comic Sans MS" pitchFamily="66" charset="0"/>
              </a:rPr>
              <a:t> Л.М.</a:t>
            </a:r>
            <a:r>
              <a:rPr lang="ru-RU" sz="1400" dirty="0" smtClean="0">
                <a:latin typeface="Comic Sans MS" pitchFamily="66" charset="0"/>
              </a:rPr>
              <a:t>., </a:t>
            </a:r>
            <a:r>
              <a:rPr lang="ru-RU" sz="1400" dirty="0">
                <a:latin typeface="Comic Sans MS" pitchFamily="66" charset="0"/>
              </a:rPr>
              <a:t>учитель физики, 1 квалификационная категория</a:t>
            </a:r>
          </a:p>
          <a:p>
            <a:pPr algn="ctr">
              <a:spcBef>
                <a:spcPct val="50000"/>
              </a:spcBef>
            </a:pPr>
            <a:r>
              <a:rPr lang="ru-RU" sz="1400" dirty="0" smtClean="0">
                <a:latin typeface="Comic Sans MS" pitchFamily="66" charset="0"/>
              </a:rPr>
              <a:t>МОУ </a:t>
            </a:r>
            <a:r>
              <a:rPr lang="ru-RU" sz="1400" dirty="0">
                <a:latin typeface="Comic Sans MS" pitchFamily="66" charset="0"/>
              </a:rPr>
              <a:t>«Средняя общеобразовательная школа </a:t>
            </a:r>
            <a:r>
              <a:rPr lang="ru-RU" sz="1400" dirty="0" smtClean="0">
                <a:latin typeface="Comic Sans MS" pitchFamily="66" charset="0"/>
              </a:rPr>
              <a:t>№65»</a:t>
            </a:r>
            <a:endParaRPr lang="ru-RU" sz="14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CC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468313" y="2924175"/>
            <a:ext cx="8424862" cy="3195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Молекула.</a:t>
            </a:r>
          </a:p>
          <a:p>
            <a:pPr>
              <a:spcBef>
                <a:spcPct val="50000"/>
              </a:spcBef>
            </a:pPr>
            <a:r>
              <a:rPr lang="ru-RU" sz="2400"/>
              <a:t>Маленькая, подвижная.</a:t>
            </a:r>
          </a:p>
          <a:p>
            <a:pPr>
              <a:spcBef>
                <a:spcPct val="50000"/>
              </a:spcBef>
            </a:pPr>
            <a:r>
              <a:rPr lang="ru-RU" sz="2400"/>
              <a:t>Движется, притягивается, отталкивается.</a:t>
            </a:r>
          </a:p>
          <a:p>
            <a:pPr>
              <a:spcBef>
                <a:spcPct val="50000"/>
              </a:spcBef>
            </a:pPr>
            <a:r>
              <a:rPr lang="ru-RU" sz="2400"/>
              <a:t>Молекула – это то, из чего состоит вещество.</a:t>
            </a:r>
          </a:p>
          <a:p>
            <a:pPr>
              <a:spcBef>
                <a:spcPct val="50000"/>
              </a:spcBef>
            </a:pPr>
            <a:r>
              <a:rPr lang="ru-RU" sz="2400"/>
              <a:t>Частица.</a:t>
            </a:r>
          </a:p>
          <a:p>
            <a:pPr>
              <a:spcBef>
                <a:spcPct val="50000"/>
              </a:spcBef>
            </a:pPr>
            <a:r>
              <a:rPr lang="ru-RU" sz="2400"/>
              <a:t>			Изотова Римма, Семенов Илья, 8В</a:t>
            </a:r>
          </a:p>
        </p:txBody>
      </p:sp>
      <p:sp>
        <p:nvSpPr>
          <p:cNvPr id="15363" name="Rectangle 5"/>
          <p:cNvSpPr>
            <a:spLocks noChangeArrowheads="1"/>
          </p:cNvSpPr>
          <p:nvPr/>
        </p:nvSpPr>
        <p:spPr bwMode="auto">
          <a:xfrm>
            <a:off x="539750" y="260350"/>
            <a:ext cx="763270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/>
              <a:t>Можно работать над синквейном:</a:t>
            </a:r>
          </a:p>
          <a:p>
            <a:pPr>
              <a:buFont typeface="Wingdings" pitchFamily="2" charset="2"/>
              <a:buChar char="v"/>
            </a:pPr>
            <a:r>
              <a:rPr lang="ru-RU" sz="3200" b="1"/>
              <a:t> индивидуально;</a:t>
            </a:r>
          </a:p>
          <a:p>
            <a:pPr>
              <a:buFont typeface="Wingdings" pitchFamily="2" charset="2"/>
              <a:buChar char="v"/>
            </a:pPr>
            <a:r>
              <a:rPr lang="ru-RU" sz="3200" b="1"/>
              <a:t> в паре; </a:t>
            </a:r>
          </a:p>
          <a:p>
            <a:pPr>
              <a:buFont typeface="Wingdings" pitchFamily="2" charset="2"/>
              <a:buChar char="v"/>
            </a:pPr>
            <a:r>
              <a:rPr lang="ru-RU" sz="3200" b="1"/>
              <a:t> в группе.</a:t>
            </a:r>
          </a:p>
        </p:txBody>
      </p:sp>
      <p:pic>
        <p:nvPicPr>
          <p:cNvPr id="15364" name="Picture 6" descr="броуновское движение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1700213"/>
            <a:ext cx="1728787" cy="130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4"/>
          <p:cNvSpPr txBox="1">
            <a:spLocks noChangeArrowheads="1"/>
          </p:cNvSpPr>
          <p:nvPr/>
        </p:nvSpPr>
        <p:spPr bwMode="auto">
          <a:xfrm>
            <a:off x="468313" y="2781300"/>
            <a:ext cx="7559675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Манометр.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Жидкостный, металлический.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Измеряет, уточняет, работает.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Служит для измерения давления.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Прибор.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				Тихонова Анна, 7В</a:t>
            </a:r>
          </a:p>
        </p:txBody>
      </p:sp>
      <p:sp>
        <p:nvSpPr>
          <p:cNvPr id="16387" name="Rectangle 5"/>
          <p:cNvSpPr>
            <a:spLocks noChangeArrowheads="1"/>
          </p:cNvSpPr>
          <p:nvPr/>
        </p:nvSpPr>
        <p:spPr bwMode="auto">
          <a:xfrm>
            <a:off x="395288" y="908050"/>
            <a:ext cx="6196012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/>
              <a:t>Можно работать над синквейном:</a:t>
            </a:r>
          </a:p>
          <a:p>
            <a:pPr>
              <a:buFont typeface="Wingdings" pitchFamily="2" charset="2"/>
              <a:buChar char="v"/>
            </a:pPr>
            <a:r>
              <a:rPr lang="ru-RU" sz="2800" b="1"/>
              <a:t> для анализа узкого понятия</a:t>
            </a:r>
          </a:p>
        </p:txBody>
      </p:sp>
      <p:pic>
        <p:nvPicPr>
          <p:cNvPr id="16388" name="Picture 6" descr="IMG_003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04025" y="836613"/>
            <a:ext cx="2071688" cy="3889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CC33"/>
            </a:gs>
            <a:gs pos="50000">
              <a:schemeClr val="bg1"/>
            </a:gs>
            <a:gs pos="100000">
              <a:srgbClr val="33CC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4"/>
          <p:cNvSpPr txBox="1">
            <a:spLocks noChangeArrowheads="1"/>
          </p:cNvSpPr>
          <p:nvPr/>
        </p:nvSpPr>
        <p:spPr bwMode="auto">
          <a:xfrm>
            <a:off x="179388" y="2565400"/>
            <a:ext cx="76327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Закон сохранения и превращения энергии.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Нужный, полезный.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Превращается, сохраняется, не изменяется.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Энергия превращается из одного вида в другой.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Один из основных законов природы.</a:t>
            </a:r>
          </a:p>
          <a:p>
            <a:pPr>
              <a:spcBef>
                <a:spcPct val="50000"/>
              </a:spcBef>
            </a:pPr>
            <a:endParaRPr lang="ru-RU" sz="2400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ru-RU" sz="2400">
                <a:latin typeface="Comic Sans MS" pitchFamily="66" charset="0"/>
              </a:rPr>
              <a:t>					Изотова Римма, 8В</a:t>
            </a:r>
          </a:p>
        </p:txBody>
      </p:sp>
      <p:sp>
        <p:nvSpPr>
          <p:cNvPr id="17411" name="Rectangle 5"/>
          <p:cNvSpPr>
            <a:spLocks noChangeArrowheads="1"/>
          </p:cNvSpPr>
          <p:nvPr/>
        </p:nvSpPr>
        <p:spPr bwMode="auto">
          <a:xfrm>
            <a:off x="395288" y="260350"/>
            <a:ext cx="86042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/>
              <a:t>Можно работать над синквейном:</a:t>
            </a:r>
          </a:p>
          <a:p>
            <a:endParaRPr lang="ru-RU" sz="2800" b="1"/>
          </a:p>
          <a:p>
            <a:pPr>
              <a:buFont typeface="Wingdings" pitchFamily="2" charset="2"/>
              <a:buChar char="v"/>
            </a:pPr>
            <a:r>
              <a:rPr lang="ru-RU" sz="2800" b="1"/>
              <a:t> при изучении достаточного объемного материала</a:t>
            </a:r>
          </a:p>
        </p:txBody>
      </p:sp>
      <p:pic>
        <p:nvPicPr>
          <p:cNvPr id="17412" name="Picture 7" descr="DSCF519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773238"/>
            <a:ext cx="1800225" cy="2303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33"/>
            </a:gs>
            <a:gs pos="50000">
              <a:schemeClr val="bg1"/>
            </a:gs>
            <a:gs pos="100000">
              <a:srgbClr val="339933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1692275" y="1628775"/>
            <a:ext cx="64801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323850" y="620713"/>
            <a:ext cx="8135938" cy="534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Температура.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Измеряемая, зависимая.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Повышается, понижается – изменяется.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Степень нагретости тела.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Величина.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				</a:t>
            </a:r>
          </a:p>
          <a:p>
            <a:pPr>
              <a:spcBef>
                <a:spcPct val="50000"/>
              </a:spcBef>
            </a:pPr>
            <a:endParaRPr lang="ru-RU" sz="3000" b="1">
              <a:latin typeface="Comic Sans MS" pitchFamily="66" charset="0"/>
            </a:endParaRP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				Козлов Александр, 8А</a:t>
            </a:r>
          </a:p>
        </p:txBody>
      </p:sp>
      <p:pic>
        <p:nvPicPr>
          <p:cNvPr id="18436" name="Picture 6" descr="DSCF52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0113" y="4149725"/>
            <a:ext cx="2376487" cy="239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4"/>
          <p:cNvSpPr txBox="1">
            <a:spLocks noChangeArrowheads="1"/>
          </p:cNvSpPr>
          <p:nvPr/>
        </p:nvSpPr>
        <p:spPr bwMode="auto">
          <a:xfrm>
            <a:off x="323850" y="765175"/>
            <a:ext cx="8569325" cy="521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/>
              <a:t>Сила – векторная физическая величина, ее можно измерить. </a:t>
            </a:r>
          </a:p>
          <a:p>
            <a:pPr>
              <a:spcBef>
                <a:spcPct val="50000"/>
              </a:spcBef>
            </a:pPr>
            <a:r>
              <a:rPr lang="ru-RU" sz="2800"/>
              <a:t>Сила измеряется динамометром. Единица силы – Ньютон.</a:t>
            </a:r>
          </a:p>
          <a:p>
            <a:pPr>
              <a:spcBef>
                <a:spcPct val="50000"/>
              </a:spcBef>
            </a:pPr>
            <a:r>
              <a:rPr lang="ru-RU" sz="2800"/>
              <a:t>Сила характеризует внешнее воздействие, при котором тело изменяет скорость или деформируется.</a:t>
            </a:r>
          </a:p>
          <a:p>
            <a:pPr>
              <a:spcBef>
                <a:spcPct val="50000"/>
              </a:spcBef>
            </a:pPr>
            <a:r>
              <a:rPr lang="ru-RU" sz="2800"/>
              <a:t>Различают силу тяжести, упругости, трения.</a:t>
            </a:r>
          </a:p>
          <a:p>
            <a:pPr>
              <a:spcBef>
                <a:spcPct val="50000"/>
              </a:spcBef>
            </a:pPr>
            <a:r>
              <a:rPr lang="ru-RU" sz="2800"/>
              <a:t>Результат действия силы на тело зависит от ее модуля, направления и точки приложения.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CC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611188" y="476250"/>
            <a:ext cx="69850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Двигатель внутреннего сгорания.</a:t>
            </a:r>
          </a:p>
        </p:txBody>
      </p:sp>
      <p:sp>
        <p:nvSpPr>
          <p:cNvPr id="20483" name="Text Box 5"/>
          <p:cNvSpPr txBox="1">
            <a:spLocks noChangeArrowheads="1"/>
          </p:cNvSpPr>
          <p:nvPr/>
        </p:nvSpPr>
        <p:spPr bwMode="auto">
          <a:xfrm>
            <a:off x="684213" y="1412875"/>
            <a:ext cx="8280400" cy="306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Распространенный, тепловой.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Впускает, сжимает, работает, выпускает.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Превращает внутреннюю энергию в механическую.</a:t>
            </a:r>
          </a:p>
          <a:p>
            <a:pPr>
              <a:spcBef>
                <a:spcPct val="50000"/>
              </a:spcBef>
            </a:pPr>
            <a:r>
              <a:rPr lang="ru-RU" sz="3000" b="1">
                <a:latin typeface="Comic Sans MS" pitchFamily="66" charset="0"/>
              </a:rPr>
              <a:t>Машина.</a:t>
            </a:r>
          </a:p>
        </p:txBody>
      </p:sp>
      <p:pic>
        <p:nvPicPr>
          <p:cNvPr id="20484" name="Picture 6" descr="sig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5013325"/>
            <a:ext cx="1531938" cy="153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CC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468313" y="620713"/>
            <a:ext cx="69119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Тепловое движение.</a:t>
            </a:r>
          </a:p>
        </p:txBody>
      </p:sp>
      <p:sp>
        <p:nvSpPr>
          <p:cNvPr id="21507" name="Text Box 5"/>
          <p:cNvSpPr txBox="1">
            <a:spLocks noChangeArrowheads="1"/>
          </p:cNvSpPr>
          <p:nvPr/>
        </p:nvSpPr>
        <p:spPr bwMode="auto">
          <a:xfrm>
            <a:off x="468313" y="1557338"/>
            <a:ext cx="80645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/>
              <a:t>Беспорядочное, изменяемое.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Колеблются, движутся, ускоряются.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Температура зависит от скорости.</a:t>
            </a:r>
          </a:p>
          <a:p>
            <a:pPr>
              <a:spcBef>
                <a:spcPct val="50000"/>
              </a:spcBef>
            </a:pPr>
            <a:r>
              <a:rPr lang="ru-RU" sz="3200" b="1"/>
              <a:t>Движение молекул.</a:t>
            </a:r>
          </a:p>
        </p:txBody>
      </p:sp>
      <p:pic>
        <p:nvPicPr>
          <p:cNvPr id="21508" name="Picture 7" descr="girl_book"/>
          <p:cNvPicPr>
            <a:picLocks noChangeAspect="1" noChangeArrowheads="1" noCrop="1"/>
          </p:cNvPicPr>
          <p:nvPr/>
        </p:nvPicPr>
        <p:blipFill>
          <a:blip r:embed="rId2" cstate="print">
            <a:lum contrast="-12000"/>
          </a:blip>
          <a:srcRect/>
          <a:stretch>
            <a:fillRect/>
          </a:stretch>
        </p:blipFill>
        <p:spPr bwMode="auto">
          <a:xfrm>
            <a:off x="6516688" y="4149725"/>
            <a:ext cx="1550987" cy="2078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0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4"/>
          <p:cNvSpPr txBox="1">
            <a:spLocks noChangeArrowheads="1"/>
          </p:cNvSpPr>
          <p:nvPr/>
        </p:nvSpPr>
        <p:spPr bwMode="auto">
          <a:xfrm>
            <a:off x="755650" y="836613"/>
            <a:ext cx="6264275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Желаем </a:t>
            </a:r>
          </a:p>
          <a:p>
            <a:pPr algn="ctr"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дальнейших творческих успехов!</a:t>
            </a:r>
          </a:p>
        </p:txBody>
      </p:sp>
      <p:pic>
        <p:nvPicPr>
          <p:cNvPr id="22531" name="Picture 5" descr="mht6631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28271" t="14557" r="27312" b="25182"/>
          <a:stretch>
            <a:fillRect/>
          </a:stretch>
        </p:blipFill>
        <p:spPr bwMode="auto">
          <a:xfrm>
            <a:off x="5508625" y="2924175"/>
            <a:ext cx="3384550" cy="367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468313" y="1196975"/>
            <a:ext cx="8424862" cy="411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Если можешь, иди вперед века,</a:t>
            </a:r>
          </a:p>
          <a:p>
            <a:pPr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Если не можешь, иди с веком,</a:t>
            </a:r>
          </a:p>
          <a:p>
            <a:pPr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Но никогда не будь позади века.</a:t>
            </a:r>
          </a:p>
          <a:p>
            <a:pPr>
              <a:spcBef>
                <a:spcPct val="50000"/>
              </a:spcBef>
            </a:pPr>
            <a:r>
              <a:rPr lang="ru-RU" sz="4800" b="1">
                <a:latin typeface="Monotype Corsiva" pitchFamily="66" charset="0"/>
              </a:rPr>
              <a:t>                                    В. Брюсов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SCF33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655368">
            <a:off x="-323850" y="260350"/>
            <a:ext cx="5256213" cy="409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4"/>
          <p:cNvSpPr>
            <a:spLocks noChangeArrowheads="1"/>
          </p:cNvSpPr>
          <p:nvPr/>
        </p:nvSpPr>
        <p:spPr bwMode="auto">
          <a:xfrm>
            <a:off x="395288" y="5084763"/>
            <a:ext cx="8424862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400" b="1">
                <a:solidFill>
                  <a:srgbClr val="0000FF"/>
                </a:solidFill>
              </a:rPr>
              <a:t/>
            </a:r>
            <a:br>
              <a:rPr lang="ru-RU" sz="4400" b="1">
                <a:solidFill>
                  <a:srgbClr val="0000FF"/>
                </a:solidFill>
              </a:rPr>
            </a:br>
            <a:r>
              <a:rPr lang="ru-RU" sz="4400" b="1"/>
              <a:t>Ни дня без </a:t>
            </a:r>
            <a:br>
              <a:rPr lang="ru-RU" sz="4400" b="1"/>
            </a:br>
            <a:r>
              <a:rPr lang="ru-RU" sz="4400" b="1"/>
              <a:t>радости открытий!</a:t>
            </a:r>
            <a:r>
              <a:rPr lang="ru-RU" sz="4000"/>
              <a:t/>
            </a:r>
            <a:br>
              <a:rPr lang="ru-RU" sz="4000"/>
            </a:br>
            <a:r>
              <a:rPr lang="ru-RU" sz="4000">
                <a:solidFill>
                  <a:schemeClr val="tx2"/>
                </a:solidFill>
              </a:rPr>
              <a:t> </a:t>
            </a:r>
          </a:p>
        </p:txBody>
      </p:sp>
      <p:pic>
        <p:nvPicPr>
          <p:cNvPr id="4100" name="Picture 6" descr="DSCF331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792806">
            <a:off x="4356100" y="260350"/>
            <a:ext cx="5111750" cy="442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68313" y="2205038"/>
            <a:ext cx="8229600" cy="4248150"/>
          </a:xfrm>
          <a:noFill/>
        </p:spPr>
        <p:txBody>
          <a:bodyPr/>
          <a:lstStyle/>
          <a:p>
            <a:pPr eaLnBrk="1" hangingPunct="1"/>
            <a:r>
              <a:rPr lang="ru-RU" smtClean="0"/>
              <a:t>это пятистрочная стихотворная форма, возникшая в США в начале 20 века под влиянием японской поэзии;</a:t>
            </a:r>
          </a:p>
          <a:p>
            <a:pPr eaLnBrk="1" hangingPunct="1"/>
            <a:r>
              <a:rPr lang="ru-RU" smtClean="0"/>
              <a:t>это прием технологии развития критического мышления через чтение и письмо.</a:t>
            </a:r>
          </a:p>
          <a:p>
            <a:pPr eaLnBrk="1" hangingPunct="1">
              <a:buFontTx/>
              <a:buNone/>
            </a:pPr>
            <a:r>
              <a:rPr lang="ru-RU" smtClean="0"/>
              <a:t> </a:t>
            </a:r>
          </a:p>
        </p:txBody>
      </p:sp>
      <p:sp>
        <p:nvSpPr>
          <p:cNvPr id="5123" name="Rectangle 7"/>
          <p:cNvSpPr>
            <a:spLocks noGrp="1" noChangeArrowheads="1"/>
          </p:cNvSpPr>
          <p:nvPr>
            <p:ph type="title"/>
          </p:nvPr>
        </p:nvSpPr>
        <p:spPr>
          <a:xfrm>
            <a:off x="2843213" y="908050"/>
            <a:ext cx="3240087" cy="1143000"/>
          </a:xfrm>
          <a:noFill/>
        </p:spPr>
        <p:txBody>
          <a:bodyPr/>
          <a:lstStyle/>
          <a:p>
            <a:pPr eaLnBrk="1" hangingPunct="1"/>
            <a:r>
              <a:rPr lang="ru-RU" smtClean="0"/>
              <a:t>Синквейн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268413"/>
            <a:ext cx="8229600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400" b="1" smtClean="0"/>
              <a:t>1 строка</a:t>
            </a:r>
            <a:r>
              <a:rPr lang="ru-RU" sz="2400" smtClean="0"/>
              <a:t>—тема синквейна, заключает в себе одно слово (обычно существительное или местоимение), которое обозначает объект или предмет, о котором пойдет речь.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2 строка</a:t>
            </a:r>
            <a:r>
              <a:rPr lang="ru-RU" sz="2400" smtClean="0"/>
              <a:t>—два слова (чаще всего прилагательные или причастия), они дают описание признаков и свойств выбранного в синквейне предмета или объекта.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3 строка</a:t>
            </a:r>
            <a:r>
              <a:rPr lang="ru-RU" sz="2400" smtClean="0"/>
              <a:t>—образована тремя глаголами или деепричастиями, описывающими характерные свойства объекта.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4 строка</a:t>
            </a:r>
            <a:r>
              <a:rPr lang="ru-RU" sz="2400" smtClean="0"/>
              <a:t>—фраза из четырех слов, выражающая личное отношение автора синквейна к описываемому предмету или объекту.</a:t>
            </a:r>
            <a:endParaRPr lang="ru-RU" sz="2400" b="1" smtClean="0"/>
          </a:p>
          <a:p>
            <a:pPr eaLnBrk="1" hangingPunct="1">
              <a:lnSpc>
                <a:spcPct val="80000"/>
              </a:lnSpc>
            </a:pPr>
            <a:r>
              <a:rPr lang="ru-RU" sz="2400" b="1" smtClean="0"/>
              <a:t>5 строка</a:t>
            </a:r>
            <a:r>
              <a:rPr lang="ru-RU" sz="2400" smtClean="0"/>
              <a:t>—одно слово—резюме, характеризующее  суть предмета или объекта.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sz="2400" smtClean="0"/>
              <a:t> </a:t>
            </a:r>
          </a:p>
        </p:txBody>
      </p:sp>
      <p:sp>
        <p:nvSpPr>
          <p:cNvPr id="6147" name="Rectangle 9"/>
          <p:cNvSpPr>
            <a:spLocks noGrp="1" noChangeArrowheads="1"/>
          </p:cNvSpPr>
          <p:nvPr>
            <p:ph type="title"/>
          </p:nvPr>
        </p:nvSpPr>
        <p:spPr>
          <a:xfrm>
            <a:off x="1042988" y="333375"/>
            <a:ext cx="7056437" cy="922338"/>
          </a:xfrm>
          <a:noFill/>
        </p:spPr>
        <p:txBody>
          <a:bodyPr/>
          <a:lstStyle/>
          <a:p>
            <a:pPr eaLnBrk="1" hangingPunct="1"/>
            <a:r>
              <a:rPr lang="ru-RU" sz="4000" b="1" smtClean="0"/>
              <a:t>Дидактический синквейн</a:t>
            </a:r>
            <a:r>
              <a:rPr lang="ru-RU" sz="4000" smtClean="0"/>
              <a:t/>
            </a:r>
            <a:br>
              <a:rPr lang="ru-RU" sz="4000" smtClean="0"/>
            </a:br>
            <a:r>
              <a:rPr lang="ru-RU" sz="4000" smtClean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33"/>
            </a:gs>
            <a:gs pos="50000">
              <a:schemeClr val="bg1"/>
            </a:gs>
            <a:gs pos="100000">
              <a:srgbClr val="339933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4"/>
          <p:cNvSpPr txBox="1">
            <a:spLocks noChangeArrowheads="1"/>
          </p:cNvSpPr>
          <p:nvPr/>
        </p:nvSpPr>
        <p:spPr bwMode="auto">
          <a:xfrm>
            <a:off x="611188" y="620713"/>
            <a:ext cx="7848600" cy="476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Пахыч.</a:t>
            </a:r>
          </a:p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Добрый, отзывчивый.</a:t>
            </a:r>
          </a:p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Учусь, живу, радуюсь.</a:t>
            </a:r>
          </a:p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Всегда помогу в беде.</a:t>
            </a:r>
          </a:p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Скромняга.</a:t>
            </a:r>
          </a:p>
          <a:p>
            <a:pPr>
              <a:spcBef>
                <a:spcPct val="50000"/>
              </a:spcBef>
            </a:pPr>
            <a:r>
              <a:rPr lang="ru-RU" sz="3600" b="1">
                <a:latin typeface="Comic Sans MS" pitchFamily="66" charset="0"/>
              </a:rPr>
              <a:t>		Чистоколов Павел, 7В</a:t>
            </a:r>
          </a:p>
        </p:txBody>
      </p:sp>
      <p:pic>
        <p:nvPicPr>
          <p:cNvPr id="11267" name="Picture 6" descr="DSCF52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888" y="620713"/>
            <a:ext cx="2808287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4"/>
          <p:cNvSpPr txBox="1">
            <a:spLocks noChangeArrowheads="1"/>
          </p:cNvSpPr>
          <p:nvPr/>
        </p:nvSpPr>
        <p:spPr bwMode="auto">
          <a:xfrm>
            <a:off x="539750" y="260350"/>
            <a:ext cx="8280400" cy="3725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Сашка.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Энергичная, жизнерадостная.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Всегда помогает, понимает, поддерживает.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Чувство локтя!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Подружка.</a:t>
            </a:r>
          </a:p>
          <a:p>
            <a:pPr>
              <a:spcBef>
                <a:spcPct val="50000"/>
              </a:spcBef>
            </a:pPr>
            <a:r>
              <a:rPr lang="ru-RU" sz="2800" b="1">
                <a:latin typeface="Comic Sans MS" pitchFamily="66" charset="0"/>
              </a:rPr>
              <a:t>				Караваева Ксения, 7А</a:t>
            </a:r>
          </a:p>
        </p:txBody>
      </p:sp>
      <p:pic>
        <p:nvPicPr>
          <p:cNvPr id="12291" name="Picture 5" descr="DSCF523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550" y="3573463"/>
            <a:ext cx="3095625" cy="305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39933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4"/>
          <p:cNvSpPr txBox="1">
            <a:spLocks noChangeArrowheads="1"/>
          </p:cNvSpPr>
          <p:nvPr/>
        </p:nvSpPr>
        <p:spPr bwMode="auto">
          <a:xfrm>
            <a:off x="611188" y="981075"/>
            <a:ext cx="8064500" cy="277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/>
              <a:t>Реализация личностных способностей: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/>
              <a:t> интеллектуальных;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/>
              <a:t> творческих;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3200"/>
              <a:t> образных.</a:t>
            </a:r>
          </a:p>
        </p:txBody>
      </p:sp>
      <p:pic>
        <p:nvPicPr>
          <p:cNvPr id="13315" name="Picture 5" descr="icon_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67625" y="5373688"/>
            <a:ext cx="1119188" cy="1249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chemeClr val="bg1"/>
            </a:gs>
            <a:gs pos="100000">
              <a:srgbClr val="339933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323850" y="1628775"/>
            <a:ext cx="8351838" cy="377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spAutoFit/>
          </a:bodyPr>
          <a:lstStyle/>
          <a:p>
            <a:r>
              <a:rPr lang="ru-RU" sz="3200">
                <a:latin typeface="Comic Sans MS" pitchFamily="66" charset="0"/>
              </a:rPr>
              <a:t>Физика.</a:t>
            </a:r>
          </a:p>
          <a:p>
            <a:r>
              <a:rPr lang="ru-RU" sz="3200">
                <a:latin typeface="Comic Sans MS" pitchFamily="66" charset="0"/>
              </a:rPr>
              <a:t>Нужная, интересная.</a:t>
            </a:r>
          </a:p>
          <a:p>
            <a:r>
              <a:rPr lang="ru-RU" sz="3200">
                <a:latin typeface="Comic Sans MS" pitchFamily="66" charset="0"/>
              </a:rPr>
              <a:t>Исследует, развивает, помогает думать.</a:t>
            </a:r>
          </a:p>
          <a:p>
            <a:r>
              <a:rPr lang="ru-RU" sz="3200">
                <a:latin typeface="Comic Sans MS" pitchFamily="66" charset="0"/>
              </a:rPr>
              <a:t>Физика—наука о природе.</a:t>
            </a:r>
          </a:p>
          <a:p>
            <a:r>
              <a:rPr lang="ru-RU" sz="3200">
                <a:latin typeface="Comic Sans MS" pitchFamily="66" charset="0"/>
              </a:rPr>
              <a:t>Законы.</a:t>
            </a:r>
          </a:p>
          <a:p>
            <a:r>
              <a:rPr lang="ru-RU" sz="3200">
                <a:latin typeface="Comic Sans MS" pitchFamily="66" charset="0"/>
              </a:rPr>
              <a:t>               </a:t>
            </a:r>
          </a:p>
          <a:p>
            <a:r>
              <a:rPr lang="ru-RU" sz="3200">
                <a:latin typeface="Comic Sans MS" pitchFamily="66" charset="0"/>
              </a:rPr>
              <a:t>	Чикинов Илья, 7А</a:t>
            </a:r>
          </a:p>
          <a:p>
            <a:r>
              <a:rPr lang="ru-RU" sz="2400"/>
              <a:t> </a:t>
            </a:r>
          </a:p>
        </p:txBody>
      </p:sp>
      <p:sp>
        <p:nvSpPr>
          <p:cNvPr id="14339" name="Text Box 5"/>
          <p:cNvSpPr txBox="1">
            <a:spLocks noChangeArrowheads="1"/>
          </p:cNvSpPr>
          <p:nvPr/>
        </p:nvSpPr>
        <p:spPr bwMode="auto">
          <a:xfrm>
            <a:off x="468313" y="260350"/>
            <a:ext cx="7272337" cy="1160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Можно работать над синквейном:</a:t>
            </a:r>
          </a:p>
          <a:p>
            <a:pPr>
              <a:spcBef>
                <a:spcPct val="50000"/>
              </a:spcBef>
              <a:buFont typeface="Wingdings" pitchFamily="2" charset="2"/>
              <a:buChar char="v"/>
            </a:pPr>
            <a:r>
              <a:rPr lang="ru-RU" sz="2800" b="1"/>
              <a:t> самостоятельно на уроке или дома.</a:t>
            </a:r>
          </a:p>
        </p:txBody>
      </p:sp>
      <p:pic>
        <p:nvPicPr>
          <p:cNvPr id="14340" name="Picture 7" descr="DSCF524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1500" y="3068638"/>
            <a:ext cx="2820988" cy="364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</TotalTime>
  <Words>494</Words>
  <Application>Microsoft Office PowerPoint</Application>
  <PresentationFormat>Экран (4:3)</PresentationFormat>
  <Paragraphs>100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Оформление по умолчанию</vt:lpstr>
      <vt:lpstr>Мастер – класс на тему  «Синквейн  на уроках физики»</vt:lpstr>
      <vt:lpstr>Слайд 2</vt:lpstr>
      <vt:lpstr>Слайд 3</vt:lpstr>
      <vt:lpstr>Синквейн</vt:lpstr>
      <vt:lpstr>Дидактический синквейн  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Company>Школа №2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 – класс на тему «Синквейн»</dc:title>
  <dc:creator>Рублёва А.М.</dc:creator>
  <cp:lastModifiedBy>user</cp:lastModifiedBy>
  <cp:revision>43</cp:revision>
  <dcterms:created xsi:type="dcterms:W3CDTF">2009-10-08T05:41:48Z</dcterms:created>
  <dcterms:modified xsi:type="dcterms:W3CDTF">2013-12-19T15:01:59Z</dcterms:modified>
</cp:coreProperties>
</file>