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97" r:id="rId3"/>
    <p:sldId id="298" r:id="rId4"/>
    <p:sldId id="299" r:id="rId5"/>
    <p:sldId id="300" r:id="rId6"/>
    <p:sldId id="301" r:id="rId7"/>
    <p:sldId id="330" r:id="rId8"/>
    <p:sldId id="302" r:id="rId9"/>
    <p:sldId id="345" r:id="rId10"/>
    <p:sldId id="346" r:id="rId11"/>
    <p:sldId id="347" r:id="rId12"/>
    <p:sldId id="348" r:id="rId13"/>
    <p:sldId id="349" r:id="rId14"/>
    <p:sldId id="350" r:id="rId15"/>
    <p:sldId id="305" r:id="rId16"/>
    <p:sldId id="307" r:id="rId17"/>
    <p:sldId id="308" r:id="rId18"/>
    <p:sldId id="309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  <p:sldId id="322" r:id="rId31"/>
    <p:sldId id="323" r:id="rId32"/>
    <p:sldId id="324" r:id="rId33"/>
    <p:sldId id="325" r:id="rId34"/>
    <p:sldId id="326" r:id="rId35"/>
    <p:sldId id="327" r:id="rId36"/>
    <p:sldId id="328" r:id="rId37"/>
    <p:sldId id="329" r:id="rId38"/>
    <p:sldId id="331" r:id="rId39"/>
    <p:sldId id="332" r:id="rId40"/>
    <p:sldId id="333" r:id="rId41"/>
    <p:sldId id="334" r:id="rId42"/>
    <p:sldId id="335" r:id="rId43"/>
    <p:sldId id="336" r:id="rId44"/>
    <p:sldId id="337" r:id="rId45"/>
    <p:sldId id="338" r:id="rId46"/>
    <p:sldId id="339" r:id="rId47"/>
    <p:sldId id="340" r:id="rId48"/>
    <p:sldId id="280" r:id="rId49"/>
    <p:sldId id="281" r:id="rId50"/>
    <p:sldId id="282" r:id="rId51"/>
    <p:sldId id="283" r:id="rId52"/>
    <p:sldId id="284" r:id="rId53"/>
    <p:sldId id="285" r:id="rId54"/>
    <p:sldId id="286" r:id="rId55"/>
    <p:sldId id="287" r:id="rId56"/>
    <p:sldId id="341" r:id="rId57"/>
    <p:sldId id="342" r:id="rId58"/>
    <p:sldId id="343" r:id="rId59"/>
    <p:sldId id="344" r:id="rId60"/>
    <p:sldId id="351" r:id="rId6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A4C2082-A41A-4623-8DB2-650B3CB6D22B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8384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>
  <p:cSld name="Заголовок и два объекта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1F00041-93D9-4307-9C3B-E2943AE16578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453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29.08.2015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123778"/>
          </a:xfrm>
        </p:spPr>
        <p:txBody>
          <a:bodyPr>
            <a:normAutofit/>
          </a:bodyPr>
          <a:lstStyle/>
          <a:p>
            <a:r>
              <a:rPr lang="ru-RU" dirty="0" smtClean="0"/>
              <a:t>Развитие познавательных универсальных учебных действий средствами способа диалектического обучения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Составила </a:t>
            </a:r>
            <a:r>
              <a:rPr lang="ru-RU" dirty="0" err="1" smtClean="0"/>
              <a:t>Ооржак</a:t>
            </a:r>
            <a:r>
              <a:rPr lang="ru-RU" dirty="0" smtClean="0"/>
              <a:t> А.А.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 – суждение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 доказать, что глюкоза является моносахаридом</a:t>
            </a:r>
          </a:p>
          <a:p>
            <a:r>
              <a:rPr lang="ru-RU" dirty="0" smtClean="0"/>
              <a:t>Чем </a:t>
            </a:r>
            <a:r>
              <a:rPr lang="ru-RU" dirty="0" err="1" smtClean="0"/>
              <a:t>объснить</a:t>
            </a:r>
            <a:r>
              <a:rPr lang="ru-RU" dirty="0" smtClean="0"/>
              <a:t>, что моносахариды делятся на </a:t>
            </a:r>
            <a:r>
              <a:rPr lang="ru-RU" dirty="0" err="1" smtClean="0"/>
              <a:t>альдозы</a:t>
            </a:r>
            <a:r>
              <a:rPr lang="ru-RU" dirty="0" smtClean="0"/>
              <a:t> и </a:t>
            </a:r>
            <a:r>
              <a:rPr lang="ru-RU" dirty="0" err="1" smtClean="0"/>
              <a:t>кетозы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9439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глюкозы характерна реакция серебряного зеркала, а сахароза не окисляется раствором оксида серебра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31307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Противоречие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Сформулируется</a:t>
            </a:r>
            <a:r>
              <a:rPr lang="ru-RU" dirty="0" smtClean="0"/>
              <a:t> какая то проблема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0637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Философия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807791"/>
              </p:ext>
            </p:extLst>
          </p:nvPr>
        </p:nvGraphicFramePr>
        <p:xfrm>
          <a:off x="304800" y="1554163"/>
          <a:ext cx="8686800" cy="45259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3400"/>
                <a:gridCol w="4343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Моносахарид-полисахарид</a:t>
                      </a:r>
                    </a:p>
                    <a:p>
                      <a:r>
                        <a:rPr lang="ru-RU" dirty="0" smtClean="0"/>
                        <a:t>Олигосахарид-сахароза</a:t>
                      </a:r>
                    </a:p>
                    <a:p>
                      <a:r>
                        <a:rPr lang="ru-RU" dirty="0" smtClean="0"/>
                        <a:t>Глюкоза – альдегидная группа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Первичное – вторичное</a:t>
                      </a:r>
                    </a:p>
                    <a:p>
                      <a:r>
                        <a:rPr lang="ru-RU" dirty="0" smtClean="0"/>
                        <a:t>Общее – частное</a:t>
                      </a:r>
                    </a:p>
                    <a:p>
                      <a:r>
                        <a:rPr lang="ru-RU" dirty="0" smtClean="0"/>
                        <a:t>Целое - часть</a:t>
                      </a:r>
                      <a:endParaRPr lang="ru-RU" dirty="0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686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Умозаключение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Если рибоза моносахарид, то крахмал - …..</a:t>
            </a:r>
          </a:p>
          <a:p>
            <a:r>
              <a:rPr lang="ru-RU" dirty="0" smtClean="0"/>
              <a:t>Сахароза, олигосахарид, углевод (все олигосахариды являются углеводами. Сахароза – олигосахарид)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77355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3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smtClean="0"/>
              <a:t>Современный дидактический инструментарий способствует: </a:t>
            </a:r>
          </a:p>
        </p:txBody>
      </p:sp>
      <p:sp>
        <p:nvSpPr>
          <p:cNvPr id="24579" name="Содержимое 2"/>
          <p:cNvSpPr>
            <a:spLocks noGrp="1"/>
          </p:cNvSpPr>
          <p:nvPr>
            <p:ph idx="1"/>
          </p:nvPr>
        </p:nvSpPr>
        <p:spPr>
          <a:xfrm>
            <a:off x="0" y="1785938"/>
            <a:ext cx="9144000" cy="4929187"/>
          </a:xfrm>
        </p:spPr>
        <p:txBody>
          <a:bodyPr/>
          <a:lstStyle/>
          <a:p>
            <a:pPr eaLnBrk="1" hangingPunct="1"/>
            <a:r>
              <a:rPr lang="ru-RU" sz="2800" smtClean="0"/>
              <a:t>во-первых, развитию учащихся, что убедительно доказывают данные тестирования;</a:t>
            </a:r>
          </a:p>
          <a:p>
            <a:pPr eaLnBrk="1" hangingPunct="1"/>
            <a:r>
              <a:rPr lang="ru-RU" sz="2800" smtClean="0"/>
              <a:t>во-вторых, может использоваться не только для закрепления изученного материала и контроля знаний, но и для расширенного воспроизводства знаний;</a:t>
            </a:r>
          </a:p>
          <a:p>
            <a:pPr eaLnBrk="1" hangingPunct="1"/>
            <a:r>
              <a:rPr lang="ru-RU" sz="2800" smtClean="0"/>
              <a:t>в-третьих, способствует формированию инициативного специалиста, способного к саморазвитию и самообразованию, а это одна из самых актуальных проблем современности. </a:t>
            </a:r>
          </a:p>
        </p:txBody>
      </p:sp>
    </p:spTree>
    <p:extLst>
      <p:ext uri="{BB962C8B-B14F-4D97-AF65-F5344CB8AC3E}">
        <p14:creationId xmlns:p14="http://schemas.microsoft.com/office/powerpoint/2010/main" val="1816518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Box 2"/>
          <p:cNvSpPr txBox="1">
            <a:spLocks noChangeArrowheads="1"/>
          </p:cNvSpPr>
          <p:nvPr/>
        </p:nvSpPr>
        <p:spPr bwMode="auto">
          <a:xfrm>
            <a:off x="179388" y="620713"/>
            <a:ext cx="8964612" cy="507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3600"/>
              <a:t>Реализация  СДО в учебном процессе </a:t>
            </a:r>
          </a:p>
          <a:p>
            <a:pPr eaLnBrk="1" hangingPunct="1"/>
            <a:r>
              <a:rPr lang="ru-RU" sz="3600"/>
              <a:t>позволяет решить основную задачу, </a:t>
            </a:r>
          </a:p>
          <a:p>
            <a:pPr eaLnBrk="1" hangingPunct="1"/>
            <a:r>
              <a:rPr lang="ru-RU" sz="3600"/>
              <a:t>определенную ФГОС нового поколения, – </a:t>
            </a:r>
          </a:p>
          <a:p>
            <a:pPr eaLnBrk="1" hangingPunct="1"/>
            <a:r>
              <a:rPr lang="ru-RU" sz="3600" b="1"/>
              <a:t>повысить качество образования </a:t>
            </a:r>
            <a:r>
              <a:rPr lang="ru-RU" sz="3600"/>
              <a:t>за счет</a:t>
            </a:r>
          </a:p>
          <a:p>
            <a:pPr eaLnBrk="1" hangingPunct="1">
              <a:buFont typeface="Arial" charset="0"/>
              <a:buChar char="•"/>
            </a:pPr>
            <a:r>
              <a:rPr lang="ru-RU" sz="3600"/>
              <a:t> формирования у учащихся УУД,</a:t>
            </a:r>
          </a:p>
          <a:p>
            <a:pPr eaLnBrk="1" hangingPunct="1">
              <a:buFont typeface="Arial" charset="0"/>
              <a:buChar char="•"/>
            </a:pPr>
            <a:r>
              <a:rPr lang="ru-RU" sz="3600"/>
              <a:t> достижения </a:t>
            </a:r>
          </a:p>
          <a:p>
            <a:pPr eaLnBrk="1" hangingPunct="1"/>
            <a:r>
              <a:rPr lang="ru-RU" sz="3600"/>
              <a:t>– предметных и метапредметных      </a:t>
            </a:r>
          </a:p>
          <a:p>
            <a:pPr eaLnBrk="1" hangingPunct="1"/>
            <a:r>
              <a:rPr lang="ru-RU" sz="3600"/>
              <a:t>   результатов,</a:t>
            </a:r>
          </a:p>
          <a:p>
            <a:pPr eaLnBrk="1" hangingPunct="1"/>
            <a:r>
              <a:rPr lang="ru-RU" sz="3600"/>
              <a:t>– индивидуального прогресса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109986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893175" cy="1592263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dirty="0" smtClean="0"/>
              <a:t>Способ диалектического обучения позволяет на основе единой методологии осуществлять переход: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600200"/>
            <a:ext cx="8785225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smtClean="0"/>
              <a:t>От ставки на память и сообщенные знания (зубрежка) к ставке на мышление и выводные знания (развитие);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слова (язык) через понятие (наука) к категории (философия);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двухмерной деятельности (прямая связь) к трехмерному труду (обратная связь);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непосредственного обучения (автократия) к опосредствованному (демократия);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простого (формального) воспроизводства к расширенному (реальному) воспроизводству знаний;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внешнего принуждения к самопринуждению;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От необъективной оценки знаний, выводимой учителем, к «Материализованной» (объективной) самооценке учащихся.</a:t>
            </a:r>
          </a:p>
        </p:txBody>
      </p:sp>
      <p:sp>
        <p:nvSpPr>
          <p:cNvPr id="27652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179388" y="6524625"/>
            <a:ext cx="381000" cy="76200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6701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smtClean="0">
                <a:solidFill>
                  <a:schemeClr val="tx1"/>
                </a:solidFill>
              </a:rPr>
              <a:t>Уникальные возможности тестов в системе СДО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1989138"/>
            <a:ext cx="8496300" cy="4572000"/>
          </a:xfrm>
        </p:spPr>
        <p:txBody>
          <a:bodyPr/>
          <a:lstStyle/>
          <a:p>
            <a:pPr eaLnBrk="1" hangingPunct="1"/>
            <a:r>
              <a:rPr lang="ru-RU" smtClean="0"/>
              <a:t>Возможность проверки не только уровня знаний, но и уровня мышления.</a:t>
            </a:r>
          </a:p>
          <a:p>
            <a:pPr eaLnBrk="1" hangingPunct="1"/>
            <a:r>
              <a:rPr lang="ru-RU" smtClean="0"/>
              <a:t>Возможность составления по любому учебному материалу, теме.</a:t>
            </a:r>
          </a:p>
          <a:p>
            <a:pPr eaLnBrk="1" hangingPunct="1"/>
            <a:r>
              <a:rPr lang="ru-RU" smtClean="0"/>
              <a:t>Возможность использования тестовых заданий для закрепления изученного материала на уроке.</a:t>
            </a:r>
          </a:p>
          <a:p>
            <a:pPr eaLnBrk="1" hangingPunct="1"/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89959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785794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sz="4000" dirty="0" smtClean="0"/>
              <a:t>Система заданий диалектического способа представляет собой единство пяти частей: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411543"/>
          </a:xfrm>
        </p:spPr>
        <p:txBody>
          <a:bodyPr/>
          <a:lstStyle/>
          <a:p>
            <a:r>
              <a:rPr lang="ru-RU" dirty="0" smtClean="0"/>
              <a:t>«осведомленность», </a:t>
            </a:r>
          </a:p>
          <a:p>
            <a:r>
              <a:rPr lang="ru-RU" dirty="0" smtClean="0"/>
              <a:t>«определение понятий»,</a:t>
            </a:r>
          </a:p>
          <a:p>
            <a:r>
              <a:rPr lang="ru-RU" dirty="0" smtClean="0"/>
              <a:t> «деление понятий», </a:t>
            </a:r>
          </a:p>
          <a:p>
            <a:r>
              <a:rPr lang="ru-RU" dirty="0" smtClean="0"/>
              <a:t>«обобщение»,</a:t>
            </a:r>
          </a:p>
          <a:p>
            <a:r>
              <a:rPr lang="ru-RU" dirty="0" smtClean="0"/>
              <a:t> «аналогия».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9873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Социологические исследования учащихся старших классов, проводимые в разных странах, показывают, что российские школьники зачастую демонстрируют прочные знания </a:t>
            </a:r>
            <a:r>
              <a:rPr lang="ru-RU" dirty="0" err="1"/>
              <a:t>фактологического</a:t>
            </a:r>
            <a:r>
              <a:rPr lang="ru-RU" dirty="0"/>
              <a:t> характера. Зато бывают беспомощны в ситуациях, когда требуется проанализировать те или иные данные. Наши учащиеся, оказывается, теряются, когда задания носят не лобовой характер и требуют не просто применения выученных правил, а предполагают мыслительные усилия – умение сравнивать, делать умозаключение, свести в единое целое различные данные.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21837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ru-RU" dirty="0" smtClean="0"/>
              <a:t>Химия 10 </a:t>
            </a:r>
            <a:r>
              <a:rPr lang="ru-RU" dirty="0" err="1" smtClean="0"/>
              <a:t>кл</a:t>
            </a:r>
            <a:r>
              <a:rPr lang="ru-RU" dirty="0" smtClean="0"/>
              <a:t> </a:t>
            </a:r>
          </a:p>
          <a:p>
            <a:r>
              <a:rPr lang="ru-RU" dirty="0" smtClean="0"/>
              <a:t>После изучения темы</a:t>
            </a:r>
          </a:p>
          <a:p>
            <a:r>
              <a:rPr lang="ru-RU" dirty="0" smtClean="0"/>
              <a:t>Всего баллов – 36-54 балла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89230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«Осведомленность»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позволяет выявить у учащихся уровень  </a:t>
            </a:r>
            <a:r>
              <a:rPr lang="ru-RU" dirty="0" err="1" smtClean="0"/>
              <a:t>сформированности</a:t>
            </a:r>
            <a:r>
              <a:rPr lang="ru-RU" dirty="0" smtClean="0"/>
              <a:t>  специальных умений, проверить знания по номенклатуре, специфических характеристик и свойств изученных соединений.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73549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«Осведомленность»</a:t>
            </a:r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214422"/>
          <a:ext cx="8229600" cy="521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14338"/>
                <a:gridCol w="6643734"/>
                <a:gridCol w="971528"/>
              </a:tblGrid>
              <a:tr h="593059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Твердый остаток перегонки мазута</a:t>
                      </a:r>
                    </a:p>
                    <a:p>
                      <a:r>
                        <a:rPr lang="ru-RU" b="1" dirty="0" smtClean="0"/>
                        <a:t>1</a:t>
                      </a:r>
                      <a:r>
                        <a:rPr lang="ru-RU" dirty="0" smtClean="0"/>
                        <a:t>. гудрон    2. битум   3. асфальт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  <a:tr h="847227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молекулах веществ с одинарными связями между атомами углерода все атомы находятся в состоянии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en-US" dirty="0" smtClean="0"/>
                        <a:t>sp</a:t>
                      </a:r>
                      <a:r>
                        <a:rPr lang="ru-RU" dirty="0" smtClean="0"/>
                        <a:t>-гибридизации   2. </a:t>
                      </a:r>
                      <a:r>
                        <a:rPr lang="en-US" dirty="0" smtClean="0"/>
                        <a:t>sp</a:t>
                      </a:r>
                      <a:r>
                        <a:rPr lang="ru-RU" dirty="0" smtClean="0"/>
                        <a:t>2-гибридизации   </a:t>
                      </a:r>
                      <a:r>
                        <a:rPr lang="ru-RU" b="1" dirty="0" smtClean="0"/>
                        <a:t>3.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sp</a:t>
                      </a:r>
                      <a:r>
                        <a:rPr lang="ru-RU" dirty="0" smtClean="0"/>
                        <a:t>3-гибридизации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  <a:tr h="847227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При горении углеводородов в кислороде образуется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b="1" dirty="0" smtClean="0"/>
                        <a:t>1</a:t>
                      </a:r>
                      <a:r>
                        <a:rPr lang="ru-RU" dirty="0" smtClean="0"/>
                        <a:t>.СО2 и Н2О</a:t>
                      </a:r>
                      <a:r>
                        <a:rPr lang="ru-RU" baseline="0" dirty="0" smtClean="0"/>
                        <a:t>    2. СО и Н2О    3. С и Н2О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  <a:tr h="847227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 одной </a:t>
                      </a:r>
                      <a:r>
                        <a:rPr lang="en-US" dirty="0" smtClean="0"/>
                        <a:t>S</a:t>
                      </a:r>
                      <a:r>
                        <a:rPr lang="ru-RU" dirty="0" smtClean="0"/>
                        <a:t>- электронной </a:t>
                      </a:r>
                      <a:r>
                        <a:rPr lang="ru-RU" dirty="0" err="1" smtClean="0"/>
                        <a:t>орбитали</a:t>
                      </a:r>
                      <a:r>
                        <a:rPr lang="ru-RU" dirty="0" smtClean="0"/>
                        <a:t> может находится</a:t>
                      </a:r>
                    </a:p>
                    <a:p>
                      <a:r>
                        <a:rPr lang="ru-RU" dirty="0" smtClean="0"/>
                        <a:t>1. Произвольное число электронов   2. три электрона   </a:t>
                      </a:r>
                      <a:r>
                        <a:rPr lang="ru-RU" b="1" dirty="0" smtClean="0"/>
                        <a:t> 3</a:t>
                      </a:r>
                      <a:r>
                        <a:rPr lang="ru-RU" dirty="0" smtClean="0"/>
                        <a:t>. два электрона с параллельными спинами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  <a:tr h="847227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Межклассовыми изомерами являются</a:t>
                      </a:r>
                    </a:p>
                    <a:p>
                      <a:r>
                        <a:rPr lang="ru-RU" b="1" dirty="0" smtClean="0"/>
                        <a:t>1. </a:t>
                      </a:r>
                      <a:r>
                        <a:rPr lang="ru-RU" dirty="0" err="1" smtClean="0"/>
                        <a:t>Пропен</a:t>
                      </a:r>
                      <a:r>
                        <a:rPr lang="ru-RU" dirty="0" smtClean="0"/>
                        <a:t> и циклопропан   2. </a:t>
                      </a:r>
                      <a:r>
                        <a:rPr lang="ru-RU" dirty="0" err="1" smtClean="0"/>
                        <a:t>метилпропен</a:t>
                      </a:r>
                      <a:r>
                        <a:rPr lang="ru-RU" dirty="0" smtClean="0"/>
                        <a:t> и бутен-1   3. </a:t>
                      </a:r>
                      <a:r>
                        <a:rPr lang="ru-RU" dirty="0" err="1" smtClean="0"/>
                        <a:t>метилпропен</a:t>
                      </a:r>
                      <a:r>
                        <a:rPr lang="ru-RU" dirty="0" smtClean="0"/>
                        <a:t> и 2-метилбутен-2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  <a:tr h="847227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Циклопентан</a:t>
                      </a:r>
                      <a:r>
                        <a:rPr lang="ru-RU" dirty="0" smtClean="0"/>
                        <a:t> и </a:t>
                      </a:r>
                      <a:r>
                        <a:rPr lang="ru-RU" dirty="0" err="1" smtClean="0"/>
                        <a:t>метилциклобутан</a:t>
                      </a:r>
                      <a:r>
                        <a:rPr lang="ru-RU" dirty="0" smtClean="0"/>
                        <a:t> являются</a:t>
                      </a:r>
                    </a:p>
                    <a:p>
                      <a:r>
                        <a:rPr lang="ru-RU" dirty="0" smtClean="0"/>
                        <a:t>1. Межклассовыми изомерами   2. оптическими изомерами   </a:t>
                      </a:r>
                      <a:r>
                        <a:rPr lang="ru-RU" b="1" dirty="0" smtClean="0"/>
                        <a:t>3. </a:t>
                      </a:r>
                      <a:r>
                        <a:rPr lang="ru-RU" dirty="0" smtClean="0"/>
                        <a:t>геометрическими изомерами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75345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«Определение понятий»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формируют умения проводить анализ объектов с целью выделения их существенных признаков, осуществлять подведение под понятие, устанавливать взаимосвязь структурных элементов содержания понятия.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070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 smtClean="0"/>
              <a:t>Определение понятий </a:t>
            </a:r>
            <a:br>
              <a:rPr lang="ru-RU" sz="3200" dirty="0" smtClean="0"/>
            </a:br>
            <a:r>
              <a:rPr lang="ru-RU" sz="3200" dirty="0" smtClean="0"/>
              <a:t>Отметьте знаком «+» правильное содержание понятия и знаком «-» неправильное 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380805"/>
              </p:ext>
            </p:extLst>
          </p:nvPr>
        </p:nvGraphicFramePr>
        <p:xfrm>
          <a:off x="323528" y="2132856"/>
          <a:ext cx="8686800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467"/>
                <a:gridCol w="6937424"/>
                <a:gridCol w="1100909"/>
              </a:tblGrid>
              <a:tr h="785802">
                <a:tc>
                  <a:txBody>
                    <a:bodyPr/>
                    <a:lstStyle/>
                    <a:p>
                      <a:r>
                        <a:rPr lang="ru-RU" dirty="0" smtClean="0"/>
                        <a:t>1+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Крекинг – термическое разложение нефтепродуктов, приводящее к образованию углеводородов с меньшим числом атомов углерода в молекуле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  <a:tr h="550061">
                <a:tc>
                  <a:txBody>
                    <a:bodyPr/>
                    <a:lstStyle/>
                    <a:p>
                      <a:r>
                        <a:rPr lang="ru-RU" dirty="0" smtClean="0"/>
                        <a:t>2-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– углеводороды, соответствующие общей формуле С</a:t>
                      </a:r>
                      <a:r>
                        <a:rPr lang="en-US" dirty="0" smtClean="0"/>
                        <a:t>nH2n </a:t>
                      </a:r>
                      <a:r>
                        <a:rPr lang="ru-RU" dirty="0" smtClean="0"/>
                        <a:t>, в молекулах которых атомы связаны одинарными связями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  <a:tr h="550061">
                <a:tc>
                  <a:txBody>
                    <a:bodyPr/>
                    <a:lstStyle/>
                    <a:p>
                      <a:r>
                        <a:rPr lang="ru-RU" dirty="0" smtClean="0"/>
                        <a:t>3+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Гомологи – вещества, сходные по строению и свойствам и отличающиеся на одну группу СН2 или более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  <a:tr h="550061">
                <a:tc>
                  <a:txBody>
                    <a:bodyPr/>
                    <a:lstStyle/>
                    <a:p>
                      <a:r>
                        <a:rPr lang="ru-RU" dirty="0" smtClean="0"/>
                        <a:t>4+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Карбоциклические соединения – органические вещества, молекулы которых содержат замкнутую цепь атомов углерода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  <a:tr h="550061">
                <a:tc>
                  <a:txBody>
                    <a:bodyPr/>
                    <a:lstStyle/>
                    <a:p>
                      <a:r>
                        <a:rPr lang="ru-RU" dirty="0" smtClean="0"/>
                        <a:t>5-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Циклоалканы</a:t>
                      </a:r>
                      <a:r>
                        <a:rPr lang="ru-RU" dirty="0" smtClean="0"/>
                        <a:t> – это углеводороды, не содержащие</a:t>
                      </a:r>
                      <a:r>
                        <a:rPr lang="ru-RU" baseline="0" dirty="0" smtClean="0"/>
                        <a:t> в молекуле кратных связей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  <a:tr h="550061">
                <a:tc>
                  <a:txBody>
                    <a:bodyPr/>
                    <a:lstStyle/>
                    <a:p>
                      <a:r>
                        <a:rPr lang="ru-RU" dirty="0" smtClean="0"/>
                        <a:t>6+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Стереорегулярный каучук – </a:t>
                      </a:r>
                      <a:r>
                        <a:rPr lang="ru-RU" dirty="0" err="1" smtClean="0"/>
                        <a:t>каучук</a:t>
                      </a:r>
                      <a:r>
                        <a:rPr lang="ru-RU" dirty="0" smtClean="0"/>
                        <a:t>, в </a:t>
                      </a:r>
                      <a:r>
                        <a:rPr lang="ru-RU" dirty="0" err="1" smtClean="0"/>
                        <a:t>ктором</a:t>
                      </a:r>
                      <a:r>
                        <a:rPr lang="ru-RU" dirty="0" smtClean="0"/>
                        <a:t> все элементарные звенья находятся или в </a:t>
                      </a:r>
                      <a:r>
                        <a:rPr lang="ru-RU" dirty="0" err="1" smtClean="0"/>
                        <a:t>цис</a:t>
                      </a:r>
                      <a:r>
                        <a:rPr lang="ru-RU" dirty="0" smtClean="0"/>
                        <a:t>, или в транс - конфигурации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1б</a:t>
                      </a:r>
                      <a:endParaRPr lang="ru-RU" dirty="0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07272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«Деление понятий»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развивает умения находить критерии для сравнения, классификации, делить понятия в соответствии с существующими правилами.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12071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«Деление понятий»</a:t>
            </a:r>
            <a:br>
              <a:rPr lang="ru-RU" sz="2800" b="1" dirty="0" smtClean="0"/>
            </a:br>
            <a:r>
              <a:rPr lang="ru-RU" sz="2800" b="1" dirty="0" smtClean="0"/>
              <a:t> </a:t>
            </a:r>
            <a:r>
              <a:rPr lang="ru-RU" sz="2800" b="1" dirty="0"/>
              <a:t>Н</a:t>
            </a:r>
            <a:r>
              <a:rPr lang="ru-RU" sz="2800" b="1" dirty="0" smtClean="0"/>
              <a:t>айдите лишнее понятие и объясните свой выбор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3408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3062"/>
                <a:gridCol w="7314457"/>
                <a:gridCol w="79928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Ацетилен, пентин-1,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="1" baseline="0" dirty="0" smtClean="0"/>
                        <a:t>пропилен</a:t>
                      </a:r>
                      <a:endParaRPr lang="ru-RU" b="1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b="1" dirty="0" err="1" smtClean="0"/>
                        <a:t>Циклобутан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гексан</a:t>
                      </a:r>
                      <a:r>
                        <a:rPr lang="ru-RU" dirty="0" smtClean="0"/>
                        <a:t>, пентан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Алкены</a:t>
                      </a:r>
                      <a:r>
                        <a:rPr lang="ru-RU" dirty="0" smtClean="0"/>
                        <a:t>, </a:t>
                      </a:r>
                      <a:r>
                        <a:rPr lang="ru-RU" b="1" dirty="0" err="1" smtClean="0"/>
                        <a:t>алканы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алкины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2,2,-диметилгексан    2. 3-метилгексан   </a:t>
                      </a:r>
                      <a:r>
                        <a:rPr lang="ru-RU" b="1" dirty="0" smtClean="0"/>
                        <a:t>3. пентан</a:t>
                      </a:r>
                      <a:endParaRPr lang="ru-RU" b="1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Изомерия углеродного скелета   2. изомерия положения кратной связи   </a:t>
                      </a:r>
                      <a:r>
                        <a:rPr lang="ru-RU" b="1" dirty="0" smtClean="0"/>
                        <a:t>3.</a:t>
                      </a:r>
                      <a:r>
                        <a:rPr lang="ru-RU" dirty="0" smtClean="0"/>
                        <a:t> геометрическая изомерия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СН2=СН-СН2-СН3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СН2=СН-СН3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="1" dirty="0" smtClean="0"/>
                        <a:t>СН2=СН-СН=СН2</a:t>
                      </a:r>
                      <a:endParaRPr lang="ru-RU" b="1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1-3б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                                 итого 6-18б </a:t>
                      </a:r>
                      <a:endParaRPr lang="ru-RU" dirty="0"/>
                    </a:p>
                  </a:txBody>
                  <a:tcPr marL="96520" marR="96520"/>
                </a:tc>
                <a:tc hMerge="1"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742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«Обобщение»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играют важную роль в формировании и развитии  у  учащихся способности к теоретическим обобщениям.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1074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«Обобщение»</a:t>
            </a:r>
            <a:r>
              <a:rPr lang="ru-RU" dirty="0" smtClean="0"/>
              <a:t>  </a:t>
            </a:r>
            <a:br>
              <a:rPr lang="ru-RU" dirty="0" smtClean="0"/>
            </a:br>
            <a:r>
              <a:rPr lang="ru-RU" sz="2700" dirty="0" smtClean="0"/>
              <a:t>Обобщите понятия, указав ближайшее родовое понятие</a:t>
            </a:r>
            <a:endParaRPr lang="ru-RU" sz="27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1" cy="3942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23875"/>
                <a:gridCol w="6937424"/>
                <a:gridCol w="1025502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Метан, бутан (</a:t>
                      </a:r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1-2б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Изомерия углеродного скелета,</a:t>
                      </a:r>
                      <a:r>
                        <a:rPr lang="ru-RU" baseline="0" dirty="0" smtClean="0"/>
                        <a:t> изомерия положения кратной связи (виды структурной изомерии)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1-2б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Реакция галогенирования, реакция гидрирования (реакции присоединения)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1-2б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Алкины</a:t>
                      </a:r>
                      <a:r>
                        <a:rPr lang="ru-RU" dirty="0" smtClean="0"/>
                        <a:t>, </a:t>
                      </a:r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(углеводороды)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1-2б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СН2=СН2</a:t>
                      </a:r>
                      <a:r>
                        <a:rPr lang="ru-RU" baseline="0" dirty="0" smtClean="0"/>
                        <a:t>     СН2=СН-СН2-СН3 (</a:t>
                      </a:r>
                      <a:r>
                        <a:rPr lang="ru-RU" baseline="0" dirty="0" err="1" smtClean="0"/>
                        <a:t>алкены</a:t>
                      </a:r>
                      <a:r>
                        <a:rPr lang="ru-RU" baseline="0" dirty="0" smtClean="0"/>
                        <a:t>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1-2б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Термический крекинг, каталитический крекинг (виды крекинга)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1-2б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 gridSpan="3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                                                   итого 6-12б</a:t>
                      </a:r>
                      <a:endParaRPr lang="ru-RU" dirty="0"/>
                    </a:p>
                  </a:txBody>
                  <a:tcPr marL="96520" marR="96520"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0179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«Аналогия»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направлены на развитие умений устанавливать вид отношений между понятиями и на основе установленного отношения строить умозаключение.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4199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Способ диалектического обучения (словесно-логический способ обучения) использует третий тип необходимости – естественное принуждение, высшей формой которого является </a:t>
            </a:r>
            <a:r>
              <a:rPr lang="ru-RU" dirty="0" err="1"/>
              <a:t>самопринуждение</a:t>
            </a:r>
            <a:r>
              <a:rPr lang="ru-RU" dirty="0"/>
              <a:t>, яркая состязательность, различные формы материализации оценки знаний включают в активную работу каждого ученика. Этот метод разработан сотрудниками Красноярского ИПК А.И. Гончаруком, В.Л. Зориной. (Патент №126 от 29.03.1996 </a:t>
            </a:r>
            <a:r>
              <a:rPr lang="ru-RU" dirty="0" err="1"/>
              <a:t>г.Экспертного</a:t>
            </a:r>
            <a:r>
              <a:rPr lang="ru-RU" dirty="0"/>
              <a:t> Совета Международного педагогического изобретательства).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024577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«Аналогия»</a:t>
            </a:r>
            <a:r>
              <a:rPr lang="ru-RU" sz="3200" dirty="0" smtClean="0"/>
              <a:t>  Из трех понятий, выпишите только одно, которое находится в том же отношении, что и в паре исходных</a:t>
            </a:r>
            <a:endParaRPr lang="ru-RU" sz="32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797" cy="4759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97654"/>
                <a:gridCol w="1734355"/>
                <a:gridCol w="5806321"/>
                <a:gridCol w="648467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Школа - учение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–</a:t>
                      </a:r>
                    </a:p>
                    <a:p>
                      <a:r>
                        <a:rPr lang="ru-RU" dirty="0" smtClean="0"/>
                        <a:t>1. Пропан  2. углеводороды</a:t>
                      </a:r>
                      <a:r>
                        <a:rPr lang="ru-RU" baseline="0" dirty="0" smtClean="0"/>
                        <a:t>   </a:t>
                      </a:r>
                      <a:r>
                        <a:rPr lang="ru-RU" b="1" baseline="0" dirty="0" smtClean="0"/>
                        <a:t>3.</a:t>
                      </a:r>
                      <a:r>
                        <a:rPr lang="ru-RU" baseline="0" dirty="0" smtClean="0"/>
                        <a:t> дегидрирование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2б</a:t>
                      </a:r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Равенство - неравенство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Гидратация –</a:t>
                      </a:r>
                    </a:p>
                    <a:p>
                      <a:r>
                        <a:rPr lang="ru-RU" dirty="0" smtClean="0"/>
                        <a:t>1. Гидратация этилена  </a:t>
                      </a:r>
                      <a:r>
                        <a:rPr lang="ru-RU" b="1" dirty="0" smtClean="0"/>
                        <a:t>2. </a:t>
                      </a:r>
                      <a:r>
                        <a:rPr lang="ru-RU" dirty="0" smtClean="0"/>
                        <a:t>дегидратация  3. реакция присоединения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Июнь – летний месяц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Алкен</a:t>
                      </a:r>
                      <a:r>
                        <a:rPr lang="ru-RU" dirty="0" smtClean="0"/>
                        <a:t> – </a:t>
                      </a:r>
                    </a:p>
                    <a:p>
                      <a:r>
                        <a:rPr lang="ru-RU" b="1" dirty="0" smtClean="0"/>
                        <a:t>1.</a:t>
                      </a:r>
                      <a:r>
                        <a:rPr lang="ru-RU" baseline="0" dirty="0" smtClean="0"/>
                        <a:t> Непредельный углеводород  2. пропилен  3. </a:t>
                      </a:r>
                      <a:r>
                        <a:rPr lang="ru-RU" baseline="0" dirty="0" err="1" smtClean="0"/>
                        <a:t>алкан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Метель</a:t>
                      </a:r>
                      <a:r>
                        <a:rPr lang="ru-RU" baseline="0" dirty="0" smtClean="0"/>
                        <a:t> -  вьюга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Этин</a:t>
                      </a:r>
                      <a:r>
                        <a:rPr lang="ru-RU" dirty="0" smtClean="0"/>
                        <a:t>-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Бутин</a:t>
                      </a:r>
                      <a:r>
                        <a:rPr lang="ru-RU" dirty="0" smtClean="0"/>
                        <a:t>   2. </a:t>
                      </a:r>
                      <a:r>
                        <a:rPr lang="ru-RU" dirty="0" err="1" smtClean="0"/>
                        <a:t>алкин</a:t>
                      </a:r>
                      <a:r>
                        <a:rPr lang="ru-RU" baseline="0" dirty="0" smtClean="0"/>
                        <a:t>   </a:t>
                      </a:r>
                      <a:r>
                        <a:rPr lang="ru-RU" b="1" baseline="0" dirty="0" smtClean="0"/>
                        <a:t>3.</a:t>
                      </a:r>
                      <a:r>
                        <a:rPr lang="ru-RU" baseline="0" dirty="0" smtClean="0"/>
                        <a:t> ацетилен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Яблоко - груша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Алкан</a:t>
                      </a:r>
                      <a:r>
                        <a:rPr lang="ru-RU" baseline="0" dirty="0" smtClean="0"/>
                        <a:t> – </a:t>
                      </a:r>
                    </a:p>
                    <a:p>
                      <a:r>
                        <a:rPr lang="ru-RU" baseline="0" dirty="0" smtClean="0"/>
                        <a:t>1. </a:t>
                      </a:r>
                      <a:r>
                        <a:rPr lang="ru-RU" baseline="0" dirty="0" err="1" smtClean="0"/>
                        <a:t>Циклоалкан</a:t>
                      </a:r>
                      <a:r>
                        <a:rPr lang="ru-RU" baseline="0" dirty="0" smtClean="0"/>
                        <a:t>   2. </a:t>
                      </a:r>
                      <a:r>
                        <a:rPr lang="ru-RU" baseline="0" dirty="0" err="1" smtClean="0"/>
                        <a:t>нонан</a:t>
                      </a:r>
                      <a:r>
                        <a:rPr lang="ru-RU" baseline="0" dirty="0" smtClean="0"/>
                        <a:t>   </a:t>
                      </a:r>
                      <a:r>
                        <a:rPr lang="ru-RU" b="1" baseline="0" dirty="0" smtClean="0"/>
                        <a:t>3.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алкен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Куртка -  рукав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2-метилгексадиен-2,4</a:t>
                      </a:r>
                    </a:p>
                    <a:p>
                      <a:r>
                        <a:rPr lang="ru-RU" dirty="0" smtClean="0"/>
                        <a:t>1. бутадиен-1,3   2. ациклический углеводород </a:t>
                      </a:r>
                      <a:r>
                        <a:rPr lang="ru-RU" b="1" dirty="0" smtClean="0"/>
                        <a:t>3. </a:t>
                      </a:r>
                      <a:r>
                        <a:rPr lang="ru-RU" dirty="0" smtClean="0"/>
                        <a:t>радикал метил 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2б</a:t>
                      </a:r>
                    </a:p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 gridSpan="4">
                  <a:txBody>
                    <a:bodyPr/>
                    <a:lstStyle/>
                    <a:p>
                      <a:r>
                        <a:rPr lang="ru-RU" dirty="0" smtClean="0"/>
                        <a:t>                                                                                                      итого  12баллов</a:t>
                      </a:r>
                      <a:endParaRPr lang="ru-RU" dirty="0"/>
                    </a:p>
                  </a:txBody>
                  <a:tcPr marL="96520" marR="9652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65424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Критерии уровня развития мышления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41-45 балла – высокий уровень</a:t>
            </a:r>
          </a:p>
          <a:p>
            <a:r>
              <a:rPr lang="ru-RU" dirty="0" smtClean="0"/>
              <a:t>27-40 балла – средний уровень</a:t>
            </a:r>
          </a:p>
          <a:p>
            <a:r>
              <a:rPr lang="ru-RU" dirty="0" smtClean="0"/>
              <a:t>26 баллов и менее – низкий уровень мышления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790919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Критерии оценок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«отлично» - 43-50 баллов</a:t>
            </a:r>
          </a:p>
          <a:p>
            <a:r>
              <a:rPr lang="ru-RU" dirty="0" smtClean="0"/>
              <a:t>«хорошо» - 34-42 баллов</a:t>
            </a:r>
          </a:p>
          <a:p>
            <a:r>
              <a:rPr lang="ru-RU" dirty="0" smtClean="0"/>
              <a:t>«удовлетворительно» - 25-33 балла</a:t>
            </a:r>
          </a:p>
          <a:p>
            <a:r>
              <a:rPr lang="ru-RU" dirty="0" smtClean="0"/>
              <a:t>«плохо» - 24 балла и менее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99214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Осведомленность.</a:t>
            </a:r>
            <a:br>
              <a:rPr lang="ru-RU" dirty="0" smtClean="0"/>
            </a:br>
            <a:r>
              <a:rPr lang="ru-RU" dirty="0" smtClean="0"/>
              <a:t>Выберите правильный вариант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7607470"/>
              </p:ext>
            </p:extLst>
          </p:nvPr>
        </p:nvGraphicFramePr>
        <p:xfrm>
          <a:off x="304800" y="1554163"/>
          <a:ext cx="8686801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3062"/>
                <a:gridCol w="7389864"/>
                <a:gridCol w="72387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Углеводороды, в молекулах которых между атомами углерода одна двойная связь, - это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  2. </a:t>
                      </a:r>
                      <a:r>
                        <a:rPr lang="ru-RU" dirty="0" err="1" smtClean="0"/>
                        <a:t>алкены</a:t>
                      </a:r>
                      <a:r>
                        <a:rPr lang="ru-RU" dirty="0" smtClean="0"/>
                        <a:t>  3. </a:t>
                      </a:r>
                      <a:r>
                        <a:rPr lang="ru-RU" dirty="0" err="1" smtClean="0"/>
                        <a:t>алкины</a:t>
                      </a:r>
                      <a:endParaRPr lang="ru-RU" b="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Вещество состава СН2=СН-СН=СН2,</a:t>
                      </a:r>
                      <a:r>
                        <a:rPr lang="ru-RU" baseline="0" dirty="0" smtClean="0"/>
                        <a:t> - это</a:t>
                      </a:r>
                    </a:p>
                    <a:p>
                      <a:r>
                        <a:rPr lang="ru-RU" baseline="0" dirty="0" smtClean="0"/>
                        <a:t>1. Бутадиен-1,3   2. бутин-1,3    3 бутен-1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Получить ацетилен в лаборатории можно взаимодействием </a:t>
                      </a:r>
                    </a:p>
                    <a:p>
                      <a:r>
                        <a:rPr lang="ru-RU" dirty="0" smtClean="0"/>
                        <a:t>1. Карбида кальция с водой   2. карбида алюминия с водой   3. этилена с водой4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 </a:t>
                      </a:r>
                      <a:r>
                        <a:rPr lang="ru-RU" dirty="0" err="1" smtClean="0"/>
                        <a:t>гидроксидом</a:t>
                      </a:r>
                      <a:r>
                        <a:rPr lang="ru-RU" dirty="0" smtClean="0"/>
                        <a:t> натрия взаимодействует </a:t>
                      </a:r>
                    </a:p>
                    <a:p>
                      <a:r>
                        <a:rPr lang="ru-RU" dirty="0" smtClean="0"/>
                        <a:t>1. Этанол   2. </a:t>
                      </a:r>
                      <a:r>
                        <a:rPr lang="ru-RU" dirty="0" err="1" smtClean="0"/>
                        <a:t>пропанол</a:t>
                      </a:r>
                      <a:r>
                        <a:rPr lang="ru-RU" dirty="0" smtClean="0"/>
                        <a:t>   3. фенол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Бензол получают реакцией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Тримеризации</a:t>
                      </a:r>
                      <a:r>
                        <a:rPr lang="ru-RU" dirty="0" smtClean="0"/>
                        <a:t> ацетилена   2. изомеризацией </a:t>
                      </a:r>
                      <a:r>
                        <a:rPr lang="ru-RU" dirty="0" err="1" smtClean="0"/>
                        <a:t>гептена</a:t>
                      </a:r>
                      <a:r>
                        <a:rPr lang="ru-RU" dirty="0" smtClean="0"/>
                        <a:t>    3. </a:t>
                      </a:r>
                      <a:r>
                        <a:rPr lang="ru-RU" dirty="0" err="1" smtClean="0"/>
                        <a:t>димеризации</a:t>
                      </a:r>
                      <a:r>
                        <a:rPr lang="ru-RU" dirty="0" smtClean="0"/>
                        <a:t> ацетилена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Тип гибридизации атомов углерода в молекуле бутадиена-1,3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en-US" dirty="0" smtClean="0"/>
                        <a:t>sp2-sp2-sp2-sp2     2</a:t>
                      </a:r>
                      <a:r>
                        <a:rPr lang="ru-RU" dirty="0" smtClean="0"/>
                        <a:t>.</a:t>
                      </a:r>
                      <a:r>
                        <a:rPr lang="en-US" dirty="0" smtClean="0"/>
                        <a:t> sp2-sp-sp-sp2    3</a:t>
                      </a:r>
                      <a:r>
                        <a:rPr lang="ru-RU" dirty="0" smtClean="0"/>
                        <a:t>.</a:t>
                      </a:r>
                      <a:r>
                        <a:rPr lang="en-US" dirty="0" smtClean="0"/>
                        <a:t> sp2-sp2-sp-sp2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6799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Определение понятий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4086849"/>
              </p:ext>
            </p:extLst>
          </p:nvPr>
        </p:nvGraphicFramePr>
        <p:xfrm>
          <a:off x="304800" y="1554163"/>
          <a:ext cx="8686801" cy="5034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248"/>
                <a:gridCol w="7917712"/>
                <a:gridCol w="34684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– углеводороды, в молекулах которых все валентности атомов углерода, не затраченные на образование  простых С-С связей, насыщены атомами водорода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Спирты- производные углеводородов, где один атом водорода замещен на гидроксильную группу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Алкины-непредельные</a:t>
                      </a:r>
                      <a:r>
                        <a:rPr lang="ru-RU" dirty="0" smtClean="0"/>
                        <a:t> углеводороды, имеющие общую формул </a:t>
                      </a:r>
                      <a:r>
                        <a:rPr lang="en-US" dirty="0" smtClean="0"/>
                        <a:t>CnH2n-2</a:t>
                      </a:r>
                      <a:r>
                        <a:rPr lang="ru-RU" dirty="0" smtClean="0"/>
                        <a:t>, а в молекулах две двойные связи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Крекинг – разложение предельных углеводородов при высокой температуре с целью получения продуктов меньшей молекулярной массы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5+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Изомеры - соединения , имеющие одинаковый состав,</a:t>
                      </a:r>
                      <a:r>
                        <a:rPr lang="ru-RU" baseline="0" dirty="0" smtClean="0"/>
                        <a:t> но отличающиеся последовательностью соединения атомов в молекуле и расположение их в пространстве, а потому и свойствами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6: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Идуктивный</a:t>
                      </a:r>
                      <a:r>
                        <a:rPr lang="ru-RU" dirty="0" smtClean="0"/>
                        <a:t> эффект – вид взаимного влияния атомов в молекулах, который заключается в смещение электронной плотности по цепи сигма – связей за счет различия </a:t>
                      </a:r>
                      <a:r>
                        <a:rPr lang="ru-RU" dirty="0" err="1" smtClean="0"/>
                        <a:t>электроотрицательностей</a:t>
                      </a:r>
                      <a:r>
                        <a:rPr lang="ru-RU" baseline="0" dirty="0" smtClean="0"/>
                        <a:t> связанных атомов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171611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/>
              <a:t>«Деление понятий</a:t>
            </a:r>
            <a:r>
              <a:rPr lang="ru-RU" sz="3600" b="1" dirty="0" smtClean="0"/>
              <a:t>»</a:t>
            </a:r>
            <a:r>
              <a:rPr lang="ru-RU" sz="3600" b="1" dirty="0"/>
              <a:t> Найдите лишнее понятие и объясните свой выбор</a:t>
            </a:r>
            <a:endParaRPr lang="ru-RU" sz="36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1268341"/>
              </p:ext>
            </p:extLst>
          </p:nvPr>
        </p:nvGraphicFramePr>
        <p:xfrm>
          <a:off x="304800" y="1554163"/>
          <a:ext cx="8686801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73062"/>
                <a:gridCol w="7616085"/>
                <a:gridCol w="49765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b="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СН2=СН-СН2ОН</a:t>
                      </a:r>
                      <a:r>
                        <a:rPr lang="ru-RU" baseline="0" dirty="0" smtClean="0"/>
                        <a:t>   2. СН3-СН2ОН    3. СН2=СН-СН2-СН2-ОН</a:t>
                      </a:r>
                      <a:endParaRPr lang="ru-RU" b="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Алканы</a:t>
                      </a:r>
                      <a:r>
                        <a:rPr lang="ru-RU" dirty="0" smtClean="0"/>
                        <a:t>      2. </a:t>
                      </a:r>
                      <a:r>
                        <a:rPr lang="ru-RU" dirty="0" err="1" smtClean="0"/>
                        <a:t>циклоалканы</a:t>
                      </a:r>
                      <a:r>
                        <a:rPr lang="ru-RU" dirty="0" smtClean="0"/>
                        <a:t>   3. </a:t>
                      </a:r>
                      <a:r>
                        <a:rPr lang="ru-RU" dirty="0" err="1" smtClean="0"/>
                        <a:t>алкины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1. СН3-СН2-СН2-ОН     2. СН3-(СН2)3-ОН   3. СН3-СН(ОН)СН3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Глицерин   2. этанол   3. этиленгликоль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Крекинг   2. пиролиз   3. гидрирование 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СН2=СН-СН3    2. СН2=СН2    3. СН3-СН2-СН3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698985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/>
              <a:t>«Обобщение»</a:t>
            </a:r>
            <a:r>
              <a:rPr lang="ru-RU" sz="3200" dirty="0"/>
              <a:t>  </a:t>
            </a:r>
            <a:br>
              <a:rPr lang="ru-RU" sz="3200" dirty="0"/>
            </a:br>
            <a:r>
              <a:rPr lang="ru-RU" sz="3200" dirty="0"/>
              <a:t>Обобщите понятия, указав ближайшее родовое понятие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0790598"/>
              </p:ext>
            </p:extLst>
          </p:nvPr>
        </p:nvGraphicFramePr>
        <p:xfrm>
          <a:off x="304800" y="1554163"/>
          <a:ext cx="8686799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48467"/>
                <a:gridCol w="7314457"/>
                <a:gridCol w="723875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Пентанол</a:t>
                      </a:r>
                      <a:r>
                        <a:rPr lang="ru-RU" dirty="0" smtClean="0"/>
                        <a:t>, этанол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СН2=СН2    3. СН2=СН-СН3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Глицерин, этиленгликоль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Толуол, бензол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Реакция галогенирования </a:t>
                      </a:r>
                      <a:r>
                        <a:rPr lang="ru-RU" dirty="0" err="1" smtClean="0"/>
                        <a:t>алкинов</a:t>
                      </a:r>
                      <a:r>
                        <a:rPr lang="ru-RU" dirty="0" smtClean="0"/>
                        <a:t>, реакция нитрования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Пентан, </a:t>
                      </a:r>
                      <a:r>
                        <a:rPr lang="ru-RU" dirty="0" err="1" smtClean="0"/>
                        <a:t>нонан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9271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«Аналогия»</a:t>
            </a:r>
            <a:r>
              <a:rPr lang="ru-RU" sz="2800" dirty="0"/>
              <a:t>  Из трех понятий, выпишите только одно, которое находится в том же отношении, что и в паре исходных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7221086"/>
              </p:ext>
            </p:extLst>
          </p:nvPr>
        </p:nvGraphicFramePr>
        <p:xfrm>
          <a:off x="304800" y="1554163"/>
          <a:ext cx="8686802" cy="5303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2248"/>
                <a:gridCol w="2790051"/>
                <a:gridCol w="4901441"/>
                <a:gridCol w="573062"/>
              </a:tblGrid>
              <a:tr h="861578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Метель-вьюга</a:t>
                      </a:r>
                      <a:endParaRPr lang="ru-RU" b="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Толуол - …</a:t>
                      </a:r>
                    </a:p>
                    <a:p>
                      <a:r>
                        <a:rPr lang="ru-RU" dirty="0" smtClean="0"/>
                        <a:t>1. Этилбензол   2. ароматический углеводород   3. метилбензол</a:t>
                      </a:r>
                      <a:endParaRPr lang="ru-RU" b="0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6031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Щедрость – скупость 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Алкен</a:t>
                      </a:r>
                      <a:r>
                        <a:rPr lang="ru-RU" dirty="0" smtClean="0"/>
                        <a:t> - ….</a:t>
                      </a:r>
                    </a:p>
                    <a:p>
                      <a:r>
                        <a:rPr lang="ru-RU" dirty="0" smtClean="0"/>
                        <a:t>1. Углеводород   2. </a:t>
                      </a:r>
                      <a:r>
                        <a:rPr lang="ru-RU" dirty="0" err="1" smtClean="0"/>
                        <a:t>алкан</a:t>
                      </a:r>
                      <a:r>
                        <a:rPr lang="ru-RU" dirty="0" smtClean="0"/>
                        <a:t>    3. </a:t>
                      </a:r>
                      <a:r>
                        <a:rPr lang="ru-RU" dirty="0" err="1" smtClean="0"/>
                        <a:t>пропен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861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Порядок - беспорядок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Предельные – углеводороды - ….</a:t>
                      </a:r>
                    </a:p>
                    <a:p>
                      <a:r>
                        <a:rPr lang="ru-RU" dirty="0" smtClean="0"/>
                        <a:t>1. Углеводороды   2 . </a:t>
                      </a:r>
                      <a:r>
                        <a:rPr lang="ru-RU" dirty="0" err="1" smtClean="0"/>
                        <a:t>циклоалканы</a:t>
                      </a:r>
                      <a:r>
                        <a:rPr lang="ru-RU" dirty="0" smtClean="0"/>
                        <a:t>   3. непредельные</a:t>
                      </a:r>
                      <a:r>
                        <a:rPr lang="ru-RU" baseline="0" dirty="0" smtClean="0"/>
                        <a:t> углеводороды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861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Клавиатура</a:t>
                      </a:r>
                      <a:r>
                        <a:rPr lang="ru-RU" baseline="0" dirty="0" smtClean="0"/>
                        <a:t> - кнопки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Фенол - …</a:t>
                      </a:r>
                    </a:p>
                    <a:p>
                      <a:pPr marL="342900" indent="-342900">
                        <a:buNone/>
                      </a:pPr>
                      <a:r>
                        <a:rPr lang="ru-RU" dirty="0" smtClean="0"/>
                        <a:t>1.Гидроксогруппа    2. ароматический спирт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dirty="0" smtClean="0"/>
                        <a:t>3. стирол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60310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Водород - углерод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Гексен</a:t>
                      </a:r>
                      <a:r>
                        <a:rPr lang="ru-RU" dirty="0" smtClean="0"/>
                        <a:t> - …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Алкен</a:t>
                      </a:r>
                      <a:r>
                        <a:rPr lang="ru-RU" dirty="0" smtClean="0"/>
                        <a:t>   2. </a:t>
                      </a:r>
                      <a:r>
                        <a:rPr lang="ru-RU" dirty="0" err="1" smtClean="0"/>
                        <a:t>пропен</a:t>
                      </a:r>
                      <a:r>
                        <a:rPr lang="ru-RU" dirty="0" smtClean="0"/>
                        <a:t>   3. двойная связь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86157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Калий – щелочной металл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Гексадиен</a:t>
                      </a:r>
                      <a:r>
                        <a:rPr lang="ru-RU" dirty="0" smtClean="0"/>
                        <a:t> – 1,3</a:t>
                      </a:r>
                    </a:p>
                    <a:p>
                      <a:r>
                        <a:rPr lang="ru-RU" dirty="0" smtClean="0"/>
                        <a:t>1. </a:t>
                      </a:r>
                      <a:r>
                        <a:rPr lang="ru-RU" dirty="0" err="1" smtClean="0"/>
                        <a:t>Пентадиен</a:t>
                      </a:r>
                      <a:r>
                        <a:rPr lang="ru-RU" dirty="0" smtClean="0"/>
                        <a:t> – 1,2    2. </a:t>
                      </a:r>
                      <a:r>
                        <a:rPr lang="ru-RU" dirty="0" err="1" smtClean="0"/>
                        <a:t>алкадиен</a:t>
                      </a:r>
                      <a:r>
                        <a:rPr lang="ru-RU" dirty="0" smtClean="0"/>
                        <a:t>  3. реакция присоединения </a:t>
                      </a:r>
                      <a:endParaRPr lang="ru-RU" dirty="0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</a:tr>
              <a:tr h="344631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96520" marR="96520"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 marL="96520" marR="9652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4836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600" b="1">
                <a:latin typeface="Times New Roman" pitchFamily="18" charset="0"/>
              </a:rPr>
              <a:t>Субтест № 1. ОСВЕДОМЛЕННОСТЬ</a:t>
            </a:r>
            <a:r>
              <a:rPr lang="ru-RU" sz="2600">
                <a:latin typeface="Times New Roman" pitchFamily="18" charset="0"/>
              </a:rPr>
              <a:t>.</a:t>
            </a:r>
            <a:br>
              <a:rPr lang="ru-RU" sz="2600">
                <a:latin typeface="Times New Roman" pitchFamily="18" charset="0"/>
              </a:rPr>
            </a:br>
            <a:r>
              <a:rPr lang="ru-RU" sz="2800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Продолжите предложение, выбрав правильный вариант ответа из текста</a:t>
            </a:r>
          </a:p>
        </p:txBody>
      </p:sp>
      <p:graphicFrame>
        <p:nvGraphicFramePr>
          <p:cNvPr id="31783" name="Group 3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745754074"/>
              </p:ext>
            </p:extLst>
          </p:nvPr>
        </p:nvGraphicFramePr>
        <p:xfrm>
          <a:off x="468313" y="1484313"/>
          <a:ext cx="8229600" cy="4974336"/>
        </p:xfrm>
        <a:graphic>
          <a:graphicData uri="http://schemas.openxmlformats.org/drawingml/2006/table">
            <a:tbl>
              <a:tblPr/>
              <a:tblGrid>
                <a:gridCol w="730250"/>
                <a:gridCol w="6624637"/>
                <a:gridCol w="874713"/>
              </a:tblGrid>
              <a:tr h="8645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Тема данного текста: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охота;  </a:t>
                      </a:r>
                      <a:r>
                        <a:rPr kumimoji="0" lang="ru-RU" sz="2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тигр</a:t>
                      </a:r>
                      <a:r>
                        <a:rPr kumimoji="0" lang="ru-RU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        С – детёныш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 – это самая…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быстрая из диких кошек;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большая из крупных кошек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 – большая из крупных собак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177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Если бы тигры жили стадом, то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делили добычу между собой поровну;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истребили бы всех оленей;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 – из-за добычи у них бы происходили кровавые схватки</a:t>
                      </a:r>
                      <a:r>
                        <a:rPr kumimoji="0" lang="ru-RU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422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24" name="Group 56"/>
          <p:cNvGraphicFramePr>
            <a:graphicFrameLocks noGrp="1"/>
          </p:cNvGraphicFramePr>
          <p:nvPr>
            <p:ph idx="4294967295"/>
          </p:nvPr>
        </p:nvGraphicFramePr>
        <p:xfrm>
          <a:off x="1150938" y="404813"/>
          <a:ext cx="7993063" cy="6199632"/>
        </p:xfrm>
        <a:graphic>
          <a:graphicData uri="http://schemas.openxmlformats.org/drawingml/2006/table">
            <a:tbl>
              <a:tblPr/>
              <a:tblGrid>
                <a:gridCol w="647700"/>
                <a:gridCol w="6553200"/>
                <a:gridCol w="792163"/>
              </a:tblGrid>
              <a:tr h="1144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Тигр, напав на  след какого-либо зверя, идёт…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за ним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впереди его;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 – рядом с ним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У тигра желтовато-дымчатая шкура разрисована…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светлыми поперечными полосами;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тёмными продольными полосами;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 – тёмными поперечными полосами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46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данном тексте автор упоминает о мере длины: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А – верста;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 – километр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 – метр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20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Логика помогает правильно рассуждать. Сила ее в том, что она дает возможность получать новые знания без наблюдения или опыта, а лишь при помощи размышления и рассуждения. Конечно же, новые знания не получаются из ничего, а выводятся из уже имеющихся. Для того, чтобы знание, полученное с помощью логических рассуждений, было истинным, то есть правильно отражающим действительность, необходимо (и достаточно) выполнение двух условий.</a:t>
            </a:r>
          </a:p>
        </p:txBody>
      </p:sp>
    </p:spTree>
    <p:extLst>
      <p:ext uri="{BB962C8B-B14F-4D97-AF65-F5344CB8AC3E}">
        <p14:creationId xmlns:p14="http://schemas.microsoft.com/office/powerpoint/2010/main" val="3661453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>
                <a:latin typeface="Times New Roman" pitchFamily="18" charset="0"/>
              </a:rPr>
              <a:t>Субтест № 2. ОПРЕДЕЛЕНИЕ ПОНЯТИЙ</a:t>
            </a:r>
            <a:br>
              <a:rPr lang="ru-RU" sz="2800" b="1">
                <a:latin typeface="Times New Roman" pitchFamily="18" charset="0"/>
              </a:rPr>
            </a:br>
            <a:r>
              <a:rPr lang="ru-RU" sz="2800">
                <a:latin typeface="Times New Roman" pitchFamily="18" charset="0"/>
              </a:rPr>
              <a:t>Отметьте знаком «+» правильное содержание понятия и знаком «–» — неправильное</a:t>
            </a:r>
          </a:p>
        </p:txBody>
      </p:sp>
      <p:graphicFrame>
        <p:nvGraphicFramePr>
          <p:cNvPr id="12319" name="Group 31"/>
          <p:cNvGraphicFramePr>
            <a:graphicFrameLocks noGrp="1"/>
          </p:cNvGraphicFramePr>
          <p:nvPr>
            <p:ph type="tbl" idx="1"/>
          </p:nvPr>
        </p:nvGraphicFramePr>
        <p:xfrm>
          <a:off x="457200" y="1600200"/>
          <a:ext cx="8229600" cy="4663440"/>
        </p:xfrm>
        <a:graphic>
          <a:graphicData uri="http://schemas.openxmlformats.org/drawingml/2006/table">
            <a:tbl>
              <a:tblPr/>
              <a:tblGrid>
                <a:gridCol w="658813"/>
                <a:gridCol w="6769100"/>
                <a:gridCol w="801687"/>
              </a:tblGrid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самая маленькая из больших кошек с короткой рыжей  (тёмными поперечными полосами) шерстью, обитающая в Индии и некоторых районах Дальнего Востока.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9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самая крупная из больших кошек с короткой рыжей (тёмными поперечными полосами) шерстью, обитающая в Индии и Америки.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08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 – самая крупная из больших кошек с короткой рыжей (тёмными поперечными полосами) шерстью, обитающая в Индии и некоторых районах Дальнего Востока.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326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63" name="Group 27"/>
          <p:cNvGraphicFramePr>
            <a:graphicFrameLocks noGrp="1"/>
          </p:cNvGraphicFramePr>
          <p:nvPr/>
        </p:nvGraphicFramePr>
        <p:xfrm>
          <a:off x="468313" y="765175"/>
          <a:ext cx="8064500" cy="2303464"/>
        </p:xfrm>
        <a:graphic>
          <a:graphicData uri="http://schemas.openxmlformats.org/drawingml/2006/table">
            <a:tbl>
              <a:tblPr/>
              <a:tblGrid>
                <a:gridCol w="719137"/>
                <a:gridCol w="6480175"/>
                <a:gridCol w="865188"/>
              </a:tblGrid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это самый страшный враг диких свиней.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9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Тигрица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самка тигра.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5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Тигрёнок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– детёныш животных представителей семейства кошачьих.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7845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>
                <a:latin typeface="Times New Roman" pitchFamily="18" charset="0"/>
              </a:rPr>
              <a:t>Субтест № 3. ДЕЛЕНИЕ ПОНЯТИЙ</a:t>
            </a:r>
            <a:br>
              <a:rPr lang="ru-RU" sz="2800" b="1">
                <a:latin typeface="Times New Roman" pitchFamily="18" charset="0"/>
              </a:rPr>
            </a:br>
            <a:r>
              <a:rPr lang="ru-RU" sz="2800">
                <a:latin typeface="Times New Roman" pitchFamily="18" charset="0"/>
              </a:rPr>
              <a:t>Найдите лишнее понятие и объясните свой выбор</a:t>
            </a:r>
            <a:br>
              <a:rPr lang="ru-RU" sz="2800">
                <a:latin typeface="Times New Roman" pitchFamily="18" charset="0"/>
              </a:rPr>
            </a:br>
            <a:endParaRPr lang="ru-RU" sz="2800">
              <a:latin typeface="Times New Roman" pitchFamily="18" charset="0"/>
            </a:endParaRPr>
          </a:p>
        </p:txBody>
      </p:sp>
      <p:graphicFrame>
        <p:nvGraphicFramePr>
          <p:cNvPr id="15446" name="Group 86"/>
          <p:cNvGraphicFramePr>
            <a:graphicFrameLocks noGrp="1"/>
          </p:cNvGraphicFramePr>
          <p:nvPr>
            <p:ph sz="quarter" idx="1"/>
          </p:nvPr>
        </p:nvGraphicFramePr>
        <p:xfrm>
          <a:off x="539750" y="3789363"/>
          <a:ext cx="8208963" cy="863600"/>
        </p:xfrm>
        <a:graphic>
          <a:graphicData uri="http://schemas.openxmlformats.org/drawingml/2006/table">
            <a:tbl>
              <a:tblPr/>
              <a:tblGrid>
                <a:gridCol w="793750"/>
                <a:gridCol w="2141538"/>
                <a:gridCol w="2249487"/>
                <a:gridCol w="2168525"/>
                <a:gridCol w="855663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 —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быстрота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 —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ловкость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 —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лень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– 3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19" name="Group 59"/>
          <p:cNvGraphicFramePr>
            <a:graphicFrameLocks noGrp="1"/>
          </p:cNvGraphicFramePr>
          <p:nvPr>
            <p:ph sz="quarter" idx="2"/>
          </p:nvPr>
        </p:nvGraphicFramePr>
        <p:xfrm>
          <a:off x="539750" y="1196975"/>
          <a:ext cx="8208963" cy="1261872"/>
        </p:xfrm>
        <a:graphic>
          <a:graphicData uri="http://schemas.openxmlformats.org/drawingml/2006/table">
            <a:tbl>
              <a:tblPr/>
              <a:tblGrid>
                <a:gridCol w="801688"/>
                <a:gridCol w="2151062"/>
                <a:gridCol w="2228850"/>
                <a:gridCol w="2225675"/>
                <a:gridCol w="801688"/>
              </a:tblGrid>
              <a:tr h="863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—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Индия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—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Гренландия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—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Дальний Восток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– 3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364" name="Rectangle 4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2565400"/>
            <a:ext cx="8291513" cy="1223963"/>
          </a:xfrm>
        </p:spPr>
        <p:txBody>
          <a:bodyPr/>
          <a:lstStyle/>
          <a:p>
            <a:pPr>
              <a:buFontTx/>
              <a:buNone/>
            </a:pPr>
            <a:r>
              <a:rPr lang="ru-RU" sz="2400">
                <a:latin typeface="Times New Roman" pitchFamily="18" charset="0"/>
              </a:rPr>
              <a:t>               Лишнее понятие — Гренландия (В), т.к. по месту обитания является страной, в которой тигры не живут, а  Индия (А) и Дальний Восток (С) – места обитания тигра. </a:t>
            </a:r>
          </a:p>
        </p:txBody>
      </p:sp>
      <p:sp>
        <p:nvSpPr>
          <p:cNvPr id="15448" name="Rectangle 88"/>
          <p:cNvSpPr>
            <a:spLocks noChangeArrowheads="1"/>
          </p:cNvSpPr>
          <p:nvPr/>
        </p:nvSpPr>
        <p:spPr bwMode="auto">
          <a:xfrm>
            <a:off x="468313" y="5013325"/>
            <a:ext cx="8280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             Лишнее понятие — лень (С), т.к. по способности  </a:t>
            </a:r>
          </a:p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        характеризовать тигра является признаком, не </a:t>
            </a:r>
          </a:p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        принадлежащему ему, а быстрота (А) и ловкость (С) – </a:t>
            </a:r>
          </a:p>
          <a:p>
            <a:r>
              <a:rPr lang="ru-RU" sz="2400">
                <a:solidFill>
                  <a:schemeClr val="tx2"/>
                </a:solidFill>
                <a:latin typeface="Times New Roman" pitchFamily="18" charset="0"/>
              </a:rPr>
              <a:t>         особенности тигра.</a:t>
            </a:r>
          </a:p>
        </p:txBody>
      </p:sp>
    </p:spTree>
    <p:extLst>
      <p:ext uri="{BB962C8B-B14F-4D97-AF65-F5344CB8AC3E}">
        <p14:creationId xmlns:p14="http://schemas.microsoft.com/office/powerpoint/2010/main" val="3244647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2349500"/>
            <a:ext cx="8208963" cy="1366838"/>
          </a:xfrm>
        </p:spPr>
        <p:txBody>
          <a:bodyPr>
            <a:normAutofit fontScale="90000"/>
          </a:bodyPr>
          <a:lstStyle/>
          <a:p>
            <a:pPr algn="l"/>
            <a:r>
              <a:rPr lang="ru-RU" sz="2400">
                <a:latin typeface="Times New Roman" pitchFamily="18" charset="0"/>
              </a:rPr>
              <a:t>Лишнее понятие —  подкарауливание (А), т.к. по манере поведения в определённые периоды жизни является действием, которое совершается в период охоты, а мурлыкание (В) и фыркание (С) – действием в период сытости. </a:t>
            </a:r>
            <a:br>
              <a:rPr lang="ru-RU" sz="2400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     </a:t>
            </a:r>
          </a:p>
        </p:txBody>
      </p:sp>
      <p:graphicFrame>
        <p:nvGraphicFramePr>
          <p:cNvPr id="17492" name="Group 84"/>
          <p:cNvGraphicFramePr>
            <a:graphicFrameLocks noGrp="1"/>
          </p:cNvGraphicFramePr>
          <p:nvPr>
            <p:ph sz="quarter" idx="1"/>
          </p:nvPr>
        </p:nvGraphicFramePr>
        <p:xfrm>
          <a:off x="457200" y="333375"/>
          <a:ext cx="8291513" cy="1627632"/>
        </p:xfrm>
        <a:graphic>
          <a:graphicData uri="http://schemas.openxmlformats.org/drawingml/2006/table">
            <a:tbl>
              <a:tblPr/>
              <a:tblGrid>
                <a:gridCol w="742950"/>
                <a:gridCol w="2198688"/>
                <a:gridCol w="2198687"/>
                <a:gridCol w="2344738"/>
                <a:gridCol w="806450"/>
              </a:tblGrid>
              <a:tr h="1223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—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подкарауливание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 —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мурлыкание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—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фыркание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– 3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95" name="Group 87"/>
          <p:cNvGraphicFramePr>
            <a:graphicFrameLocks noGrp="1"/>
          </p:cNvGraphicFramePr>
          <p:nvPr>
            <p:ph sz="quarter" idx="2"/>
          </p:nvPr>
        </p:nvGraphicFramePr>
        <p:xfrm>
          <a:off x="395288" y="3789363"/>
          <a:ext cx="8353425" cy="1261872"/>
        </p:xfrm>
        <a:graphic>
          <a:graphicData uri="http://schemas.openxmlformats.org/drawingml/2006/table">
            <a:tbl>
              <a:tblPr/>
              <a:tblGrid>
                <a:gridCol w="785812"/>
                <a:gridCol w="2141538"/>
                <a:gridCol w="2212975"/>
                <a:gridCol w="2357437"/>
                <a:gridCol w="855663"/>
              </a:tblGrid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— 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—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тигрица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— </a:t>
                      </a:r>
                      <a:r>
                        <a:rPr kumimoji="0" lang="ru-RU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тигрёнок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 – 3 б.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15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457200" y="4652963"/>
            <a:ext cx="8229600" cy="1800225"/>
          </a:xfrm>
        </p:spPr>
        <p:txBody>
          <a:bodyPr/>
          <a:lstStyle/>
          <a:p>
            <a:pPr>
              <a:buFontTx/>
              <a:buNone/>
            </a:pPr>
            <a:r>
              <a:rPr lang="ru-RU" sz="2800">
                <a:latin typeface="Times New Roman" pitchFamily="18" charset="0"/>
              </a:rPr>
              <a:t>          </a:t>
            </a:r>
          </a:p>
        </p:txBody>
      </p:sp>
      <p:sp>
        <p:nvSpPr>
          <p:cNvPr id="17496" name="Rectangle 88"/>
          <p:cNvSpPr>
            <a:spLocks noChangeArrowheads="1"/>
          </p:cNvSpPr>
          <p:nvPr/>
        </p:nvSpPr>
        <p:spPr bwMode="auto">
          <a:xfrm>
            <a:off x="395288" y="5056188"/>
            <a:ext cx="83534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ru-RU" sz="2400">
                <a:latin typeface="Times New Roman" pitchFamily="18" charset="0"/>
              </a:rPr>
              <a:t>      Лишнее понятие — тигрёнок (С), т.к. по  возрастной ступени развития является детенышем, а тигр (А) и тигрица – взрослые особи.</a:t>
            </a:r>
            <a:r>
              <a:rPr lang="ru-RU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5445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74638"/>
            <a:ext cx="8218487" cy="1138237"/>
          </a:xfrm>
        </p:spPr>
        <p:txBody>
          <a:bodyPr>
            <a:normAutofit fontScale="90000"/>
          </a:bodyPr>
          <a:lstStyle/>
          <a:p>
            <a:r>
              <a:rPr lang="ru-RU" sz="2800" b="1">
                <a:latin typeface="Times New Roman" pitchFamily="18" charset="0"/>
              </a:rPr>
              <a:t>Субтест № 4. ОБОБЩЕНИЕ</a:t>
            </a:r>
            <a:br>
              <a:rPr lang="ru-RU" sz="2800" b="1">
                <a:latin typeface="Times New Roman" pitchFamily="18" charset="0"/>
              </a:rPr>
            </a:br>
            <a:r>
              <a:rPr lang="ru-RU" sz="2800">
                <a:latin typeface="Times New Roman" pitchFamily="18" charset="0"/>
              </a:rPr>
              <a:t>Обобщите понятия, указав ближайшее родовое понятие</a:t>
            </a:r>
          </a:p>
        </p:txBody>
      </p:sp>
      <p:graphicFrame>
        <p:nvGraphicFramePr>
          <p:cNvPr id="20550" name="Group 70"/>
          <p:cNvGraphicFramePr>
            <a:graphicFrameLocks noGrp="1"/>
          </p:cNvGraphicFramePr>
          <p:nvPr>
            <p:ph type="tbl" idx="1"/>
          </p:nvPr>
        </p:nvGraphicFramePr>
        <p:xfrm>
          <a:off x="457200" y="1628775"/>
          <a:ext cx="8435975" cy="4608513"/>
        </p:xfrm>
        <a:graphic>
          <a:graphicData uri="http://schemas.openxmlformats.org/drawingml/2006/table">
            <a:tbl>
              <a:tblPr/>
              <a:tblGrid>
                <a:gridCol w="585788"/>
                <a:gridCol w="4392612"/>
                <a:gridCol w="2520950"/>
                <a:gridCol w="936625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Сутки, несколько месяцев, два года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Периоды деятельности тигра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2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Кабан, олень, лось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Животные, на которые охотятся тигры</a:t>
                      </a: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1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Кустарник, камыш, трава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Растения, в зарослях которых залегает тигр</a:t>
                      </a:r>
                      <a:endParaRPr kumimoji="0" lang="ru-RU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80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Индия, Дальний Восток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Место обитания тигра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06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604" name="Group 28"/>
          <p:cNvGraphicFramePr>
            <a:graphicFrameLocks noGrp="1"/>
          </p:cNvGraphicFramePr>
          <p:nvPr/>
        </p:nvGraphicFramePr>
        <p:xfrm>
          <a:off x="395288" y="620713"/>
          <a:ext cx="8497887" cy="2393887"/>
        </p:xfrm>
        <a:graphic>
          <a:graphicData uri="http://schemas.openxmlformats.org/drawingml/2006/table">
            <a:tbl>
              <a:tblPr/>
              <a:tblGrid>
                <a:gridCol w="647700"/>
                <a:gridCol w="3492500"/>
                <a:gridCol w="3349625"/>
                <a:gridCol w="1008062"/>
              </a:tblGrid>
              <a:tr h="1439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Преследование зверей, подкарауливание добычи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Различные приёмы охоты тигра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б.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6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Тигр, тигрица, тигрёнок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Члены семьи тигра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1–2 б.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457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600" b="1">
                <a:latin typeface="Times New Roman" pitchFamily="18" charset="0"/>
              </a:rPr>
              <a:t>Субтест</a:t>
            </a:r>
            <a:r>
              <a:rPr lang="en-US" sz="2600" b="1">
                <a:latin typeface="Times New Roman" pitchFamily="18" charset="0"/>
              </a:rPr>
              <a:t> </a:t>
            </a:r>
            <a:r>
              <a:rPr lang="ru-RU" sz="2600" b="1">
                <a:latin typeface="Times New Roman" pitchFamily="18" charset="0"/>
              </a:rPr>
              <a:t>№ 5. АНАЛОГИЯ</a:t>
            </a:r>
            <a:br>
              <a:rPr lang="ru-RU" sz="2600" b="1">
                <a:latin typeface="Times New Roman" pitchFamily="18" charset="0"/>
              </a:rPr>
            </a:br>
            <a:r>
              <a:rPr lang="ru-RU" sz="2400">
                <a:latin typeface="Times New Roman" pitchFamily="18" charset="0"/>
              </a:rPr>
              <a:t>Из трех понятий, указанных под буквами </a:t>
            </a:r>
            <a:r>
              <a:rPr lang="en-US" sz="2400">
                <a:latin typeface="Times New Roman" pitchFamily="18" charset="0"/>
              </a:rPr>
              <a:t>A</a:t>
            </a:r>
            <a:r>
              <a:rPr lang="ru-RU" sz="2400">
                <a:latin typeface="Times New Roman" pitchFamily="18" charset="0"/>
              </a:rPr>
              <a:t>, </a:t>
            </a:r>
            <a:r>
              <a:rPr lang="en-US" sz="2400">
                <a:latin typeface="Times New Roman" pitchFamily="18" charset="0"/>
              </a:rPr>
              <a:t>B</a:t>
            </a:r>
            <a:r>
              <a:rPr lang="ru-RU" sz="2400">
                <a:latin typeface="Times New Roman" pitchFamily="18" charset="0"/>
              </a:rPr>
              <a:t>, </a:t>
            </a:r>
            <a:r>
              <a:rPr lang="en-US" sz="2400">
                <a:latin typeface="Times New Roman" pitchFamily="18" charset="0"/>
              </a:rPr>
              <a:t>C</a:t>
            </a:r>
            <a:r>
              <a:rPr lang="ru-RU" sz="2400">
                <a:latin typeface="Times New Roman" pitchFamily="18" charset="0"/>
              </a:rPr>
              <a:t>, выпишите только одно, которое находится в том же отношении, что и в паре исходных понятий</a:t>
            </a:r>
          </a:p>
        </p:txBody>
      </p:sp>
      <p:graphicFrame>
        <p:nvGraphicFramePr>
          <p:cNvPr id="25654" name="Group 54"/>
          <p:cNvGraphicFramePr>
            <a:graphicFrameLocks noGrp="1"/>
          </p:cNvGraphicFramePr>
          <p:nvPr>
            <p:ph type="tbl" idx="1"/>
          </p:nvPr>
        </p:nvGraphicFramePr>
        <p:xfrm>
          <a:off x="457200" y="1557338"/>
          <a:ext cx="8435975" cy="5365052"/>
        </p:xfrm>
        <a:graphic>
          <a:graphicData uri="http://schemas.openxmlformats.org/drawingml/2006/table">
            <a:tbl>
              <a:tblPr/>
              <a:tblGrid>
                <a:gridCol w="600075"/>
                <a:gridCol w="3175000"/>
                <a:gridCol w="4011613"/>
                <a:gridCol w="649287"/>
              </a:tblGrid>
              <a:tr h="1652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Карась – рыба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(вид - род)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 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кошка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хвост;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лев.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541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Материк – континент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(тождество)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Кабан—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свинья;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дикая свинья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животное.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573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Дерево – ветвь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(целое-часть)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 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огромная кошка;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страшный зверь;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жёлто-дымчатая шкура</a:t>
                      </a:r>
                      <a:endParaRPr kumimoji="0" lang="ru-RU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3720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88" name="Group 40"/>
          <p:cNvGraphicFramePr>
            <a:graphicFrameLocks noGrp="1"/>
          </p:cNvGraphicFramePr>
          <p:nvPr/>
        </p:nvGraphicFramePr>
        <p:xfrm>
          <a:off x="250825" y="188913"/>
          <a:ext cx="8642350" cy="6513576"/>
        </p:xfrm>
        <a:graphic>
          <a:graphicData uri="http://schemas.openxmlformats.org/drawingml/2006/table">
            <a:tbl>
              <a:tblPr/>
              <a:tblGrid>
                <a:gridCol w="611188"/>
                <a:gridCol w="3711575"/>
                <a:gridCol w="3556000"/>
                <a:gridCol w="763587"/>
              </a:tblGrid>
              <a:tr h="1771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Вращение Земли вокруг оси—смена дня и ночи.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(причина-следствие)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Поимка крупного оленя—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нападение на человека;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отдых несколько дней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неудачная охота.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3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День — ночь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(противоположность)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Тигрёнок 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тигрица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питание молоком;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детёныш.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60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6.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Бегемот— гиппопотам.</a:t>
                      </a:r>
                      <a:endParaRPr kumimoji="0" lang="ru-RU" sz="2300" b="0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(тождество)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Подкарауливание добычи—</a:t>
                      </a: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…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охота в одиночку;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 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нападение на жертву;</a:t>
                      </a:r>
                      <a:endParaRPr kumimoji="0" lang="en-US" sz="23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 </a:t>
                      </a:r>
                      <a:r>
                        <a:rPr kumimoji="0" lang="ru-RU" sz="2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— ожидание в засаде</a:t>
                      </a:r>
                      <a:r>
                        <a:rPr kumimoji="0" lang="ru-RU" sz="23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2 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74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95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 b="1"/>
              <a:t>	</a:t>
            </a:r>
            <a:endParaRPr lang="ru-RU" sz="2800"/>
          </a:p>
          <a:p>
            <a:pPr algn="just" eaLnBrk="1" hangingPunct="1">
              <a:buFontTx/>
              <a:buAutoNum type="arabicPeriod"/>
            </a:pPr>
            <a:r>
              <a:rPr lang="ru-RU" sz="3600" b="1" u="sng"/>
              <a:t>Хобот</a:t>
            </a:r>
            <a:r>
              <a:rPr lang="ru-RU" sz="3600"/>
              <a:t> – мышечный орган, который возник в результате срастания носа и верхней губы.</a:t>
            </a:r>
          </a:p>
          <a:p>
            <a:pPr algn="just" eaLnBrk="1" hangingPunct="1">
              <a:buFontTx/>
              <a:buAutoNum type="arabicPeriod"/>
            </a:pPr>
            <a:r>
              <a:rPr lang="ru-RU" sz="3600" b="1" u="sng">
                <a:cs typeface="Times New Roman" pitchFamily="18" charset="0"/>
              </a:rPr>
              <a:t>Эхолокация</a:t>
            </a:r>
            <a:r>
              <a:rPr lang="ru-RU" sz="3600">
                <a:cs typeface="Times New Roman" pitchFamily="18" charset="0"/>
              </a:rPr>
              <a:t> – способ ориентации, при котором животные </a:t>
            </a:r>
            <a:r>
              <a:rPr lang="ru-RU" sz="3600"/>
              <a:t>улавливают звуки от предметов.</a:t>
            </a:r>
          </a:p>
          <a:p>
            <a:pPr algn="just" eaLnBrk="1" hangingPunct="1">
              <a:buFontTx/>
              <a:buAutoNum type="arabicPeriod"/>
            </a:pPr>
            <a:r>
              <a:rPr lang="ru-RU" sz="3600" b="1" u="sng"/>
              <a:t>Карандаш</a:t>
            </a:r>
            <a:r>
              <a:rPr lang="ru-RU" sz="3600"/>
              <a:t> – инструмент, состоящий из грифеля и оправы.</a:t>
            </a:r>
          </a:p>
        </p:txBody>
      </p:sp>
      <p:sp>
        <p:nvSpPr>
          <p:cNvPr id="13315" name="Text Box 7"/>
          <p:cNvSpPr txBox="1">
            <a:spLocks noChangeArrowheads="1"/>
          </p:cNvSpPr>
          <p:nvPr/>
        </p:nvSpPr>
        <p:spPr bwMode="auto">
          <a:xfrm>
            <a:off x="177800" y="188913"/>
            <a:ext cx="8637588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000" b="1" dirty="0"/>
              <a:t>Определение понятий</a:t>
            </a:r>
          </a:p>
          <a:p>
            <a:pPr eaLnBrk="1" hangingPunct="1">
              <a:spcBef>
                <a:spcPct val="50000"/>
              </a:spcBef>
            </a:pP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47948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8785225" cy="5762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b="1" dirty="0" smtClean="0">
                <a:effectLst/>
              </a:rPr>
              <a:t>Деление понятий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700213"/>
            <a:ext cx="8642350" cy="4114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800" smtClean="0"/>
              <a:t>Найти лишнее понятие, указав основание деления.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ru-RU" sz="28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smtClean="0"/>
              <a:t>1. A – тигр, B – волк, C – куница,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smtClean="0"/>
              <a:t>    D – бегемот.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smtClean="0"/>
              <a:t> 2. A – лось, B – слон, C – кабан, 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3600" smtClean="0"/>
              <a:t>     D –  косуля.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None/>
            </a:pPr>
            <a:endParaRPr lang="ru-RU" sz="3600" smtClean="0"/>
          </a:p>
        </p:txBody>
      </p:sp>
    </p:spTree>
    <p:extLst>
      <p:ext uri="{BB962C8B-B14F-4D97-AF65-F5344CB8AC3E}">
        <p14:creationId xmlns:p14="http://schemas.microsoft.com/office/powerpoint/2010/main" val="370709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1. </a:t>
            </a:r>
            <a:r>
              <a:rPr lang="ru-RU" dirty="0"/>
              <a:t>Исходное знаний должно быть истинным. </a:t>
            </a:r>
            <a:endParaRPr lang="ru-RU" dirty="0" smtClean="0"/>
          </a:p>
          <a:p>
            <a:r>
              <a:rPr lang="ru-RU" dirty="0" smtClean="0"/>
              <a:t>2. Рассуждение </a:t>
            </a:r>
            <a:r>
              <a:rPr lang="ru-RU" dirty="0"/>
              <a:t>должно быть правильным, то есть заключение (предположение, выражающее новое знание) должно логически следовать из предпосылок (предложений, выражающих исходное знание). Если оба эти условия выполнены, то в истинности знаний, полученных рассуждением, можно не сомневаться. Логика помогает систематизировать (классифицировать) и обобщать знания.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37697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/>
          <a:lstStyle/>
          <a:p>
            <a:pPr eaLnBrk="1" hangingPunct="1">
              <a:defRPr/>
            </a:pPr>
            <a:r>
              <a:rPr lang="ru-RU" dirty="0" smtClean="0"/>
              <a:t>Модель ответа</a:t>
            </a:r>
            <a:br>
              <a:rPr lang="ru-RU" dirty="0" smtClean="0"/>
            </a:br>
            <a:r>
              <a:rPr lang="ru-RU" dirty="0" smtClean="0"/>
              <a:t>(тигр, волк, бегемот, куница):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/>
            <a:r>
              <a:rPr lang="ru-RU" smtClean="0"/>
              <a:t>Бегемот – травоядное животное, остальные  - хищные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mtClean="0"/>
              <a:t> Основание – тип питания</a:t>
            </a:r>
          </a:p>
          <a:p>
            <a:pPr marL="514350" indent="-514350" eaLnBrk="1" hangingPunct="1"/>
            <a:r>
              <a:rPr lang="ru-RU" smtClean="0"/>
              <a:t>Бегемот – обитает в жарких странах, других животных можно встретить в  Евразии</a:t>
            </a:r>
          </a:p>
          <a:p>
            <a:pPr marL="514350" indent="-514350" eaLnBrk="1" hangingPunct="1">
              <a:buFont typeface="Wingdings" pitchFamily="2" charset="2"/>
              <a:buNone/>
            </a:pPr>
            <a:r>
              <a:rPr lang="ru-RU" smtClean="0"/>
              <a:t>Основание деления – места обитания</a:t>
            </a:r>
          </a:p>
        </p:txBody>
      </p:sp>
    </p:spTree>
    <p:extLst>
      <p:ext uri="{BB962C8B-B14F-4D97-AF65-F5344CB8AC3E}">
        <p14:creationId xmlns:p14="http://schemas.microsoft.com/office/powerpoint/2010/main" val="69223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5"/>
          <p:cNvSpPr txBox="1">
            <a:spLocks noChangeArrowheads="1"/>
          </p:cNvSpPr>
          <p:nvPr/>
        </p:nvSpPr>
        <p:spPr bwMode="auto">
          <a:xfrm>
            <a:off x="519113" y="1889125"/>
            <a:ext cx="8229600" cy="363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ru-RU" sz="2800">
                <a:cs typeface="Times New Roman" pitchFamily="18" charset="0"/>
              </a:rPr>
              <a:t>Для пары понятий записать обобщающее понятие.</a:t>
            </a:r>
            <a:endParaRPr lang="ru-RU" sz="2800"/>
          </a:p>
          <a:p>
            <a:pPr eaLnBrk="1" hangingPunct="1"/>
            <a:endParaRPr lang="ru-RU" sz="2800"/>
          </a:p>
          <a:p>
            <a:pPr eaLnBrk="1" hangingPunct="1"/>
            <a:r>
              <a:rPr lang="ru-RU" sz="3600"/>
              <a:t>1. Сурок – белка					    </a:t>
            </a:r>
          </a:p>
          <a:p>
            <a:pPr eaLnBrk="1" hangingPunct="1"/>
            <a:r>
              <a:rPr lang="ru-RU" sz="3600"/>
              <a:t>									   </a:t>
            </a:r>
          </a:p>
          <a:p>
            <a:pPr eaLnBrk="1" hangingPunct="1"/>
            <a:r>
              <a:rPr lang="ru-RU" sz="3600"/>
              <a:t>2. Кашалот – касатка									</a:t>
            </a:r>
            <a:r>
              <a:rPr lang="ru-RU" sz="2800"/>
              <a:t>    </a:t>
            </a:r>
            <a:r>
              <a:rPr lang="ru-RU" sz="3200">
                <a:cs typeface="Times New Roman" pitchFamily="18" charset="0"/>
              </a:rPr>
              <a:t>								    </a:t>
            </a:r>
            <a:r>
              <a:rPr lang="ru-RU" sz="3200"/>
              <a:t> </a:t>
            </a:r>
          </a:p>
        </p:txBody>
      </p:sp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327025" y="333375"/>
            <a:ext cx="8637588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000" b="1" dirty="0"/>
              <a:t>Обобщение</a:t>
            </a:r>
          </a:p>
          <a:p>
            <a:pPr algn="ctr" eaLnBrk="1" hangingPunct="1"/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68610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dirty="0" smtClean="0"/>
              <a:t>Модель ответа </a:t>
            </a:r>
            <a:br>
              <a:rPr lang="ru-RU" dirty="0" smtClean="0"/>
            </a:br>
            <a:r>
              <a:rPr lang="ru-RU" dirty="0" smtClean="0"/>
              <a:t>(сурок – белка):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smtClean="0"/>
              <a:t>Организмы</a:t>
            </a:r>
          </a:p>
          <a:p>
            <a:pPr eaLnBrk="1" hangingPunct="1"/>
            <a:r>
              <a:rPr lang="ru-RU" smtClean="0"/>
              <a:t>Животные</a:t>
            </a:r>
          </a:p>
          <a:p>
            <a:pPr eaLnBrk="1" hangingPunct="1"/>
            <a:r>
              <a:rPr lang="ru-RU" smtClean="0"/>
              <a:t>Млекопитающие</a:t>
            </a:r>
          </a:p>
          <a:p>
            <a:pPr eaLnBrk="1" hangingPunct="1"/>
            <a:r>
              <a:rPr lang="ru-RU" smtClean="0"/>
              <a:t>Грызуны </a:t>
            </a:r>
          </a:p>
        </p:txBody>
      </p:sp>
    </p:spTree>
    <p:extLst>
      <p:ext uri="{BB962C8B-B14F-4D97-AF65-F5344CB8AC3E}">
        <p14:creationId xmlns:p14="http://schemas.microsoft.com/office/powerpoint/2010/main" val="4230909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228600" y="0"/>
            <a:ext cx="8915400" cy="477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ru-RU" sz="4000" b="1" dirty="0">
                <a:cs typeface="Times New Roman" pitchFamily="18" charset="0"/>
              </a:rPr>
              <a:t>Отношения между понятиями</a:t>
            </a:r>
            <a:endParaRPr lang="ru-RU" sz="4000" dirty="0">
              <a:cs typeface="Times New Roman" pitchFamily="18" charset="0"/>
            </a:endParaRPr>
          </a:p>
          <a:p>
            <a:pPr eaLnBrk="1" hangingPunct="1"/>
            <a:r>
              <a:rPr lang="ru-RU" dirty="0">
                <a:cs typeface="Times New Roman" pitchFamily="18" charset="0"/>
              </a:rPr>
              <a:t>Отразить отношения между понятиями с помощью кругов Эйлера</a:t>
            </a:r>
            <a:r>
              <a:rPr lang="ru-RU" dirty="0"/>
              <a:t>.</a:t>
            </a:r>
          </a:p>
          <a:p>
            <a:pPr eaLnBrk="1" hangingPunct="1"/>
            <a:endParaRPr lang="ru-RU" dirty="0">
              <a:cs typeface="Times New Roman" pitchFamily="18" charset="0"/>
            </a:endParaRPr>
          </a:p>
          <a:p>
            <a:pPr eaLnBrk="1" hangingPunct="1"/>
            <a:r>
              <a:rPr lang="ru-RU" sz="2800" dirty="0">
                <a:cs typeface="Times New Roman" pitchFamily="18" charset="0"/>
              </a:rPr>
              <a:t>								    </a:t>
            </a:r>
          </a:p>
          <a:p>
            <a:pPr eaLnBrk="1" hangingPunct="1"/>
            <a:r>
              <a:rPr lang="ru-RU" sz="2800" dirty="0"/>
              <a:t>A – водные животные</a:t>
            </a:r>
          </a:p>
          <a:p>
            <a:pPr eaLnBrk="1" hangingPunct="1"/>
            <a:r>
              <a:rPr lang="ru-RU" sz="2800" dirty="0">
                <a:cs typeface="Times New Roman" pitchFamily="18" charset="0"/>
              </a:rPr>
              <a:t>B – животные суши</a:t>
            </a:r>
          </a:p>
          <a:p>
            <a:pPr eaLnBrk="1" hangingPunct="1"/>
            <a:r>
              <a:rPr lang="ru-RU" sz="2800" dirty="0">
                <a:cs typeface="Times New Roman" pitchFamily="18" charset="0"/>
              </a:rPr>
              <a:t>C – шакал</a:t>
            </a:r>
          </a:p>
          <a:p>
            <a:pPr eaLnBrk="1" hangingPunct="1"/>
            <a:r>
              <a:rPr lang="ru-RU" sz="2800" dirty="0">
                <a:cs typeface="Times New Roman" pitchFamily="18" charset="0"/>
              </a:rPr>
              <a:t>D – кашалот</a:t>
            </a:r>
          </a:p>
          <a:p>
            <a:pPr eaLnBrk="1" hangingPunct="1"/>
            <a:r>
              <a:rPr lang="ru-RU" sz="2800" dirty="0">
                <a:cs typeface="Times New Roman" pitchFamily="18" charset="0"/>
              </a:rPr>
              <a:t>Е – лягушка 			</a:t>
            </a:r>
            <a:r>
              <a:rPr lang="ru-RU" dirty="0">
                <a:cs typeface="Times New Roman" pitchFamily="18" charset="0"/>
              </a:rPr>
              <a:t>							   </a:t>
            </a:r>
          </a:p>
          <a:p>
            <a:pPr eaLnBrk="1" hangingPunct="1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78293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val 3"/>
          <p:cNvSpPr>
            <a:spLocks noChangeArrowheads="1"/>
          </p:cNvSpPr>
          <p:nvPr/>
        </p:nvSpPr>
        <p:spPr bwMode="auto">
          <a:xfrm>
            <a:off x="2122488" y="2312988"/>
            <a:ext cx="3455987" cy="3455987"/>
          </a:xfrm>
          <a:prstGeom prst="ellipse">
            <a:avLst/>
          </a:prstGeom>
          <a:solidFill>
            <a:srgbClr val="00FFFF">
              <a:alpha val="34117"/>
            </a:srgb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59" name="Oval 14"/>
          <p:cNvSpPr>
            <a:spLocks noChangeArrowheads="1"/>
          </p:cNvSpPr>
          <p:nvPr/>
        </p:nvSpPr>
        <p:spPr bwMode="auto">
          <a:xfrm>
            <a:off x="3600450" y="2384425"/>
            <a:ext cx="3455988" cy="3455988"/>
          </a:xfrm>
          <a:prstGeom prst="ellipse">
            <a:avLst/>
          </a:prstGeom>
          <a:solidFill>
            <a:srgbClr val="00FFFF">
              <a:alpha val="45097"/>
            </a:srgb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0" name="Text Box 5"/>
          <p:cNvSpPr txBox="1">
            <a:spLocks noChangeArrowheads="1"/>
          </p:cNvSpPr>
          <p:nvPr/>
        </p:nvSpPr>
        <p:spPr bwMode="auto">
          <a:xfrm>
            <a:off x="3346450" y="2492375"/>
            <a:ext cx="504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А</a:t>
            </a: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5327650" y="2528888"/>
            <a:ext cx="6477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В</a:t>
            </a:r>
          </a:p>
        </p:txBody>
      </p:sp>
      <p:sp>
        <p:nvSpPr>
          <p:cNvPr id="19462" name="Rectangle 8"/>
          <p:cNvSpPr>
            <a:spLocks noChangeArrowheads="1"/>
          </p:cNvSpPr>
          <p:nvPr/>
        </p:nvSpPr>
        <p:spPr bwMode="auto">
          <a:xfrm>
            <a:off x="250825" y="188913"/>
            <a:ext cx="8642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ru-RU" sz="4000" dirty="0">
                <a:latin typeface="Arial" charset="0"/>
              </a:rPr>
              <a:t>Модель ответа:</a:t>
            </a:r>
          </a:p>
        </p:txBody>
      </p:sp>
      <p:sp>
        <p:nvSpPr>
          <p:cNvPr id="19463" name="Oval 16"/>
          <p:cNvSpPr>
            <a:spLocks noChangeArrowheads="1"/>
          </p:cNvSpPr>
          <p:nvPr/>
        </p:nvSpPr>
        <p:spPr bwMode="auto">
          <a:xfrm>
            <a:off x="2232025" y="3462338"/>
            <a:ext cx="1260475" cy="1190625"/>
          </a:xfrm>
          <a:prstGeom prst="ellipse">
            <a:avLst/>
          </a:prstGeom>
          <a:solidFill>
            <a:schemeClr val="accent1">
              <a:alpha val="45097"/>
            </a:scheme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4" name="Oval 17"/>
          <p:cNvSpPr>
            <a:spLocks noChangeArrowheads="1"/>
          </p:cNvSpPr>
          <p:nvPr/>
        </p:nvSpPr>
        <p:spPr bwMode="auto">
          <a:xfrm>
            <a:off x="4013200" y="3429000"/>
            <a:ext cx="1260475" cy="1190625"/>
          </a:xfrm>
          <a:prstGeom prst="ellipse">
            <a:avLst/>
          </a:prstGeom>
          <a:solidFill>
            <a:schemeClr val="accent1">
              <a:alpha val="45097"/>
            </a:scheme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5" name="Oval 18"/>
          <p:cNvSpPr>
            <a:spLocks noChangeArrowheads="1"/>
          </p:cNvSpPr>
          <p:nvPr/>
        </p:nvSpPr>
        <p:spPr bwMode="auto">
          <a:xfrm>
            <a:off x="5651500" y="3429000"/>
            <a:ext cx="1260475" cy="1190625"/>
          </a:xfrm>
          <a:prstGeom prst="ellipse">
            <a:avLst/>
          </a:prstGeom>
          <a:solidFill>
            <a:schemeClr val="accent1">
              <a:alpha val="45097"/>
            </a:scheme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6" name="Text Box 7"/>
          <p:cNvSpPr txBox="1">
            <a:spLocks noChangeArrowheads="1"/>
          </p:cNvSpPr>
          <p:nvPr/>
        </p:nvSpPr>
        <p:spPr bwMode="auto">
          <a:xfrm>
            <a:off x="6011863" y="3716338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С</a:t>
            </a:r>
          </a:p>
        </p:txBody>
      </p:sp>
      <p:sp>
        <p:nvSpPr>
          <p:cNvPr id="19467" name="Text Box 12"/>
          <p:cNvSpPr txBox="1">
            <a:spLocks noChangeArrowheads="1"/>
          </p:cNvSpPr>
          <p:nvPr/>
        </p:nvSpPr>
        <p:spPr bwMode="auto">
          <a:xfrm>
            <a:off x="2555875" y="3752850"/>
            <a:ext cx="5413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</a:rPr>
              <a:t>D</a:t>
            </a:r>
            <a:endParaRPr lang="ru-RU" sz="3200">
              <a:solidFill>
                <a:schemeClr val="hlink"/>
              </a:solidFill>
            </a:endParaRP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4319588" y="3716338"/>
            <a:ext cx="6477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67020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250825" y="188913"/>
            <a:ext cx="86423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ru-RU" sz="4000" dirty="0">
                <a:latin typeface="Arial" charset="0"/>
              </a:rPr>
              <a:t>Модель ответа:</a:t>
            </a:r>
          </a:p>
        </p:txBody>
      </p:sp>
      <p:sp>
        <p:nvSpPr>
          <p:cNvPr id="20483" name="Oval 5"/>
          <p:cNvSpPr>
            <a:spLocks noChangeArrowheads="1"/>
          </p:cNvSpPr>
          <p:nvPr/>
        </p:nvSpPr>
        <p:spPr bwMode="auto">
          <a:xfrm>
            <a:off x="2230438" y="1520825"/>
            <a:ext cx="4824412" cy="4824413"/>
          </a:xfrm>
          <a:prstGeom prst="ellipse">
            <a:avLst/>
          </a:prstGeom>
          <a:solidFill>
            <a:srgbClr val="CCCCFF"/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4" name="Arc 10"/>
          <p:cNvSpPr>
            <a:spLocks/>
          </p:cNvSpPr>
          <p:nvPr/>
        </p:nvSpPr>
        <p:spPr bwMode="auto">
          <a:xfrm rot="19038398" flipH="1">
            <a:off x="4895850" y="2492375"/>
            <a:ext cx="2987675" cy="3598863"/>
          </a:xfrm>
          <a:custGeom>
            <a:avLst/>
            <a:gdLst>
              <a:gd name="T0" fmla="*/ 2147483647 w 20955"/>
              <a:gd name="T1" fmla="*/ 0 h 21576"/>
              <a:gd name="T2" fmla="*/ 2147483647 w 20955"/>
              <a:gd name="T3" fmla="*/ 2147483647 h 21576"/>
              <a:gd name="T4" fmla="*/ 0 w 20955"/>
              <a:gd name="T5" fmla="*/ 2147483647 h 21576"/>
              <a:gd name="T6" fmla="*/ 0 60000 65536"/>
              <a:gd name="T7" fmla="*/ 0 60000 65536"/>
              <a:gd name="T8" fmla="*/ 0 60000 65536"/>
              <a:gd name="T9" fmla="*/ 0 w 20955"/>
              <a:gd name="T10" fmla="*/ 0 h 21576"/>
              <a:gd name="T11" fmla="*/ 20955 w 20955"/>
              <a:gd name="T12" fmla="*/ 21576 h 2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5" h="21576" fill="none" extrusionOk="0">
                <a:moveTo>
                  <a:pt x="1024" y="0"/>
                </a:moveTo>
                <a:cubicBezTo>
                  <a:pt x="10544" y="452"/>
                  <a:pt x="18642" y="7089"/>
                  <a:pt x="20954" y="16335"/>
                </a:cubicBezTo>
              </a:path>
              <a:path w="20955" h="21576" stroke="0" extrusionOk="0">
                <a:moveTo>
                  <a:pt x="1024" y="0"/>
                </a:moveTo>
                <a:cubicBezTo>
                  <a:pt x="10544" y="452"/>
                  <a:pt x="18642" y="7089"/>
                  <a:pt x="20954" y="16335"/>
                </a:cubicBezTo>
                <a:lnTo>
                  <a:pt x="0" y="21576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5" name="Arc 11"/>
          <p:cNvSpPr>
            <a:spLocks/>
          </p:cNvSpPr>
          <p:nvPr/>
        </p:nvSpPr>
        <p:spPr bwMode="auto">
          <a:xfrm rot="2561602">
            <a:off x="1403350" y="2457450"/>
            <a:ext cx="2987675" cy="3598863"/>
          </a:xfrm>
          <a:custGeom>
            <a:avLst/>
            <a:gdLst>
              <a:gd name="T0" fmla="*/ 2147483647 w 20955"/>
              <a:gd name="T1" fmla="*/ 0 h 21576"/>
              <a:gd name="T2" fmla="*/ 2147483647 w 20955"/>
              <a:gd name="T3" fmla="*/ 2147483647 h 21576"/>
              <a:gd name="T4" fmla="*/ 0 w 20955"/>
              <a:gd name="T5" fmla="*/ 2147483647 h 21576"/>
              <a:gd name="T6" fmla="*/ 0 60000 65536"/>
              <a:gd name="T7" fmla="*/ 0 60000 65536"/>
              <a:gd name="T8" fmla="*/ 0 60000 65536"/>
              <a:gd name="T9" fmla="*/ 0 w 20955"/>
              <a:gd name="T10" fmla="*/ 0 h 21576"/>
              <a:gd name="T11" fmla="*/ 20955 w 20955"/>
              <a:gd name="T12" fmla="*/ 21576 h 2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955" h="21576" fill="none" extrusionOk="0">
                <a:moveTo>
                  <a:pt x="1024" y="0"/>
                </a:moveTo>
                <a:cubicBezTo>
                  <a:pt x="10544" y="452"/>
                  <a:pt x="18642" y="7089"/>
                  <a:pt x="20954" y="16335"/>
                </a:cubicBezTo>
              </a:path>
              <a:path w="20955" h="21576" stroke="0" extrusionOk="0">
                <a:moveTo>
                  <a:pt x="1024" y="0"/>
                </a:moveTo>
                <a:cubicBezTo>
                  <a:pt x="10544" y="452"/>
                  <a:pt x="18642" y="7089"/>
                  <a:pt x="20954" y="16335"/>
                </a:cubicBezTo>
                <a:lnTo>
                  <a:pt x="0" y="21576"/>
                </a:lnTo>
                <a:close/>
              </a:path>
            </a:pathLst>
          </a:custGeom>
          <a:noFill/>
          <a:ln w="3810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20486" name="Text Box 12"/>
          <p:cNvSpPr txBox="1">
            <a:spLocks noChangeArrowheads="1"/>
          </p:cNvSpPr>
          <p:nvPr/>
        </p:nvSpPr>
        <p:spPr bwMode="auto">
          <a:xfrm>
            <a:off x="2879725" y="2168525"/>
            <a:ext cx="5048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А</a:t>
            </a:r>
          </a:p>
        </p:txBody>
      </p:sp>
      <p:sp>
        <p:nvSpPr>
          <p:cNvPr id="20487" name="Oval 14"/>
          <p:cNvSpPr>
            <a:spLocks noChangeArrowheads="1"/>
          </p:cNvSpPr>
          <p:nvPr/>
        </p:nvSpPr>
        <p:spPr bwMode="auto">
          <a:xfrm>
            <a:off x="2447925" y="3462338"/>
            <a:ext cx="1260475" cy="1190625"/>
          </a:xfrm>
          <a:prstGeom prst="ellipse">
            <a:avLst/>
          </a:prstGeom>
          <a:solidFill>
            <a:srgbClr val="CCCCFF">
              <a:alpha val="45097"/>
            </a:srgb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8" name="Text Box 13"/>
          <p:cNvSpPr txBox="1">
            <a:spLocks noChangeArrowheads="1"/>
          </p:cNvSpPr>
          <p:nvPr/>
        </p:nvSpPr>
        <p:spPr bwMode="auto">
          <a:xfrm>
            <a:off x="2806700" y="3752850"/>
            <a:ext cx="541338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chemeClr val="hlink"/>
                </a:solidFill>
              </a:rPr>
              <a:t>D</a:t>
            </a:r>
            <a:endParaRPr lang="ru-RU" sz="3200">
              <a:solidFill>
                <a:schemeClr val="hlink"/>
              </a:solidFill>
            </a:endParaRPr>
          </a:p>
        </p:txBody>
      </p:sp>
      <p:sp>
        <p:nvSpPr>
          <p:cNvPr id="20489" name="Oval 15"/>
          <p:cNvSpPr>
            <a:spLocks noChangeArrowheads="1"/>
          </p:cNvSpPr>
          <p:nvPr/>
        </p:nvSpPr>
        <p:spPr bwMode="auto">
          <a:xfrm>
            <a:off x="5651500" y="3429000"/>
            <a:ext cx="1260475" cy="1190625"/>
          </a:xfrm>
          <a:prstGeom prst="ellipse">
            <a:avLst/>
          </a:prstGeom>
          <a:solidFill>
            <a:srgbClr val="CCCCFF">
              <a:alpha val="45097"/>
            </a:srgb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0" name="Text Box 16"/>
          <p:cNvSpPr txBox="1">
            <a:spLocks noChangeArrowheads="1"/>
          </p:cNvSpPr>
          <p:nvPr/>
        </p:nvSpPr>
        <p:spPr bwMode="auto">
          <a:xfrm>
            <a:off x="6011863" y="3716338"/>
            <a:ext cx="576262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С</a:t>
            </a:r>
          </a:p>
        </p:txBody>
      </p:sp>
      <p:sp>
        <p:nvSpPr>
          <p:cNvPr id="20491" name="Text Box 17"/>
          <p:cNvSpPr txBox="1">
            <a:spLocks noChangeArrowheads="1"/>
          </p:cNvSpPr>
          <p:nvPr/>
        </p:nvSpPr>
        <p:spPr bwMode="auto">
          <a:xfrm>
            <a:off x="5868988" y="2133600"/>
            <a:ext cx="6477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В</a:t>
            </a:r>
          </a:p>
        </p:txBody>
      </p:sp>
      <p:sp>
        <p:nvSpPr>
          <p:cNvPr id="20492" name="Oval 18"/>
          <p:cNvSpPr>
            <a:spLocks noChangeArrowheads="1"/>
          </p:cNvSpPr>
          <p:nvPr/>
        </p:nvSpPr>
        <p:spPr bwMode="auto">
          <a:xfrm>
            <a:off x="4013200" y="3429000"/>
            <a:ext cx="1260475" cy="1190625"/>
          </a:xfrm>
          <a:prstGeom prst="ellipse">
            <a:avLst/>
          </a:prstGeom>
          <a:solidFill>
            <a:srgbClr val="CCCCFF">
              <a:alpha val="45097"/>
            </a:srgbClr>
          </a:solidFill>
          <a:ln w="3810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93" name="Text Box 19"/>
          <p:cNvSpPr txBox="1">
            <a:spLocks noChangeArrowheads="1"/>
          </p:cNvSpPr>
          <p:nvPr/>
        </p:nvSpPr>
        <p:spPr bwMode="auto">
          <a:xfrm>
            <a:off x="4319588" y="3716338"/>
            <a:ext cx="6477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sz="3200">
                <a:solidFill>
                  <a:schemeClr val="hlink"/>
                </a:solidFill>
              </a:rPr>
              <a:t>Е</a:t>
            </a:r>
          </a:p>
        </p:txBody>
      </p:sp>
    </p:spTree>
    <p:extLst>
      <p:ext uri="{BB962C8B-B14F-4D97-AF65-F5344CB8AC3E}">
        <p14:creationId xmlns:p14="http://schemas.microsoft.com/office/powerpoint/2010/main" val="1979687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/>
              <a:t>Карточка “Сравнение” (разработана сотрудниками Красноярского ИПК Зориной В.Л., Гончаруком А.И., Ботовым М.И.)</a:t>
            </a:r>
          </a:p>
          <a:p>
            <a:r>
              <a:rPr lang="ru-RU" dirty="0"/>
              <a:t>По сравнению с …</a:t>
            </a:r>
          </a:p>
          <a:p>
            <a:r>
              <a:rPr lang="ru-RU" dirty="0"/>
              <a:t>Так же, как и …</a:t>
            </a:r>
          </a:p>
          <a:p>
            <a:r>
              <a:rPr lang="ru-RU" dirty="0"/>
              <a:t>Как …, так и …</a:t>
            </a:r>
          </a:p>
          <a:p>
            <a:r>
              <a:rPr lang="ru-RU" dirty="0"/>
              <a:t>Сравнивая …, можно сказать …</a:t>
            </a:r>
          </a:p>
          <a:p>
            <a:r>
              <a:rPr lang="ru-RU" dirty="0"/>
              <a:t>Кроме … еще</a:t>
            </a:r>
          </a:p>
          <a:p>
            <a:r>
              <a:rPr lang="ru-RU" dirty="0"/>
              <a:t>Помимо …</a:t>
            </a:r>
          </a:p>
          <a:p>
            <a:r>
              <a:rPr lang="ru-RU" dirty="0"/>
              <a:t>Больше чем …</a:t>
            </a:r>
          </a:p>
          <a:p>
            <a:r>
              <a:rPr lang="ru-RU" dirty="0"/>
              <a:t>Не только …, а и …</a:t>
            </a:r>
          </a:p>
          <a:p>
            <a:r>
              <a:rPr lang="ru-RU" dirty="0"/>
              <a:t>Наряду с …</a:t>
            </a:r>
          </a:p>
          <a:p>
            <a:r>
              <a:rPr lang="ru-RU" dirty="0"/>
              <a:t>Если …, то …</a:t>
            </a:r>
          </a:p>
          <a:p>
            <a:r>
              <a:rPr lang="ru-RU" dirty="0"/>
              <a:t>В отличие от …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222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b="1" dirty="0"/>
              <a:t>Отразить отношения между понятиями с помощью кругов Эйлера</a:t>
            </a:r>
            <a:r>
              <a:rPr lang="ru-RU" sz="2400" dirty="0"/>
              <a:t>:</a:t>
            </a:r>
            <a:br>
              <a:rPr lang="ru-RU" sz="2400" dirty="0"/>
            </a:br>
            <a:r>
              <a:rPr lang="ru-RU" sz="2400" dirty="0"/>
              <a:t>А- </a:t>
            </a:r>
            <a:r>
              <a:rPr lang="ru-RU" sz="2400" dirty="0" smtClean="0"/>
              <a:t>организмы В- </a:t>
            </a:r>
            <a:r>
              <a:rPr lang="ru-RU" sz="2400" dirty="0"/>
              <a:t>одноклеточные </a:t>
            </a:r>
            <a:r>
              <a:rPr lang="ru-RU" sz="2400" dirty="0" smtClean="0"/>
              <a:t>организмы С- </a:t>
            </a:r>
            <a:r>
              <a:rPr lang="ru-RU" sz="2400" dirty="0"/>
              <a:t>амеба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348880"/>
            <a:ext cx="3061399" cy="2042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9" y="2708921"/>
            <a:ext cx="1782490" cy="1077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9" y="2996953"/>
            <a:ext cx="890960" cy="617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39797391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А-организмы</a:t>
            </a:r>
          </a:p>
          <a:p>
            <a:r>
              <a:rPr lang="ru-RU" dirty="0"/>
              <a:t>В-прокариоты</a:t>
            </a:r>
          </a:p>
          <a:p>
            <a:r>
              <a:rPr lang="ru-RU" dirty="0"/>
              <a:t>С-эукариоты</a:t>
            </a:r>
          </a:p>
          <a:p>
            <a:r>
              <a:rPr lang="ru-RU" dirty="0"/>
              <a:t>Д- амеба</a:t>
            </a:r>
          </a:p>
          <a:p>
            <a:r>
              <a:rPr lang="ru-RU" dirty="0"/>
              <a:t>Е- железобактерии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39694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r>
              <a:rPr lang="ru-RU" b="1" dirty="0"/>
              <a:t>«Шкатулка понятий»</a:t>
            </a:r>
            <a:endParaRPr lang="ru-RU" dirty="0"/>
          </a:p>
          <a:p>
            <a:r>
              <a:rPr lang="ru-RU" b="1" dirty="0"/>
              <a:t>Продолжи ряд слов, подобрав к ним обобщающее понятие</a:t>
            </a:r>
            <a:r>
              <a:rPr lang="ru-RU" dirty="0"/>
              <a:t>:</a:t>
            </a:r>
          </a:p>
          <a:p>
            <a:r>
              <a:rPr lang="ru-RU" dirty="0"/>
              <a:t>А) хлорелла, хламидомонада, амеба-</a:t>
            </a:r>
          </a:p>
          <a:p>
            <a:r>
              <a:rPr lang="ru-RU" dirty="0"/>
              <a:t>Б) серобактерии, железобактерии, нитрифицирующие бактерии-</a:t>
            </a:r>
          </a:p>
          <a:p>
            <a:r>
              <a:rPr lang="ru-RU" dirty="0"/>
              <a:t>В) гриб-трутовик, масленок, яблоко-</a:t>
            </a:r>
          </a:p>
          <a:p>
            <a:r>
              <a:rPr lang="ru-RU" dirty="0"/>
              <a:t>С) спирогира, заяц-беляк, груша-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368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r>
              <a:rPr lang="ru-RU" dirty="0"/>
              <a:t>Элементарной частицей мысли является понятие. В логическом плане технологическим стержнем способа диалектического обучения является анализ понятий. В мыслительную деятельность своих учеников я включаю десять операций с понятиями: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4424700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/>
          <a:lstStyle/>
          <a:p>
            <a:r>
              <a:rPr lang="ru-RU" dirty="0" smtClean="0"/>
              <a:t>Спасибо за внимание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0832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/>
          </a:bodyPr>
          <a:lstStyle/>
          <a:p>
            <a:r>
              <a:rPr lang="ru-RU" sz="3100" dirty="0" smtClean="0"/>
              <a:t>Диалектический способ включает следующие основные логические операции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14686"/>
            <a:ext cx="8229600" cy="2911477"/>
          </a:xfrm>
        </p:spPr>
        <p:txBody>
          <a:bodyPr/>
          <a:lstStyle/>
          <a:p>
            <a:pPr lvl="0"/>
            <a:r>
              <a:rPr lang="ru-RU" dirty="0" smtClean="0"/>
              <a:t>Определение </a:t>
            </a:r>
          </a:p>
          <a:p>
            <a:pPr lvl="0"/>
            <a:r>
              <a:rPr lang="ru-RU" dirty="0" smtClean="0"/>
              <a:t>Деление </a:t>
            </a:r>
          </a:p>
          <a:p>
            <a:pPr lvl="0"/>
            <a:r>
              <a:rPr lang="ru-RU" dirty="0" smtClean="0"/>
              <a:t>Обобщение </a:t>
            </a:r>
          </a:p>
          <a:p>
            <a:pPr lvl="0"/>
            <a:r>
              <a:rPr lang="ru-RU" dirty="0" smtClean="0"/>
              <a:t>Ограничение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8027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dirty="0"/>
              <a:t>определение понятия (раскрытие содержания понятия);</a:t>
            </a:r>
          </a:p>
          <a:p>
            <a:pPr lvl="0"/>
            <a:r>
              <a:rPr lang="ru-RU" dirty="0"/>
              <a:t>деление понятия (определение объема понятия);</a:t>
            </a:r>
          </a:p>
          <a:p>
            <a:pPr lvl="0"/>
            <a:r>
              <a:rPr lang="ru-RU" dirty="0"/>
              <a:t>обобщение понятия</a:t>
            </a:r>
          </a:p>
          <a:p>
            <a:pPr lvl="0"/>
            <a:r>
              <a:rPr lang="ru-RU" dirty="0"/>
              <a:t>ограничение понятия</a:t>
            </a:r>
          </a:p>
          <a:p>
            <a:pPr lvl="0"/>
            <a:r>
              <a:rPr lang="ru-RU" dirty="0"/>
              <a:t>формулирование проблемных вопросов</a:t>
            </a:r>
            <a:br>
              <a:rPr lang="ru-RU" dirty="0"/>
            </a:br>
            <a:r>
              <a:rPr lang="ru-RU" dirty="0"/>
              <a:t>- А – вопрос – понятие</a:t>
            </a:r>
            <a:br>
              <a:rPr lang="ru-RU" dirty="0"/>
            </a:br>
            <a:r>
              <a:rPr lang="ru-RU" dirty="0"/>
              <a:t>- Б – вопрос – суждение</a:t>
            </a:r>
          </a:p>
          <a:p>
            <a:pPr lvl="0"/>
            <a:r>
              <a:rPr lang="ru-RU" dirty="0" smtClean="0"/>
              <a:t>выражение </a:t>
            </a:r>
            <a:r>
              <a:rPr lang="ru-RU" dirty="0"/>
              <a:t>отношений между понятиями;</a:t>
            </a:r>
          </a:p>
          <a:p>
            <a:pPr lvl="0"/>
            <a:r>
              <a:rPr lang="ru-RU" dirty="0"/>
              <a:t>нахождение противоположностей;</a:t>
            </a:r>
          </a:p>
          <a:p>
            <a:pPr lvl="0"/>
            <a:r>
              <a:rPr lang="ru-RU" dirty="0"/>
              <a:t>выявление противоречий;</a:t>
            </a:r>
          </a:p>
          <a:p>
            <a:pPr lvl="0"/>
            <a:r>
              <a:rPr lang="ru-RU" dirty="0"/>
              <a:t>нахождение путей разрешения противоречий.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65278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sz="3200" dirty="0" smtClean="0"/>
              <a:t>Вопрос – понятие </a:t>
            </a:r>
            <a:br>
              <a:rPr lang="ru-RU" sz="3200" dirty="0" smtClean="0"/>
            </a:br>
            <a:r>
              <a:rPr lang="ru-RU" sz="3200" dirty="0" smtClean="0"/>
              <a:t>Установите соответствие между понятиями и их родовым и видовым признаком</a:t>
            </a:r>
            <a:endParaRPr lang="ru-RU" sz="3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884460"/>
              </p:ext>
            </p:extLst>
          </p:nvPr>
        </p:nvGraphicFramePr>
        <p:xfrm>
          <a:off x="539552" y="2636912"/>
          <a:ext cx="82296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2512"/>
                <a:gridCol w="2880320"/>
                <a:gridCol w="3826768"/>
              </a:tblGrid>
              <a:tr h="29105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40066">
                <a:tc>
                  <a:txBody>
                    <a:bodyPr/>
                    <a:lstStyle/>
                    <a:p>
                      <a:r>
                        <a:rPr lang="ru-RU" dirty="0" smtClean="0"/>
                        <a:t>1.Гексоза</a:t>
                      </a:r>
                    </a:p>
                    <a:p>
                      <a:r>
                        <a:rPr lang="ru-RU" dirty="0" smtClean="0"/>
                        <a:t>2 фруктоза</a:t>
                      </a:r>
                    </a:p>
                    <a:p>
                      <a:r>
                        <a:rPr lang="ru-RU" dirty="0" smtClean="0"/>
                        <a:t>3.Рибоза</a:t>
                      </a:r>
                    </a:p>
                    <a:p>
                      <a:r>
                        <a:rPr lang="ru-RU" dirty="0" smtClean="0"/>
                        <a:t>4. гидролиз5. углеводы</a:t>
                      </a:r>
                    </a:p>
                    <a:p>
                      <a:r>
                        <a:rPr lang="ru-RU" dirty="0" smtClean="0"/>
                        <a:t>6. Олигосахариды</a:t>
                      </a:r>
                    </a:p>
                    <a:p>
                      <a:r>
                        <a:rPr lang="ru-RU" dirty="0" smtClean="0"/>
                        <a:t>7. моносахариды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А. </a:t>
                      </a:r>
                      <a:r>
                        <a:rPr lang="ru-RU" dirty="0" err="1" smtClean="0"/>
                        <a:t>полиоксикетон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Б. </a:t>
                      </a:r>
                      <a:r>
                        <a:rPr lang="ru-RU" dirty="0" err="1" smtClean="0"/>
                        <a:t>полиоксиальдегид</a:t>
                      </a:r>
                      <a:endParaRPr lang="ru-RU" dirty="0" smtClean="0"/>
                    </a:p>
                    <a:p>
                      <a:r>
                        <a:rPr lang="ru-RU" dirty="0" smtClean="0"/>
                        <a:t>В. </a:t>
                      </a:r>
                      <a:r>
                        <a:rPr lang="ru-RU" dirty="0" err="1" smtClean="0"/>
                        <a:t>Гетерофункциональные</a:t>
                      </a:r>
                      <a:r>
                        <a:rPr lang="ru-RU" dirty="0" smtClean="0"/>
                        <a:t> производные</a:t>
                      </a:r>
                    </a:p>
                    <a:p>
                      <a:r>
                        <a:rPr lang="ru-RU" dirty="0" smtClean="0"/>
                        <a:t>Г. Химическая реакция</a:t>
                      </a:r>
                    </a:p>
                    <a:p>
                      <a:r>
                        <a:rPr lang="ru-RU" dirty="0" smtClean="0"/>
                        <a:t>Д. Углеводы</a:t>
                      </a:r>
                    </a:p>
                    <a:p>
                      <a:r>
                        <a:rPr lang="ru-RU" dirty="0" smtClean="0"/>
                        <a:t>Е. ложные углеводы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00050" indent="-400050">
                        <a:buAutoNum type="romanUcPeriod"/>
                      </a:pPr>
                      <a:r>
                        <a:rPr lang="ru-RU" dirty="0" smtClean="0"/>
                        <a:t>Участие</a:t>
                      </a:r>
                      <a:r>
                        <a:rPr lang="ru-RU" baseline="0" dirty="0" smtClean="0"/>
                        <a:t> воды распад </a:t>
                      </a:r>
                    </a:p>
                    <a:p>
                      <a:pPr marL="400050" indent="-400050">
                        <a:buAutoNum type="romanUcPeriod"/>
                      </a:pPr>
                      <a:r>
                        <a:rPr lang="ru-RU" baseline="0" dirty="0" smtClean="0"/>
                        <a:t> молекулы на фрагменты</a:t>
                      </a:r>
                    </a:p>
                    <a:p>
                      <a:r>
                        <a:rPr lang="en-US" baseline="0" dirty="0" smtClean="0"/>
                        <a:t>III</a:t>
                      </a:r>
                      <a:r>
                        <a:rPr lang="ru-RU" baseline="0" dirty="0" smtClean="0"/>
                        <a:t>Гексоза</a:t>
                      </a:r>
                    </a:p>
                    <a:p>
                      <a:r>
                        <a:rPr lang="en-US" baseline="0" dirty="0" smtClean="0"/>
                        <a:t>IV</a:t>
                      </a:r>
                      <a:r>
                        <a:rPr lang="ru-RU" baseline="0" dirty="0" smtClean="0"/>
                        <a:t>.Содержит от 2 до 10 остатков моносахарид</a:t>
                      </a:r>
                    </a:p>
                    <a:p>
                      <a:r>
                        <a:rPr lang="en-US" baseline="0" dirty="0" smtClean="0"/>
                        <a:t>V</a:t>
                      </a:r>
                      <a:r>
                        <a:rPr lang="ru-RU" baseline="0" dirty="0" smtClean="0"/>
                        <a:t>.Пентоза</a:t>
                      </a:r>
                    </a:p>
                    <a:p>
                      <a:r>
                        <a:rPr lang="en-US" baseline="0" dirty="0" smtClean="0"/>
                        <a:t>VI</a:t>
                      </a:r>
                      <a:r>
                        <a:rPr lang="ru-RU" baseline="0" dirty="0" smtClean="0"/>
                        <a:t>.Неспособность гидролизу</a:t>
                      </a:r>
                    </a:p>
                    <a:p>
                      <a:r>
                        <a:rPr lang="en-US" baseline="0" dirty="0" smtClean="0"/>
                        <a:t>VII</a:t>
                      </a:r>
                      <a:r>
                        <a:rPr lang="ru-RU" baseline="0" dirty="0" smtClean="0"/>
                        <a:t>.Несколько </a:t>
                      </a:r>
                      <a:r>
                        <a:rPr lang="ru-RU" baseline="0" dirty="0" err="1" smtClean="0"/>
                        <a:t>гидроксогрупп</a:t>
                      </a:r>
                      <a:r>
                        <a:rPr lang="ru-RU" baseline="0" dirty="0" smtClean="0"/>
                        <a:t>, альдегидная и </a:t>
                      </a:r>
                      <a:r>
                        <a:rPr lang="ru-RU" baseline="0" dirty="0" err="1" smtClean="0"/>
                        <a:t>кетоногруппа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007424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385</TotalTime>
  <Words>2677</Words>
  <Application>Microsoft Office PowerPoint</Application>
  <PresentationFormat>Экран (4:3)</PresentationFormat>
  <Paragraphs>537</Paragraphs>
  <Slides>60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60</vt:i4>
      </vt:variant>
    </vt:vector>
  </HeadingPairs>
  <TitlesOfParts>
    <vt:vector size="61" baseType="lpstr">
      <vt:lpstr>Трек</vt:lpstr>
      <vt:lpstr>Развитие познавательных универсальных учебных действий средствами способа диалектического обучения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Диалектический способ включает следующие основные логические операции </vt:lpstr>
      <vt:lpstr>Презентация PowerPoint</vt:lpstr>
      <vt:lpstr>Вопрос – понятие  Установите соответствие между понятиями и их родовым и видовым признаком</vt:lpstr>
      <vt:lpstr>Вопрос – суждение </vt:lpstr>
      <vt:lpstr>Сравнение </vt:lpstr>
      <vt:lpstr>Противоречие</vt:lpstr>
      <vt:lpstr>Философия</vt:lpstr>
      <vt:lpstr>Умозаключение </vt:lpstr>
      <vt:lpstr>Современный дидактический инструментарий способствует: </vt:lpstr>
      <vt:lpstr>Презентация PowerPoint</vt:lpstr>
      <vt:lpstr>Способ диалектического обучения позволяет на основе единой методологии осуществлять переход:</vt:lpstr>
      <vt:lpstr>Уникальные возможности тестов в системе СДО</vt:lpstr>
      <vt:lpstr>Система заданий диалектического способа представляет собой единство пяти частей: </vt:lpstr>
      <vt:lpstr>Презентация PowerPoint</vt:lpstr>
      <vt:lpstr>«Осведомленность» </vt:lpstr>
      <vt:lpstr>«Осведомленность» </vt:lpstr>
      <vt:lpstr>«Определение понятий» </vt:lpstr>
      <vt:lpstr>Определение понятий  Отметьте знаком «+» правильное содержание понятия и знаком «-» неправильное </vt:lpstr>
      <vt:lpstr>«Деление понятий»</vt:lpstr>
      <vt:lpstr>«Деление понятий»  Найдите лишнее понятие и объясните свой выбор</vt:lpstr>
      <vt:lpstr>«Обобщение» </vt:lpstr>
      <vt:lpstr>«Обобщение»   Обобщите понятия, указав ближайшее родовое понятие</vt:lpstr>
      <vt:lpstr>«Аналогия» </vt:lpstr>
      <vt:lpstr>«Аналогия»  Из трех понятий, выпишите только одно, которое находится в том же отношении, что и в паре исходных</vt:lpstr>
      <vt:lpstr>Критерии уровня развития мышления</vt:lpstr>
      <vt:lpstr>Критерии оценок</vt:lpstr>
      <vt:lpstr>Осведомленность. Выберите правильный вариант </vt:lpstr>
      <vt:lpstr>Определение понятий</vt:lpstr>
      <vt:lpstr>«Деление понятий» Найдите лишнее понятие и объясните свой выбор</vt:lpstr>
      <vt:lpstr>«Обобщение»   Обобщите понятия, указав ближайшее родовое понятие</vt:lpstr>
      <vt:lpstr>«Аналогия»  Из трех понятий, выпишите только одно, которое находится в том же отношении, что и в паре исходных</vt:lpstr>
      <vt:lpstr>Субтест № 1. ОСВЕДОМЛЕННОСТЬ.  Продолжите предложение, выбрав правильный вариант ответа из текста</vt:lpstr>
      <vt:lpstr>Презентация PowerPoint</vt:lpstr>
      <vt:lpstr>Субтест № 2. ОПРЕДЕЛЕНИЕ ПОНЯТИЙ Отметьте знаком «+» правильное содержание понятия и знаком «–» — неправильное</vt:lpstr>
      <vt:lpstr>Презентация PowerPoint</vt:lpstr>
      <vt:lpstr>Субтест № 3. ДЕЛЕНИЕ ПОНЯТИЙ Найдите лишнее понятие и объясните свой выбор </vt:lpstr>
      <vt:lpstr>Лишнее понятие —  подкарауливание (А), т.к. по манере поведения в определённые периоды жизни является действием, которое совершается в период охоты, а мурлыкание (В) и фыркание (С) – действием в период сытости.       </vt:lpstr>
      <vt:lpstr>Субтест № 4. ОБОБЩЕНИЕ Обобщите понятия, указав ближайшее родовое понятие</vt:lpstr>
      <vt:lpstr>Презентация PowerPoint</vt:lpstr>
      <vt:lpstr>Субтест № 5. АНАЛОГИЯ Из трех понятий, указанных под буквами A, B, C, выпишите только одно, которое находится в том же отношении, что и в паре исходных понятий</vt:lpstr>
      <vt:lpstr>Презентация PowerPoint</vt:lpstr>
      <vt:lpstr>Презентация PowerPoint</vt:lpstr>
      <vt:lpstr>Деление понятий</vt:lpstr>
      <vt:lpstr>Модель ответа (тигр, волк, бегемот, куница):</vt:lpstr>
      <vt:lpstr>Презентация PowerPoint</vt:lpstr>
      <vt:lpstr>Модель ответа  (сурок – белка):</vt:lpstr>
      <vt:lpstr>Презентация PowerPoint</vt:lpstr>
      <vt:lpstr>Презентация PowerPoint</vt:lpstr>
      <vt:lpstr>Презентация PowerPoint</vt:lpstr>
      <vt:lpstr>Презентация PowerPoint</vt:lpstr>
      <vt:lpstr>Отразить отношения между понятиями с помощью кругов Эйлера: А- организмы В- одноклеточные организмы С- амеба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Алена</dc:creator>
  <cp:lastModifiedBy>User</cp:lastModifiedBy>
  <cp:revision>37</cp:revision>
  <dcterms:created xsi:type="dcterms:W3CDTF">2015-08-25T09:54:44Z</dcterms:created>
  <dcterms:modified xsi:type="dcterms:W3CDTF">2015-08-29T01:07:43Z</dcterms:modified>
</cp:coreProperties>
</file>