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4" r:id="rId5"/>
    <p:sldId id="260" r:id="rId6"/>
    <p:sldId id="268" r:id="rId7"/>
    <p:sldId id="265" r:id="rId8"/>
    <p:sldId id="270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83F12-DC60-4A28-8085-36F8062CF891}" type="datetimeFigureOut">
              <a:rPr lang="ru-RU" smtClean="0"/>
              <a:t>16.09.2015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71887-2593-4F4F-9C1B-14831931799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spd="med">
    <p:strips dir="l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83F12-DC60-4A28-8085-36F8062CF891}" type="datetimeFigureOut">
              <a:rPr lang="ru-RU" smtClean="0"/>
              <a:t>16.09.2015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71887-2593-4F4F-9C1B-1483193179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l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83F12-DC60-4A28-8085-36F8062CF891}" type="datetimeFigureOut">
              <a:rPr lang="ru-RU" smtClean="0"/>
              <a:t>16.09.2015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71887-2593-4F4F-9C1B-1483193179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83F12-DC60-4A28-8085-36F8062CF891}" type="datetimeFigureOut">
              <a:rPr lang="ru-RU" smtClean="0"/>
              <a:t>16.09.2015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71887-2593-4F4F-9C1B-1483193179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l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83F12-DC60-4A28-8085-36F8062CF891}" type="datetimeFigureOut">
              <a:rPr lang="ru-RU" smtClean="0"/>
              <a:t>16.09.2015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07B71887-2593-4F4F-9C1B-148319317995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strips dir="l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83F12-DC60-4A28-8085-36F8062CF891}" type="datetimeFigureOut">
              <a:rPr lang="ru-RU" smtClean="0"/>
              <a:t>16.09.2015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71887-2593-4F4F-9C1B-1483193179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l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83F12-DC60-4A28-8085-36F8062CF891}" type="datetimeFigureOut">
              <a:rPr lang="ru-RU" smtClean="0"/>
              <a:t>16.09.2015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71887-2593-4F4F-9C1B-1483193179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l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83F12-DC60-4A28-8085-36F8062CF891}" type="datetimeFigureOut">
              <a:rPr lang="ru-RU" smtClean="0"/>
              <a:t>16.09.2015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71887-2593-4F4F-9C1B-1483193179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l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83F12-DC60-4A28-8085-36F8062CF891}" type="datetimeFigureOut">
              <a:rPr lang="ru-RU" smtClean="0"/>
              <a:t>16.09.2015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71887-2593-4F4F-9C1B-1483193179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l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83F12-DC60-4A28-8085-36F8062CF891}" type="datetimeFigureOut">
              <a:rPr lang="ru-RU" smtClean="0"/>
              <a:t>16.09.2015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71887-2593-4F4F-9C1B-1483193179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l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83F12-DC60-4A28-8085-36F8062CF891}" type="datetimeFigureOut">
              <a:rPr lang="ru-RU" smtClean="0"/>
              <a:t>16.09.2015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71887-2593-4F4F-9C1B-1483193179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l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C683F12-DC60-4A28-8085-36F8062CF891}" type="datetimeFigureOut">
              <a:rPr lang="ru-RU" smtClean="0"/>
              <a:t>16.09.2015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7B71887-2593-4F4F-9C1B-148319317995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strips dir="ld"/>
  </p:transition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7A2AC8-10CD-4D8A-990E-CB45F736384E}" type="slidenum">
              <a:rPr lang="ru-RU"/>
              <a:pPr>
                <a:defRPr/>
              </a:pPr>
              <a:t>1</a:t>
            </a:fld>
            <a:endParaRPr lang="ru-RU"/>
          </a:p>
        </p:txBody>
      </p:sp>
      <p:sp>
        <p:nvSpPr>
          <p:cNvPr id="8213" name="WordArt 21"/>
          <p:cNvSpPr>
            <a:spLocks noChangeArrowheads="1" noChangeShapeType="1" noTextEdit="1"/>
          </p:cNvSpPr>
          <p:nvPr/>
        </p:nvSpPr>
        <p:spPr bwMode="auto">
          <a:xfrm>
            <a:off x="755650" y="476250"/>
            <a:ext cx="7559675" cy="12239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Интернет</a:t>
            </a:r>
            <a:endParaRPr lang="ru-RU" sz="3600" kern="10" dirty="0">
              <a:solidFill>
                <a:schemeClr val="bg2">
                  <a:lumMod val="20000"/>
                  <a:lumOff val="80000"/>
                </a:scheme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8214" name="Text Box 22"/>
          <p:cNvSpPr txBox="1">
            <a:spLocks noChangeArrowheads="1"/>
          </p:cNvSpPr>
          <p:nvPr/>
        </p:nvSpPr>
        <p:spPr bwMode="auto">
          <a:xfrm>
            <a:off x="358775" y="4221163"/>
            <a:ext cx="8785225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400" b="1" i="1"/>
              <a:t>Интернет - это глобальная компьютерная сеть, в которой локальные, региональные и корпоративные сети соединены между собой многочисленными каналами передачи информации с высокой пропускной способностью.</a:t>
            </a:r>
          </a:p>
        </p:txBody>
      </p:sp>
      <p:sp>
        <p:nvSpPr>
          <p:cNvPr id="218117" name="Rectangle 5"/>
          <p:cNvSpPr>
            <a:spLocks noChangeArrowheads="1"/>
          </p:cNvSpPr>
          <p:nvPr/>
        </p:nvSpPr>
        <p:spPr bwMode="auto">
          <a:xfrm>
            <a:off x="3348038" y="1844675"/>
            <a:ext cx="2055812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sz="36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Inter</a:t>
            </a:r>
            <a:r>
              <a:rPr lang="en-US" sz="3600" b="1" dirty="0" err="1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Net</a:t>
            </a:r>
            <a:endParaRPr lang="ru-RU" sz="3600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18118" name="AutoShape 6"/>
          <p:cNvSpPr>
            <a:spLocks noChangeArrowheads="1"/>
          </p:cNvSpPr>
          <p:nvPr/>
        </p:nvSpPr>
        <p:spPr bwMode="auto">
          <a:xfrm>
            <a:off x="1187450" y="2852738"/>
            <a:ext cx="2794000" cy="568325"/>
          </a:xfrm>
          <a:prstGeom prst="wedgeRoundRectCallout">
            <a:avLst>
              <a:gd name="adj1" fmla="val 42616"/>
              <a:gd name="adj2" fmla="val -146926"/>
              <a:gd name="adj3" fmla="val 16667"/>
            </a:avLst>
          </a:prstGeom>
          <a:solidFill>
            <a:srgbClr val="E7E7FF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lIns="90000" tIns="46800" rIns="90000" bIns="46800" anchor="ctr"/>
          <a:lstStyle/>
          <a:p>
            <a:pPr algn="ctr"/>
            <a:r>
              <a:rPr lang="en-US" sz="2400" b="1" i="1" dirty="0">
                <a:solidFill>
                  <a:schemeClr val="tx2">
                    <a:lumMod val="50000"/>
                  </a:schemeClr>
                </a:solidFill>
              </a:rPr>
              <a:t>inter</a:t>
            </a:r>
            <a:r>
              <a:rPr lang="en-US" sz="2400" b="1" dirty="0">
                <a:solidFill>
                  <a:schemeClr val="tx2">
                    <a:lumMod val="50000"/>
                  </a:schemeClr>
                </a:solidFill>
              </a:rPr>
              <a:t> –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«между»</a:t>
            </a:r>
            <a:endParaRPr lang="ru-RU" sz="2400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18119" name="AutoShape 7"/>
          <p:cNvSpPr>
            <a:spLocks noChangeArrowheads="1"/>
          </p:cNvSpPr>
          <p:nvPr/>
        </p:nvSpPr>
        <p:spPr bwMode="auto">
          <a:xfrm>
            <a:off x="4643438" y="2852738"/>
            <a:ext cx="3708400" cy="568325"/>
          </a:xfrm>
          <a:prstGeom prst="wedgeRoundRectCallout">
            <a:avLst>
              <a:gd name="adj1" fmla="val -39810"/>
              <a:gd name="adj2" fmla="val -142736"/>
              <a:gd name="adj3" fmla="val 16667"/>
            </a:avLst>
          </a:prstGeom>
          <a:solidFill>
            <a:srgbClr val="E7E7FF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lIns="90000" tIns="46800" rIns="90000" bIns="46800" anchor="ctr"/>
          <a:lstStyle/>
          <a:p>
            <a:pPr algn="ctr"/>
            <a:r>
              <a:rPr lang="en-US" sz="2400" b="1" i="1" dirty="0">
                <a:solidFill>
                  <a:schemeClr val="bg2">
                    <a:lumMod val="75000"/>
                  </a:schemeClr>
                </a:solidFill>
              </a:rPr>
              <a:t>net, network </a:t>
            </a:r>
            <a:r>
              <a:rPr lang="en-US" sz="2400" b="1" dirty="0">
                <a:solidFill>
                  <a:schemeClr val="bg2">
                    <a:lumMod val="75000"/>
                  </a:schemeClr>
                </a:solidFill>
              </a:rPr>
              <a:t>– </a:t>
            </a:r>
            <a:r>
              <a:rPr lang="ru-RU" sz="2400" b="1" dirty="0">
                <a:solidFill>
                  <a:schemeClr val="bg2">
                    <a:lumMod val="75000"/>
                  </a:schemeClr>
                </a:solidFill>
              </a:rPr>
              <a:t>«сеть»</a:t>
            </a:r>
            <a:endParaRPr lang="ru-RU" sz="2400" i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2583038"/>
      </p:ext>
    </p:extLst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18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18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18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13" grpId="0"/>
      <p:bldP spid="218117" grpId="0"/>
      <p:bldP spid="218118" grpId="0" animBg="1" autoUpdateAnimBg="0"/>
      <p:bldP spid="218119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-252700"/>
            <a:ext cx="91440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8800" b="1" dirty="0" smtClean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История</a:t>
            </a:r>
            <a:endParaRPr kumimoji="0" lang="ru-RU" sz="8800" b="1" i="0" u="none" strike="noStrike" cap="none" normalizeH="0" baseline="0" dirty="0" smtClean="0">
              <a:ln>
                <a:noFill/>
              </a:ln>
              <a:solidFill>
                <a:schemeClr val="bg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5071864" y="4898752"/>
            <a:ext cx="3780000" cy="1440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tIns="36000" rIns="36000" bIns="36000" anchor="ctr"/>
          <a:lstStyle/>
          <a:p>
            <a:pPr algn="ctr">
              <a:spcAft>
                <a:spcPts val="1000"/>
              </a:spcAft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1990-2000 гг. – Internet открывается для всех, включая коммерческие компании и частных граждан.</a:t>
            </a:r>
          </a:p>
        </p:txBody>
      </p:sp>
      <p:grpSp>
        <p:nvGrpSpPr>
          <p:cNvPr id="31" name="Группа 28"/>
          <p:cNvGrpSpPr/>
          <p:nvPr/>
        </p:nvGrpSpPr>
        <p:grpSpPr>
          <a:xfrm>
            <a:off x="251520" y="1408584"/>
            <a:ext cx="4104456" cy="1512168"/>
            <a:chOff x="251520" y="992664"/>
            <a:chExt cx="4104456" cy="1512168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32" name="Равнобедренный треугольник 31"/>
            <p:cNvSpPr/>
            <p:nvPr/>
          </p:nvSpPr>
          <p:spPr>
            <a:xfrm rot="5400000">
              <a:off x="3455876" y="1604732"/>
              <a:ext cx="1512168" cy="288032"/>
            </a:xfrm>
            <a:prstGeom prst="triangle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251520" y="1023144"/>
              <a:ext cx="3816424" cy="1440160"/>
            </a:xfrm>
            <a:prstGeom prst="rect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b="1" dirty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1969 г. – США, первая глобальная сеть – </a:t>
              </a:r>
              <a:r>
                <a:rPr lang="ru-RU" b="1" dirty="0" err="1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ARPANet</a:t>
              </a:r>
              <a:r>
                <a:rPr lang="ru-RU" b="1" dirty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. Объединяла в себе всего                   4 удалённых компьютера</a:t>
              </a:r>
              <a:r>
                <a:rPr lang="ru-RU" dirty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.</a:t>
              </a:r>
            </a:p>
          </p:txBody>
        </p:sp>
      </p:grpSp>
      <p:grpSp>
        <p:nvGrpSpPr>
          <p:cNvPr id="34" name="Группа 25"/>
          <p:cNvGrpSpPr/>
          <p:nvPr/>
        </p:nvGrpSpPr>
        <p:grpSpPr>
          <a:xfrm>
            <a:off x="5076056" y="1434872"/>
            <a:ext cx="3816424" cy="1712952"/>
            <a:chOff x="5076056" y="1064672"/>
            <a:chExt cx="3816424" cy="1712952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35" name="Прямоугольник 34"/>
            <p:cNvSpPr/>
            <p:nvPr/>
          </p:nvSpPr>
          <p:spPr>
            <a:xfrm>
              <a:off x="5076056" y="1064672"/>
              <a:ext cx="3816424" cy="1440160"/>
            </a:xfrm>
            <a:prstGeom prst="rect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b="1" dirty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1970-1980 гг. – США, объединяются между собой суперкомпьютеры университетов и компаний для обмена научной информацией.</a:t>
              </a:r>
            </a:p>
          </p:txBody>
        </p:sp>
        <p:sp>
          <p:nvSpPr>
            <p:cNvPr id="36" name="Равнобедренный треугольник 35"/>
            <p:cNvSpPr/>
            <p:nvPr/>
          </p:nvSpPr>
          <p:spPr>
            <a:xfrm flipV="1">
              <a:off x="6269712" y="2489592"/>
              <a:ext cx="1512168" cy="288032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7" name="Группа 26"/>
          <p:cNvGrpSpPr/>
          <p:nvPr/>
        </p:nvGrpSpPr>
        <p:grpSpPr>
          <a:xfrm>
            <a:off x="4803264" y="3140968"/>
            <a:ext cx="4065492" cy="1512168"/>
            <a:chOff x="4803264" y="2725048"/>
            <a:chExt cx="4065492" cy="1512168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38" name="Rectangle 5"/>
            <p:cNvSpPr>
              <a:spLocks noChangeArrowheads="1"/>
            </p:cNvSpPr>
            <p:nvPr/>
          </p:nvSpPr>
          <p:spPr bwMode="auto">
            <a:xfrm>
              <a:off x="5088756" y="2755652"/>
              <a:ext cx="3780000" cy="144000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36000" tIns="36000" rIns="36000" bIns="36000" anchor="ctr"/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b="1" dirty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1974 г. – первое употребление слова «интернет» (сокращение от </a:t>
              </a:r>
              <a:r>
                <a:rPr lang="en-US" b="1" dirty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internetworking</a:t>
              </a:r>
              <a:r>
                <a:rPr lang="ru-RU" b="1" dirty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 – «межсетевые соединения»).</a:t>
              </a:r>
            </a:p>
          </p:txBody>
        </p:sp>
        <p:sp>
          <p:nvSpPr>
            <p:cNvPr id="39" name="Равнобедренный треугольник 38"/>
            <p:cNvSpPr/>
            <p:nvPr/>
          </p:nvSpPr>
          <p:spPr>
            <a:xfrm rot="16200000">
              <a:off x="4191196" y="3337116"/>
              <a:ext cx="1512168" cy="288032"/>
            </a:xfrm>
            <a:prstGeom prst="triangl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0" name="Группа 27"/>
          <p:cNvGrpSpPr/>
          <p:nvPr/>
        </p:nvGrpSpPr>
        <p:grpSpPr>
          <a:xfrm>
            <a:off x="249844" y="3161989"/>
            <a:ext cx="3780000" cy="1723876"/>
            <a:chOff x="251520" y="2755652"/>
            <a:chExt cx="3780000" cy="1723876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41" name="Rectangle 6"/>
            <p:cNvSpPr>
              <a:spLocks noChangeArrowheads="1"/>
            </p:cNvSpPr>
            <p:nvPr/>
          </p:nvSpPr>
          <p:spPr bwMode="auto">
            <a:xfrm>
              <a:off x="251520" y="2755652"/>
              <a:ext cx="3780000" cy="144000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36000" tIns="36000" rIns="36000" bIns="36000" anchor="ctr"/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b="1" dirty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1976 г. – создание </a:t>
              </a:r>
              <a:r>
                <a:rPr lang="en-US" b="1" dirty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Ethernet</a:t>
              </a:r>
              <a:r>
                <a:rPr lang="ru-RU" b="1" dirty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 – первой локальной сети.</a:t>
              </a:r>
            </a:p>
          </p:txBody>
        </p:sp>
        <p:sp>
          <p:nvSpPr>
            <p:cNvPr id="42" name="Равнобедренный треугольник 41"/>
            <p:cNvSpPr/>
            <p:nvPr/>
          </p:nvSpPr>
          <p:spPr>
            <a:xfrm flipV="1">
              <a:off x="1403648" y="4191496"/>
              <a:ext cx="1512168" cy="288032"/>
            </a:xfrm>
            <a:prstGeom prst="triangl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3" name="Группа 31"/>
          <p:cNvGrpSpPr/>
          <p:nvPr/>
        </p:nvGrpSpPr>
        <p:grpSpPr>
          <a:xfrm>
            <a:off x="251520" y="4869160"/>
            <a:ext cx="4066356" cy="1512168"/>
            <a:chOff x="251520" y="4407520"/>
            <a:chExt cx="4066356" cy="1512168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44" name="Rectangle 7"/>
            <p:cNvSpPr>
              <a:spLocks noChangeArrowheads="1"/>
            </p:cNvSpPr>
            <p:nvPr/>
          </p:nvSpPr>
          <p:spPr bwMode="auto">
            <a:xfrm>
              <a:off x="251520" y="4437112"/>
              <a:ext cx="3780000" cy="144000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36000" tIns="36000" rIns="36000" bIns="36000"/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b="1" dirty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1980-1990 гг. – создана академическая сеть, получившая название </a:t>
              </a:r>
              <a:r>
                <a:rPr lang="ru-RU" b="1" dirty="0" err="1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NSFNet</a:t>
              </a:r>
              <a:r>
                <a:rPr lang="ru-RU" b="1" dirty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. Она предназначена для обмена некоммерческой информацией</a:t>
              </a:r>
              <a:r>
                <a:rPr lang="ru-RU" dirty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.</a:t>
              </a:r>
            </a:p>
            <a:p>
              <a:pPr>
                <a:defRPr/>
              </a:pPr>
              <a:endParaRPr lang="ru-RU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Равнобедренный треугольник 44"/>
            <p:cNvSpPr/>
            <p:nvPr/>
          </p:nvSpPr>
          <p:spPr>
            <a:xfrm rot="5400000">
              <a:off x="3417776" y="5019588"/>
              <a:ext cx="1512168" cy="288032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2259859"/>
      </p:ext>
    </p:extLst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913" y="2276872"/>
            <a:ext cx="428396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Интернет состоит из многих тысяч </a:t>
            </a:r>
            <a:endParaRPr lang="ru-RU" sz="2000" b="1" dirty="0" smtClean="0"/>
          </a:p>
          <a:p>
            <a:r>
              <a:rPr lang="ru-RU" sz="2000" b="1" dirty="0" smtClean="0"/>
              <a:t>корпоративных</a:t>
            </a:r>
            <a:r>
              <a:rPr lang="ru-RU" sz="2000" b="1" dirty="0"/>
              <a:t>, научных, </a:t>
            </a:r>
            <a:endParaRPr lang="ru-RU" sz="2000" b="1" dirty="0" smtClean="0"/>
          </a:p>
          <a:p>
            <a:r>
              <a:rPr lang="ru-RU" sz="2000" b="1" dirty="0" smtClean="0"/>
              <a:t>правительственных </a:t>
            </a:r>
            <a:r>
              <a:rPr lang="ru-RU" sz="2000" b="1" dirty="0"/>
              <a:t>и домашних </a:t>
            </a:r>
            <a:endParaRPr lang="ru-RU" sz="2000" b="1" dirty="0" smtClean="0"/>
          </a:p>
          <a:p>
            <a:r>
              <a:rPr lang="ru-RU" sz="2000" b="1" dirty="0" smtClean="0"/>
              <a:t>компьютерных сетей. </a:t>
            </a:r>
          </a:p>
          <a:p>
            <a:r>
              <a:rPr lang="ru-RU" sz="2000" b="1" dirty="0" smtClean="0"/>
              <a:t>Компьютер пользователя</a:t>
            </a:r>
          </a:p>
          <a:p>
            <a:r>
              <a:rPr lang="ru-RU" sz="2000" b="1" dirty="0" smtClean="0"/>
              <a:t> </a:t>
            </a:r>
            <a:r>
              <a:rPr lang="ru-RU" sz="2000" b="1" dirty="0"/>
              <a:t>с помощью линии </a:t>
            </a:r>
            <a:r>
              <a:rPr lang="ru-RU" sz="2000" b="1" dirty="0" smtClean="0"/>
              <a:t>связи</a:t>
            </a:r>
          </a:p>
          <a:p>
            <a:r>
              <a:rPr lang="ru-RU" sz="2000" b="1" dirty="0" smtClean="0"/>
              <a:t> </a:t>
            </a:r>
            <a:r>
              <a:rPr lang="ru-RU" sz="2000" b="1" dirty="0"/>
              <a:t>подключается к компьютеру </a:t>
            </a:r>
            <a:endParaRPr lang="ru-RU" sz="2000" b="1" dirty="0" smtClean="0"/>
          </a:p>
          <a:p>
            <a:r>
              <a:rPr lang="ru-RU" sz="2000" b="1" dirty="0" smtClean="0"/>
              <a:t>провайдера</a:t>
            </a:r>
            <a:r>
              <a:rPr lang="ru-RU" sz="2000" b="1" dirty="0"/>
              <a:t>, который, в свою </a:t>
            </a:r>
            <a:endParaRPr lang="ru-RU" sz="2000" b="1" dirty="0" smtClean="0"/>
          </a:p>
          <a:p>
            <a:r>
              <a:rPr lang="ru-RU" sz="2000" b="1" dirty="0" smtClean="0"/>
              <a:t>очередь </a:t>
            </a:r>
            <a:r>
              <a:rPr lang="ru-RU" sz="2000" b="1" dirty="0"/>
              <a:t>подключен </a:t>
            </a:r>
            <a:endParaRPr lang="ru-RU" sz="2000" b="1" dirty="0" smtClean="0"/>
          </a:p>
          <a:p>
            <a:r>
              <a:rPr lang="ru-RU" sz="2000" b="1" dirty="0" smtClean="0"/>
              <a:t>к </a:t>
            </a:r>
            <a:r>
              <a:rPr lang="ru-RU" sz="2000" b="1" dirty="0"/>
              <a:t>другому компьютеру сети и т.д.</a:t>
            </a:r>
            <a:r>
              <a:rPr lang="ru-RU" sz="2000" dirty="0"/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3996" y="38524"/>
            <a:ext cx="8064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solidFill>
                  <a:schemeClr val="bg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сети</a:t>
            </a:r>
            <a:endParaRPr lang="ru-RU" sz="7200" dirty="0">
              <a:solidFill>
                <a:schemeClr val="bg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Схема подключения компьютеров к сети Интернет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438093"/>
            <a:ext cx="4648200" cy="53244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78795666"/>
      </p:ext>
    </p:extLst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01D525-22E4-4F98-80CE-2A493BFC21CA}" type="slidenum">
              <a:rPr lang="ru-RU"/>
              <a:pPr>
                <a:defRPr/>
              </a:pPr>
              <a:t>4</a:t>
            </a:fld>
            <a:endParaRPr lang="ru-RU"/>
          </a:p>
        </p:txBody>
      </p:sp>
      <p:pic>
        <p:nvPicPr>
          <p:cNvPr id="8195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1520" y="116632"/>
            <a:ext cx="8496300" cy="4968875"/>
          </a:xfrm>
          <a:noFill/>
        </p:spPr>
      </p:pic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323850" y="5229200"/>
            <a:ext cx="84963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 b="1" dirty="0">
                <a:latin typeface="+mn-lt"/>
              </a:rPr>
              <a:t>Например, российская региональная компьютерная сеть Рунет (</a:t>
            </a:r>
            <a:r>
              <a:rPr lang="en-US" sz="2400" b="1" dirty="0">
                <a:latin typeface="+mn-lt"/>
              </a:rPr>
              <a:t>RU)</a:t>
            </a:r>
            <a:r>
              <a:rPr lang="ru-RU" sz="2400" b="1" dirty="0">
                <a:latin typeface="+mn-lt"/>
              </a:rPr>
              <a:t> соединяется многочисленными каналами передачи информации с </a:t>
            </a:r>
            <a:r>
              <a:rPr lang="ru-RU" sz="2400" b="1" dirty="0" err="1">
                <a:latin typeface="+mn-lt"/>
              </a:rPr>
              <a:t>северо</a:t>
            </a:r>
            <a:r>
              <a:rPr lang="ru-RU" sz="2400" b="1" dirty="0">
                <a:latin typeface="+mn-lt"/>
              </a:rPr>
              <a:t> - американской </a:t>
            </a:r>
            <a:r>
              <a:rPr lang="en-US" sz="2400" b="1" dirty="0">
                <a:latin typeface="+mn-lt"/>
              </a:rPr>
              <a:t>(US)</a:t>
            </a:r>
            <a:r>
              <a:rPr lang="ru-RU" sz="2400" b="1" dirty="0">
                <a:latin typeface="+mn-lt"/>
              </a:rPr>
              <a:t>, европейской (</a:t>
            </a:r>
            <a:r>
              <a:rPr lang="en-US" sz="2400" b="1" dirty="0">
                <a:latin typeface="+mn-lt"/>
              </a:rPr>
              <a:t>EU)</a:t>
            </a:r>
            <a:r>
              <a:rPr lang="ru-RU" sz="2400" b="1" dirty="0">
                <a:latin typeface="+mn-lt"/>
              </a:rPr>
              <a:t>, японской </a:t>
            </a:r>
            <a:r>
              <a:rPr lang="en-US" sz="2400" b="1" dirty="0">
                <a:latin typeface="+mn-lt"/>
              </a:rPr>
              <a:t>(JP)</a:t>
            </a:r>
            <a:r>
              <a:rPr lang="ru-RU" sz="2400" b="1" dirty="0">
                <a:latin typeface="+mn-lt"/>
              </a:rPr>
              <a:t> и другими.</a:t>
            </a:r>
          </a:p>
        </p:txBody>
      </p:sp>
    </p:spTree>
    <p:extLst>
      <p:ext uri="{BB962C8B-B14F-4D97-AF65-F5344CB8AC3E}">
        <p14:creationId xmlns:p14="http://schemas.microsoft.com/office/powerpoint/2010/main" val="438255336"/>
      </p:ext>
    </p:extLst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412776"/>
            <a:ext cx="6376987" cy="453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16621"/>
            <a:ext cx="6516000" cy="1127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5849757"/>
      </p:ext>
    </p:extLst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User\Рабочий стол\prodvizhenie-saiyta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0067" y="4733876"/>
            <a:ext cx="2052000" cy="2124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 descr="C:\Documents and Settings\User\Рабочий стол\termoskop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450" y="228328"/>
            <a:ext cx="2124000" cy="1426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TextBox 3"/>
          <p:cNvSpPr txBox="1">
            <a:spLocks noChangeArrowheads="1"/>
          </p:cNvSpPr>
          <p:nvPr/>
        </p:nvSpPr>
        <p:spPr bwMode="auto">
          <a:xfrm>
            <a:off x="9234" y="2132856"/>
            <a:ext cx="7429500" cy="369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Blip>
                <a:blip r:embed="rId4"/>
              </a:buBlip>
            </a:pPr>
            <a:r>
              <a:rPr lang="ru-RU" dirty="0">
                <a:latin typeface="Calibri" pitchFamily="34" charset="0"/>
              </a:rPr>
              <a:t>     </a:t>
            </a:r>
            <a:r>
              <a:rPr lang="ru-RU" b="1" dirty="0">
                <a:latin typeface="+mn-lt"/>
              </a:rPr>
              <a:t>Специальная программа (поисковый робот) непрерывно просматривает страницы "Всемирной паутины", выбирает ключевые слова и адреса документов, в которых эти слова обнаружены. </a:t>
            </a:r>
            <a:r>
              <a:rPr lang="en-US" b="1" dirty="0">
                <a:latin typeface="+mn-lt"/>
              </a:rPr>
              <a:t>Web</a:t>
            </a:r>
            <a:r>
              <a:rPr lang="ru-RU" b="1" dirty="0">
                <a:latin typeface="+mn-lt"/>
              </a:rPr>
              <a:t> - сервер принимает от пользователя запрос на поиск, преобразует его и передает специальной программе - поисковой машине.</a:t>
            </a:r>
          </a:p>
          <a:p>
            <a:pPr eaLnBrk="1" hangingPunct="1">
              <a:buFontTx/>
              <a:buBlip>
                <a:blip r:embed="rId4"/>
              </a:buBlip>
            </a:pPr>
            <a:r>
              <a:rPr lang="ru-RU" b="1" dirty="0">
                <a:latin typeface="+mn-lt"/>
              </a:rPr>
              <a:t>    Поисковая машина просматривает базу данных индексов, составляет список страниц, удовлетворяющим условиям запроса (точнее список ссылок на эти страницы) и возвращает его </a:t>
            </a:r>
            <a:r>
              <a:rPr lang="en-US" b="1" dirty="0">
                <a:latin typeface="+mn-lt"/>
              </a:rPr>
              <a:t>Web</a:t>
            </a:r>
            <a:r>
              <a:rPr lang="ru-RU" b="1" dirty="0">
                <a:latin typeface="+mn-lt"/>
              </a:rPr>
              <a:t> – серверу.</a:t>
            </a:r>
          </a:p>
          <a:p>
            <a:pPr eaLnBrk="1" hangingPunct="1">
              <a:buFontTx/>
              <a:buBlip>
                <a:blip r:embed="rId4"/>
              </a:buBlip>
            </a:pPr>
            <a:r>
              <a:rPr lang="ru-RU" b="1" dirty="0">
                <a:latin typeface="+mn-lt"/>
              </a:rPr>
              <a:t>    </a:t>
            </a:r>
            <a:r>
              <a:rPr lang="en-US" b="1" dirty="0">
                <a:latin typeface="+mn-lt"/>
              </a:rPr>
              <a:t>Web</a:t>
            </a:r>
            <a:r>
              <a:rPr lang="ru-RU" b="1" dirty="0">
                <a:latin typeface="+mn-lt"/>
              </a:rPr>
              <a:t> - сервер оформляет результаты выполнения запроса </a:t>
            </a:r>
            <a:endParaRPr lang="ru-RU" b="1" dirty="0" smtClean="0">
              <a:latin typeface="+mn-lt"/>
            </a:endParaRPr>
          </a:p>
          <a:p>
            <a:pPr eaLnBrk="1" hangingPunct="1"/>
            <a:r>
              <a:rPr lang="ru-RU" b="1" dirty="0" smtClean="0">
                <a:latin typeface="+mn-lt"/>
              </a:rPr>
              <a:t>в </a:t>
            </a:r>
            <a:r>
              <a:rPr lang="ru-RU" b="1" dirty="0">
                <a:latin typeface="+mn-lt"/>
              </a:rPr>
              <a:t>удобном для пользователя виде и передает их на машину клиента.</a:t>
            </a:r>
          </a:p>
          <a:p>
            <a:pPr eaLnBrk="1" hangingPunct="1"/>
            <a:endParaRPr lang="ru-RU" b="1" dirty="0">
              <a:latin typeface="+mn-lt"/>
            </a:endParaRPr>
          </a:p>
        </p:txBody>
      </p:sp>
      <p:sp>
        <p:nvSpPr>
          <p:cNvPr id="5125" name="TextBox 4"/>
          <p:cNvSpPr txBox="1">
            <a:spLocks noChangeArrowheads="1"/>
          </p:cNvSpPr>
          <p:nvPr/>
        </p:nvSpPr>
        <p:spPr bwMode="auto">
          <a:xfrm>
            <a:off x="2159973" y="228328"/>
            <a:ext cx="6215063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4400" b="1" dirty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Принцип поиска информации в сети</a:t>
            </a:r>
          </a:p>
        </p:txBody>
      </p:sp>
    </p:spTree>
    <p:extLst>
      <p:ext uri="{BB962C8B-B14F-4D97-AF65-F5344CB8AC3E}">
        <p14:creationId xmlns:p14="http://schemas.microsoft.com/office/powerpoint/2010/main" val="2336796331"/>
      </p:ext>
    </p:extLst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8910"/>
            <a:ext cx="9144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5400" b="1" dirty="0" smtClean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Поисковые системы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chemeClr val="bg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69776" y="1196752"/>
            <a:ext cx="8550696" cy="280076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Поисковая система </a:t>
            </a:r>
            <a:r>
              <a:rPr lang="ru-RU" sz="2000" b="1" dirty="0" smtClean="0">
                <a:cs typeface="Arial" pitchFamily="34" charset="0"/>
              </a:rPr>
              <a:t>— программно-аппаратный комплекс с </a:t>
            </a:r>
            <a:r>
              <a:rPr lang="ru-RU" sz="2000" b="1" dirty="0" err="1" smtClean="0">
                <a:cs typeface="Arial" pitchFamily="34" charset="0"/>
              </a:rPr>
              <a:t>веб-интерфейсом</a:t>
            </a:r>
            <a:r>
              <a:rPr lang="ru-RU" sz="2000" b="1" dirty="0" smtClean="0">
                <a:cs typeface="Arial" pitchFamily="34" charset="0"/>
              </a:rPr>
              <a:t>, предоставляющий возможность поиска информации в интернете. Под поисковой системой обычно подразумевается сайт, на котором размещён интерфейс (</a:t>
            </a:r>
            <a:r>
              <a:rPr lang="ru-RU" sz="2000" b="1" dirty="0" err="1" smtClean="0">
                <a:cs typeface="Arial" pitchFamily="34" charset="0"/>
              </a:rPr>
              <a:t>фронт-энд</a:t>
            </a:r>
            <a:r>
              <a:rPr lang="ru-RU" sz="2000" b="1" dirty="0" smtClean="0">
                <a:cs typeface="Arial" pitchFamily="34" charset="0"/>
              </a:rPr>
              <a:t>) системы. Программной частью поисковой системы является поисковая машина (поисковый движок) — комплекс программ, обеспечивающий функциональность поисковой системы и обычно являющийся коммерческой тайной компании-разработчика поисковой системы.</a:t>
            </a:r>
            <a:endParaRPr lang="ru-RU" sz="2000" b="1" dirty="0">
              <a:cs typeface="Arial" pitchFamily="34" charset="0"/>
            </a:endParaRPr>
          </a:p>
        </p:txBody>
      </p:sp>
      <p:pic>
        <p:nvPicPr>
          <p:cNvPr id="1026" name="Picture 2" descr="D:\откр уроки\интернет поиск\large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997519"/>
            <a:ext cx="3600000" cy="27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6314856"/>
      </p:ext>
    </p:extLst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b="1" dirty="0">
              <a:solidFill>
                <a:schemeClr val="bg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-83423"/>
            <a:ext cx="91440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6600" b="1" dirty="0" smtClean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Браузеры</a:t>
            </a:r>
            <a:endParaRPr kumimoji="0" lang="ru-RU" sz="6600" b="1" i="0" u="none" strike="noStrike" cap="none" normalizeH="0" baseline="0" dirty="0" smtClean="0">
              <a:ln>
                <a:noFill/>
              </a:ln>
              <a:solidFill>
                <a:schemeClr val="bg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0" y="1124744"/>
            <a:ext cx="9144000" cy="52322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solidFill>
                  <a:schemeClr val="bg1">
                    <a:lumMod val="65000"/>
                    <a:lumOff val="35000"/>
                  </a:schemeClr>
                </a:solidFill>
                <a:cs typeface="Arial" pitchFamily="34" charset="0"/>
              </a:rPr>
              <a:t>Браузер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b="1" dirty="0" smtClean="0">
                <a:solidFill>
                  <a:schemeClr val="tx1">
                    <a:lumMod val="85000"/>
                  </a:schemeClr>
                </a:solidFill>
                <a:cs typeface="Arial" pitchFamily="34" charset="0"/>
              </a:rPr>
              <a:t>— компьютерная программа для просмотра </a:t>
            </a:r>
            <a:r>
              <a:rPr lang="ru-RU" sz="2200" b="1" dirty="0" err="1" smtClean="0">
                <a:solidFill>
                  <a:schemeClr val="tx1">
                    <a:lumMod val="85000"/>
                  </a:schemeClr>
                </a:solidFill>
                <a:cs typeface="Arial" pitchFamily="34" charset="0"/>
              </a:rPr>
              <a:t>веб-страниц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2677" y="1918573"/>
            <a:ext cx="7488832" cy="92333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Arial" pitchFamily="34" charset="0"/>
              </a:rPr>
              <a:t>Существует довольно много браузеров. </a:t>
            </a:r>
          </a:p>
          <a:p>
            <a:r>
              <a:rPr lang="ru-RU" b="1" dirty="0" smtClean="0">
                <a:solidFill>
                  <a:schemeClr val="tx1"/>
                </a:solidFill>
                <a:cs typeface="Arial" pitchFamily="34" charset="0"/>
              </a:rPr>
              <a:t>Самые популярные: </a:t>
            </a:r>
            <a:r>
              <a:rPr lang="en-US" b="1" dirty="0" smtClean="0">
                <a:solidFill>
                  <a:schemeClr val="tx1"/>
                </a:solidFill>
                <a:cs typeface="Arial" pitchFamily="34" charset="0"/>
              </a:rPr>
              <a:t>Google Chrome, Internet Explorer, Mozilla Firefox, Safari </a:t>
            </a:r>
            <a:r>
              <a:rPr lang="ru-RU" b="1" dirty="0" smtClean="0">
                <a:solidFill>
                  <a:schemeClr val="tx1"/>
                </a:solidFill>
                <a:cs typeface="Arial" pitchFamily="34" charset="0"/>
              </a:rPr>
              <a:t>и </a:t>
            </a:r>
            <a:r>
              <a:rPr lang="en-US" b="1" dirty="0" smtClean="0">
                <a:solidFill>
                  <a:schemeClr val="tx1"/>
                </a:solidFill>
                <a:cs typeface="Arial" pitchFamily="34" charset="0"/>
              </a:rPr>
              <a:t>Opera</a:t>
            </a:r>
            <a:r>
              <a:rPr lang="en-US" b="1" dirty="0" smtClean="0">
                <a:solidFill>
                  <a:schemeClr val="bg1">
                    <a:lumMod val="65000"/>
                    <a:lumOff val="35000"/>
                  </a:schemeClr>
                </a:solidFill>
                <a:cs typeface="Arial" pitchFamily="34" charset="0"/>
              </a:rPr>
              <a:t>.</a:t>
            </a:r>
            <a:endParaRPr lang="ru-RU" b="1" dirty="0">
              <a:solidFill>
                <a:schemeClr val="bg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207" y="3198908"/>
            <a:ext cx="2085537" cy="19789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4900567"/>
            <a:ext cx="1800200" cy="1800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8684" y="3198908"/>
            <a:ext cx="1726632" cy="17093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104" y="4624403"/>
            <a:ext cx="2132856" cy="21328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1699" y="2564904"/>
            <a:ext cx="2038733" cy="19446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832380543"/>
      </p:ext>
    </p:extLst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94</TotalTime>
  <Words>420</Words>
  <Application>Microsoft Office PowerPoint</Application>
  <PresentationFormat>Экран (4:3)</PresentationFormat>
  <Paragraphs>37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Bukmop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pls</dc:creator>
  <cp:lastModifiedBy>pls</cp:lastModifiedBy>
  <cp:revision>11</cp:revision>
  <dcterms:created xsi:type="dcterms:W3CDTF">2015-09-04T15:17:49Z</dcterms:created>
  <dcterms:modified xsi:type="dcterms:W3CDTF">2015-09-16T17:47:57Z</dcterms:modified>
</cp:coreProperties>
</file>