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2"/>
  </p:notesMasterIdLst>
  <p:sldIdLst>
    <p:sldId id="297" r:id="rId2"/>
    <p:sldId id="319" r:id="rId3"/>
    <p:sldId id="346" r:id="rId4"/>
    <p:sldId id="314" r:id="rId5"/>
    <p:sldId id="347" r:id="rId6"/>
    <p:sldId id="311" r:id="rId7"/>
    <p:sldId id="278" r:id="rId8"/>
    <p:sldId id="299" r:id="rId9"/>
    <p:sldId id="295" r:id="rId10"/>
    <p:sldId id="310" r:id="rId11"/>
    <p:sldId id="280" r:id="rId12"/>
    <p:sldId id="309" r:id="rId13"/>
    <p:sldId id="312" r:id="rId14"/>
    <p:sldId id="293" r:id="rId15"/>
    <p:sldId id="321" r:id="rId16"/>
    <p:sldId id="340" r:id="rId17"/>
    <p:sldId id="323" r:id="rId18"/>
    <p:sldId id="324" r:id="rId19"/>
    <p:sldId id="325" r:id="rId20"/>
    <p:sldId id="326" r:id="rId21"/>
    <p:sldId id="327" r:id="rId22"/>
    <p:sldId id="328" r:id="rId23"/>
    <p:sldId id="344" r:id="rId24"/>
    <p:sldId id="330" r:id="rId25"/>
    <p:sldId id="331" r:id="rId26"/>
    <p:sldId id="332" r:id="rId27"/>
    <p:sldId id="333" r:id="rId28"/>
    <p:sldId id="334" r:id="rId29"/>
    <p:sldId id="335" r:id="rId30"/>
    <p:sldId id="336" r:id="rId31"/>
    <p:sldId id="337" r:id="rId32"/>
    <p:sldId id="338" r:id="rId33"/>
    <p:sldId id="339" r:id="rId34"/>
    <p:sldId id="302" r:id="rId35"/>
    <p:sldId id="287" r:id="rId36"/>
    <p:sldId id="317" r:id="rId37"/>
    <p:sldId id="303" r:id="rId38"/>
    <p:sldId id="289" r:id="rId39"/>
    <p:sldId id="349" r:id="rId40"/>
    <p:sldId id="350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0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31765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650"/>
    </p:cViewPr>
  </p:sorterViewPr>
  <p:notesViewPr>
    <p:cSldViewPr>
      <p:cViewPr varScale="1">
        <p:scale>
          <a:sx n="60" d="100"/>
          <a:sy n="60" d="100"/>
        </p:scale>
        <p:origin x="-1638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EB66BF-AEA8-437C-8104-49E9DB1D62A3}" type="datetimeFigureOut">
              <a:rPr lang="ru-RU" smtClean="0"/>
              <a:pPr/>
              <a:t>17.10.2015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930B53-EA15-4575-B4FC-0B08EB36A2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30B53-EA15-4575-B4FC-0B08EB36A289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43D2-993B-426A-B831-619DB9694E3D}" type="datetimeFigureOut">
              <a:rPr lang="ru-RU" smtClean="0"/>
              <a:pPr/>
              <a:t>17.10.2015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43D2-993B-426A-B831-619DB9694E3D}" type="datetimeFigureOut">
              <a:rPr lang="ru-RU" smtClean="0"/>
              <a:pPr/>
              <a:t>17.10.2015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43D2-993B-426A-B831-619DB9694E3D}" type="datetimeFigureOut">
              <a:rPr lang="ru-RU" smtClean="0"/>
              <a:pPr/>
              <a:t>17.10.2015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89843D2-993B-426A-B831-619DB9694E3D}" type="datetimeFigureOut">
              <a:rPr lang="ru-RU" smtClean="0"/>
              <a:pPr/>
              <a:t>17.10.2015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43D2-993B-426A-B831-619DB9694E3D}" type="datetimeFigureOut">
              <a:rPr lang="ru-RU" smtClean="0"/>
              <a:pPr/>
              <a:t>17.10.2015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43D2-993B-426A-B831-619DB9694E3D}" type="datetimeFigureOut">
              <a:rPr lang="ru-RU" smtClean="0"/>
              <a:pPr/>
              <a:t>17.10.2015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43D2-993B-426A-B831-619DB9694E3D}" type="datetimeFigureOut">
              <a:rPr lang="ru-RU" smtClean="0"/>
              <a:pPr/>
              <a:t>17.10.2015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43D2-993B-426A-B831-619DB9694E3D}" type="datetimeFigureOut">
              <a:rPr lang="ru-RU" smtClean="0"/>
              <a:pPr/>
              <a:t>17.10.2015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43D2-993B-426A-B831-619DB9694E3D}" type="datetimeFigureOut">
              <a:rPr lang="ru-RU" smtClean="0"/>
              <a:pPr/>
              <a:t>17.10.2015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89843D2-993B-426A-B831-619DB9694E3D}" type="datetimeFigureOut">
              <a:rPr lang="ru-RU" smtClean="0"/>
              <a:pPr/>
              <a:t>17.10.2015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843D2-993B-426A-B831-619DB9694E3D}" type="datetimeFigureOut">
              <a:rPr lang="ru-RU" smtClean="0"/>
              <a:pPr/>
              <a:t>17.10.2015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89843D2-993B-426A-B831-619DB9694E3D}" type="datetimeFigureOut">
              <a:rPr lang="ru-RU" smtClean="0"/>
              <a:pPr/>
              <a:t>17.10.2015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FE532B7-0694-4593-A5BB-4F38F18DBF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072494" cy="485778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мире крылатых выражений</a:t>
            </a: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турнир знатоков</a:t>
            </a: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Автор: Орлова Татьяна Николаевна,</a:t>
            </a:r>
            <a:br>
              <a:rPr lang="ru-RU" sz="1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учитель русского языка и литературы</a:t>
            </a:r>
            <a:br>
              <a:rPr lang="ru-RU" sz="1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МБОУ «</a:t>
            </a:r>
            <a:r>
              <a:rPr lang="ru-RU" sz="14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Илькинская</a:t>
            </a:r>
            <a:r>
              <a:rPr lang="ru-RU" sz="1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СОШ»</a:t>
            </a:r>
            <a:br>
              <a:rPr lang="ru-RU" sz="1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14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Меленковского</a:t>
            </a:r>
            <a:r>
              <a:rPr lang="ru-RU" sz="1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района  Владимирской области</a:t>
            </a:r>
            <a:endParaRPr lang="ru-RU" sz="60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Вертикальный свиток 2"/>
          <p:cNvSpPr/>
          <p:nvPr/>
        </p:nvSpPr>
        <p:spPr>
          <a:xfrm>
            <a:off x="7500958" y="4286256"/>
            <a:ext cx="1247586" cy="1928826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Выноска-облако 5"/>
          <p:cNvSpPr/>
          <p:nvPr/>
        </p:nvSpPr>
        <p:spPr>
          <a:xfrm>
            <a:off x="428596" y="4929198"/>
            <a:ext cx="1771656" cy="107157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704964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«Поселок  антонимов»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Содержимое 4" descr="01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96392">
            <a:off x="892718" y="2683399"/>
            <a:ext cx="4059238" cy="3247390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8" name="Содержимое 7" descr="001 (343).jp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lum contrast="30000"/>
          </a:blip>
          <a:stretch>
            <a:fillRect/>
          </a:stretch>
        </p:blipFill>
        <p:spPr>
          <a:xfrm rot="20963189">
            <a:off x="4621164" y="3100119"/>
            <a:ext cx="3635375" cy="24229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28596" y="2285992"/>
            <a:ext cx="4038600" cy="391363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 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Повесить голову 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За тридевять земель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 гулькин нос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Выйти из себя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Кот наплакал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От горшка два вершка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Спустя рукава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Как кошка с собакой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pPr lvl="8">
              <a:buNone/>
            </a:pPr>
            <a:endParaRPr lang="ru-RU" dirty="0" smtClean="0"/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Хоть пруд пруди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Взять себя в руки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Воспрянуть духом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Рукой подать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Водой не разольешь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Засучив рукава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Верста коломенская</a:t>
            </a: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Куры не клюют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Подберите к данным фразеологизмам</a:t>
            </a:r>
            <a:b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фразеологические антонимы: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[WallpapersMania.nnm.ru]_vol91-0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3143248"/>
            <a:ext cx="4286280" cy="321471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256222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</a:t>
            </a:r>
            <a:r>
              <a:rPr lang="ru-RU" sz="67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67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«На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кудыкиных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горах»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2157442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</a:t>
            </a:r>
            <a:r>
              <a:rPr lang="ru-RU" sz="67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</a:t>
            </a:r>
            <a:r>
              <a:rPr lang="ru-RU" sz="5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«Фразеологический </a:t>
            </a:r>
            <a:br>
              <a:rPr lang="ru-RU" sz="5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зоопарк»</a:t>
            </a:r>
            <a:endParaRPr lang="ru-RU" sz="53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Содержимое 4" descr="fauna_0036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 rot="21187141">
            <a:off x="1071563" y="3006328"/>
            <a:ext cx="3444875" cy="25836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Содержимое 5" descr="fauna_0078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 rot="967869">
            <a:off x="3815716" y="2890020"/>
            <a:ext cx="4459325" cy="3415740"/>
          </a:xfrm>
          <a:prstGeom prst="ellipse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</a:rPr>
              <a:t>Закончите фразеологизмы, вспомнив, какие животные  упоминаются в них:</a:t>
            </a:r>
            <a:endParaRPr lang="ru-RU" sz="3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1472" y="1643050"/>
            <a:ext cx="4059936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1)… слезы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2)Сказка про белого…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3)Пишет как … лапой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4)…носа не подточит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5)Делить шкуру неубитого …</a:t>
            </a:r>
            <a:endParaRPr lang="ru-RU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1)…душа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2)Убить двух…</a:t>
            </a:r>
          </a:p>
          <a:p>
            <a:pPr>
              <a:buNone/>
            </a:pPr>
            <a:endParaRPr lang="ru-RU" sz="32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3)На сердце … скребут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4)…на ухо наступил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5) Показать, где … зимуют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116937">
            <a:off x="966677" y="1068877"/>
            <a:ext cx="5198321" cy="1928826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atz" pitchFamily="2" charset="0"/>
              </a:rPr>
              <a:t>Мастерская </a:t>
            </a:r>
            <a:br>
              <a:rPr lang="ru-RU" sz="6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atz" pitchFamily="2" charset="0"/>
              </a:rPr>
            </a:br>
            <a:r>
              <a:rPr lang="ru-RU" sz="6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atz" pitchFamily="2" charset="0"/>
              </a:rPr>
              <a:t> художника</a:t>
            </a:r>
            <a:endParaRPr lang="ru-RU" sz="6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atz" pitchFamily="2" charset="0"/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6715140" y="571480"/>
            <a:ext cx="1785950" cy="14699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4-конечная звезда 3"/>
          <p:cNvSpPr/>
          <p:nvPr/>
        </p:nvSpPr>
        <p:spPr>
          <a:xfrm>
            <a:off x="714348" y="4071942"/>
            <a:ext cx="2286016" cy="162878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x_9cb355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0" y="3000372"/>
            <a:ext cx="4391710" cy="2857520"/>
          </a:xfrm>
          <a:prstGeom prst="ellipse">
            <a:avLst/>
          </a:prstGeom>
          <a:ln>
            <a:noFill/>
          </a:ln>
          <a:effectLst>
            <a:softEdge rad="317500"/>
          </a:effectLst>
          <a:scene3d>
            <a:camera prst="perspectiveFron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0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1500174"/>
            <a:ext cx="7447953" cy="460826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Лить как из ведра</a:t>
            </a:r>
            <a:endParaRPr lang="ru-RU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1785925"/>
            <a:ext cx="6715171" cy="466217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Тянуть время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643050"/>
            <a:ext cx="7572428" cy="457203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Трещать по швам</a:t>
            </a:r>
            <a:endParaRPr lang="ru-RU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1357298"/>
            <a:ext cx="7572428" cy="464347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Сидеть сложа руки</a:t>
            </a:r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572000"/>
          </a:xfrm>
        </p:spPr>
        <p:txBody>
          <a:bodyPr>
            <a:normAutofit fontScale="850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Фразеология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 раздел науки о языке, изучающий устойчивые сочетания слов</a:t>
            </a:r>
          </a:p>
          <a:p>
            <a:pPr>
              <a:buNone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(</a:t>
            </a:r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фразис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(греч.) – «выражение»  </a:t>
            </a:r>
          </a:p>
          <a:p>
            <a:pPr>
              <a:buNone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логос  (греч.)– «учение»)</a:t>
            </a:r>
          </a:p>
          <a:p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None/>
            </a:pP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Фразеологизм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 устойчивое сочетание слов, используемое для называния отдельных предметов, признаков, действий</a:t>
            </a:r>
          </a:p>
          <a:p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2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428736"/>
            <a:ext cx="7786742" cy="485778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Как рыба об лед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26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9" y="1571612"/>
            <a:ext cx="7715304" cy="485778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Больной вопрос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643050"/>
            <a:ext cx="7672430" cy="464347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Бояться собственной тени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Быть под крылышком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Содержимое 3" descr="image0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643050"/>
            <a:ext cx="8215370" cy="4714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37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500174"/>
            <a:ext cx="8143933" cy="492922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2192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Все валится </a:t>
            </a:r>
            <a:r>
              <a:rPr lang="ru-RU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 рук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Содержимое 3" descr="image03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58" y="1652574"/>
            <a:ext cx="8143933" cy="4929222"/>
          </a:xfrm>
          <a:prstGeom prst="rect">
            <a:avLst/>
          </a:prstGeom>
        </p:spPr>
      </p:pic>
      <p:pic>
        <p:nvPicPr>
          <p:cNvPr id="6" name="Содержимое 3" descr="image037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500174"/>
            <a:ext cx="8429683" cy="5143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3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3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643050"/>
            <a:ext cx="8072494" cy="464822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4348" y="500042"/>
            <a:ext cx="8229600" cy="12192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Вбивать в голову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40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571612"/>
            <a:ext cx="8072494" cy="471490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Брать слово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41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571612"/>
            <a:ext cx="8186784" cy="492922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Вогнать в краску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4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1500174"/>
            <a:ext cx="8358246" cy="514353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Водить за нос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44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643050"/>
            <a:ext cx="8286808" cy="485778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Войти в историю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928802"/>
            <a:ext cx="785818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chemeClr val="accent4">
                    <a:lumMod val="50000"/>
                  </a:schemeClr>
                </a:solidFill>
              </a:rPr>
              <a:t>   </a:t>
            </a: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 Для тех, кто интересуется  историей, культурой своего народа, фразеология – одна из самых увлекательных и занимательных сфер языка</a:t>
            </a: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</a:rPr>
              <a:t>. </a:t>
            </a:r>
          </a:p>
          <a:p>
            <a:r>
              <a:rPr lang="ru-RU" sz="3600" b="1" dirty="0" smtClean="0"/>
              <a:t>                                 Н. М. </a:t>
            </a:r>
            <a:r>
              <a:rPr lang="ru-RU" sz="3600" b="1" dirty="0" err="1" smtClean="0"/>
              <a:t>Шанский</a:t>
            </a:r>
            <a:r>
              <a:rPr lang="ru-RU" sz="3600" b="1" dirty="0" smtClean="0"/>
              <a:t>   </a:t>
            </a:r>
            <a:r>
              <a:rPr lang="ru-RU" sz="3600" dirty="0" smtClean="0"/>
              <a:t>                                </a:t>
            </a:r>
          </a:p>
          <a:p>
            <a:r>
              <a:rPr lang="ru-RU" sz="3600" dirty="0" smtClean="0"/>
              <a:t>                                                                     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45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428736"/>
            <a:ext cx="8072494" cy="500066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Голова кругом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4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571612"/>
            <a:ext cx="8143932" cy="478634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Делить шкуру неубитого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медведя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49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500174"/>
            <a:ext cx="8215370" cy="496255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Лезть из кожи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5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643050"/>
            <a:ext cx="8072494" cy="478634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Знать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свои </a:t>
            </a:r>
            <a:r>
              <a:rPr lang="ru-RU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пять пальцев 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571612"/>
            <a:ext cx="8229600" cy="2928958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</a:t>
            </a: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«</a:t>
            </a:r>
            <a:r>
              <a:rPr lang="ru-RU" sz="6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Спрятавшиеся   </a:t>
            </a:r>
            <a:br>
              <a:rPr lang="ru-RU" sz="6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7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фразеологизмы»</a:t>
            </a:r>
            <a:endParaRPr lang="ru-RU" sz="67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Улыбающееся лицо 2"/>
          <p:cNvSpPr/>
          <p:nvPr/>
        </p:nvSpPr>
        <p:spPr>
          <a:xfrm>
            <a:off x="3357554" y="4714884"/>
            <a:ext cx="2128846" cy="1571636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       Мой самый любимый друг Шурик любил бить баклуши и гонять лодыря. Дома он палец о палец не ударял, чтобы помочь бабушке. Как его только ни корили родители, что ему ни выговаривали, а ему все нипочем. В один из вечеров мы, приятели Шурика, поняли, что на его месте мы давно бы сквозь землю провалились и что мучили бы нас угрызения совести. А этому – в одно ухо влетает, в другое вылетает. И таким он, оказывается, был и когда от горшка два вершка только составлял, и теперь, вымахавши с коломенскую версту. Все с него как с гуся вода, все ему что об стенку горох.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      -Нет, мать, - заключил однажды отец,- я больше не намерен бросать слова на ветер и сидеть сложа руки.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       И он потянулся за ремнем на стене, чтобы Шурику всыпать по первое число, задать баню, снять с него стружку и в конце концов показать, где  раки зимуют.</a:t>
            </a:r>
            <a:endParaRPr lang="ru-RU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2192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4">
                    <a:lumMod val="50000"/>
                  </a:schemeClr>
                </a:solidFill>
              </a:rPr>
              <a:t>Найди фразеологизмы в тексте:</a:t>
            </a:r>
            <a:endParaRPr lang="ru-RU" sz="44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357166"/>
            <a:ext cx="2571768" cy="6429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Содержимое 1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4572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       Мой самый любимый друг Шурик любил </a:t>
            </a:r>
            <a:r>
              <a:rPr lang="ru-RU" sz="2000" b="1" u="sng" dirty="0" smtClean="0">
                <a:solidFill>
                  <a:srgbClr val="002060"/>
                </a:solidFill>
              </a:rPr>
              <a:t>бить баклуши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и </a:t>
            </a:r>
            <a:r>
              <a:rPr lang="ru-RU" sz="2000" b="1" u="sng" dirty="0" smtClean="0">
                <a:solidFill>
                  <a:srgbClr val="002060"/>
                </a:solidFill>
              </a:rPr>
              <a:t>гонять</a:t>
            </a:r>
            <a:r>
              <a:rPr lang="ru-RU" sz="2000" u="sng" dirty="0" smtClean="0">
                <a:solidFill>
                  <a:srgbClr val="002060"/>
                </a:solidFill>
              </a:rPr>
              <a:t> </a:t>
            </a:r>
            <a:r>
              <a:rPr lang="ru-RU" sz="2000" b="1" u="sng" dirty="0" smtClean="0">
                <a:solidFill>
                  <a:srgbClr val="002060"/>
                </a:solidFill>
              </a:rPr>
              <a:t>лодыря</a:t>
            </a:r>
            <a:r>
              <a:rPr lang="ru-RU" sz="2000" dirty="0" smtClean="0">
                <a:solidFill>
                  <a:srgbClr val="002060"/>
                </a:solidFill>
              </a:rPr>
              <a:t>.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Дома он </a:t>
            </a:r>
            <a:r>
              <a:rPr lang="ru-RU" sz="2000" b="1" u="sng" dirty="0" smtClean="0">
                <a:solidFill>
                  <a:srgbClr val="002060"/>
                </a:solidFill>
              </a:rPr>
              <a:t>палец о палец не ударял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, чтобы помочь бабушке. Как его только ни корили родители, что ему ни выговаривали, а ему </a:t>
            </a:r>
            <a:r>
              <a:rPr lang="ru-RU" sz="2000" b="1" u="sng" dirty="0" smtClean="0">
                <a:solidFill>
                  <a:srgbClr val="002060"/>
                </a:solidFill>
              </a:rPr>
              <a:t>все нипочем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. В один из вечеров мы, приятели Шурика, поняли, что на его месте мы давно бы </a:t>
            </a:r>
            <a:r>
              <a:rPr lang="ru-RU" sz="2000" b="1" u="sng" dirty="0" smtClean="0">
                <a:solidFill>
                  <a:srgbClr val="002060"/>
                </a:solidFill>
              </a:rPr>
              <a:t>сквозь землю провалились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и что </a:t>
            </a:r>
            <a:r>
              <a:rPr lang="ru-RU" sz="2000" b="1" u="sng" dirty="0" smtClean="0">
                <a:solidFill>
                  <a:srgbClr val="002060"/>
                </a:solidFill>
              </a:rPr>
              <a:t>мучили</a:t>
            </a: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бы нас </a:t>
            </a:r>
            <a:r>
              <a:rPr lang="ru-RU" sz="2000" b="1" u="sng" dirty="0" smtClean="0">
                <a:solidFill>
                  <a:srgbClr val="002060"/>
                </a:solidFill>
              </a:rPr>
              <a:t>угрызения совести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. А этому – </a:t>
            </a:r>
            <a:r>
              <a:rPr lang="ru-RU" sz="2000" b="1" u="sng" dirty="0" smtClean="0">
                <a:solidFill>
                  <a:srgbClr val="002060"/>
                </a:solidFill>
              </a:rPr>
              <a:t>в одно ухо влетает, в другое вылетает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. И таким он, оказывается, был и когда </a:t>
            </a:r>
            <a:r>
              <a:rPr lang="ru-RU" sz="2000" b="1" u="sng" dirty="0" smtClean="0">
                <a:solidFill>
                  <a:srgbClr val="002060"/>
                </a:solidFill>
              </a:rPr>
              <a:t>от горшка два вершка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только составлял, и теперь, вымахавши </a:t>
            </a:r>
            <a:r>
              <a:rPr lang="ru-RU" sz="2000" b="1" u="sng" dirty="0" smtClean="0">
                <a:solidFill>
                  <a:srgbClr val="002060"/>
                </a:solidFill>
              </a:rPr>
              <a:t>с коломенскую версту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. Все с него </a:t>
            </a:r>
            <a:r>
              <a:rPr lang="ru-RU" sz="2000" b="1" u="sng" dirty="0" smtClean="0">
                <a:solidFill>
                  <a:srgbClr val="002060"/>
                </a:solidFill>
              </a:rPr>
              <a:t>как с гуся вода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, все ему </a:t>
            </a:r>
            <a:r>
              <a:rPr lang="ru-RU" sz="2000" b="1" u="sng" dirty="0" smtClean="0">
                <a:solidFill>
                  <a:srgbClr val="002060"/>
                </a:solidFill>
              </a:rPr>
              <a:t>что об стенку горох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      -Нет, мать, - заключил однажды отец,- я больше не намерен </a:t>
            </a:r>
            <a:r>
              <a:rPr lang="ru-RU" sz="2000" b="1" u="sng" dirty="0" smtClean="0">
                <a:solidFill>
                  <a:srgbClr val="002060"/>
                </a:solidFill>
              </a:rPr>
              <a:t>бросать слова на ветер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и</a:t>
            </a:r>
            <a:r>
              <a:rPr lang="ru-RU" sz="2000" u="sng" dirty="0" smtClean="0">
                <a:solidFill>
                  <a:srgbClr val="002060"/>
                </a:solidFill>
              </a:rPr>
              <a:t> </a:t>
            </a:r>
            <a:r>
              <a:rPr lang="ru-RU" sz="2000" b="1" u="sng" dirty="0" smtClean="0">
                <a:solidFill>
                  <a:srgbClr val="002060"/>
                </a:solidFill>
              </a:rPr>
              <a:t>сидеть сложа руки.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       И он потянулся за ремнем на стене, чтобы Шурику </a:t>
            </a:r>
            <a:r>
              <a:rPr lang="ru-RU" sz="2000" b="1" u="sng" dirty="0" smtClean="0">
                <a:solidFill>
                  <a:srgbClr val="002060"/>
                </a:solidFill>
              </a:rPr>
              <a:t>всыпать по первое число, задать баню, снять </a:t>
            </a:r>
            <a:r>
              <a:rPr lang="en-US" sz="2000" b="1" u="sng" dirty="0" smtClean="0">
                <a:solidFill>
                  <a:srgbClr val="002060"/>
                </a:solidFill>
              </a:rPr>
              <a:t>c</a:t>
            </a:r>
            <a:r>
              <a:rPr lang="ru-RU" sz="2000" b="1" u="sng" dirty="0" smtClean="0">
                <a:solidFill>
                  <a:srgbClr val="002060"/>
                </a:solidFill>
              </a:rPr>
              <a:t> него стружку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и</a:t>
            </a:r>
            <a:r>
              <a:rPr lang="ru-RU" sz="2000" u="sng" dirty="0" smtClean="0">
                <a:solidFill>
                  <a:srgbClr val="002060"/>
                </a:solidFill>
              </a:rPr>
              <a:t> </a:t>
            </a:r>
            <a:r>
              <a:rPr lang="ru-RU" sz="2000" b="1" u="sng" dirty="0" smtClean="0">
                <a:solidFill>
                  <a:srgbClr val="002060"/>
                </a:solidFill>
              </a:rPr>
              <a:t>в конце концов</a:t>
            </a:r>
            <a:r>
              <a:rPr lang="ru-RU" sz="2000" u="sng" dirty="0" smtClean="0">
                <a:solidFill>
                  <a:srgbClr val="002060"/>
                </a:solidFill>
              </a:rPr>
              <a:t> </a:t>
            </a:r>
            <a:r>
              <a:rPr lang="ru-RU" sz="2000" b="1" u="sng" dirty="0" smtClean="0">
                <a:solidFill>
                  <a:srgbClr val="002060"/>
                </a:solidFill>
              </a:rPr>
              <a:t>показать, где  раки зимуют</a:t>
            </a:r>
            <a:r>
              <a:rPr lang="ru-RU" sz="2000" dirty="0" smtClean="0">
                <a:solidFill>
                  <a:srgbClr val="002060"/>
                </a:solidFill>
              </a:rPr>
              <a:t>.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643050"/>
            <a:ext cx="8229600" cy="285752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«Заболевшие </a:t>
            </a:r>
            <a:b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фразеологизмы»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Крест 2"/>
          <p:cNvSpPr/>
          <p:nvPr/>
        </p:nvSpPr>
        <p:spPr>
          <a:xfrm>
            <a:off x="571472" y="785794"/>
            <a:ext cx="1628780" cy="1571636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</a:rPr>
              <a:t>Исправьте ошибки, «вылечите» неправильно употребленные фразеологизмы:</a:t>
            </a:r>
            <a:endParaRPr lang="ru-RU" sz="3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1. Котенок был очень некрасивым, глаз не оторвать.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2.Он всегда молчал, будто язык у него был без костей.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3.Беречь как зеницу глаза.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4.Кусать себе ногти.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5. Кривить телом.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1.Мы дружно работали сложа руки на уроке русского языка.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2.Яшка сломя голову остановился  на самой середине дороги.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3.Быть на седьмой земле от счастья.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4.Губы заговаривать.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5.Две туфли – пара.</a:t>
            </a:r>
          </a:p>
          <a:p>
            <a:pPr>
              <a:buNone/>
            </a:pPr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Дальше…</a:t>
            </a:r>
          </a:p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Дальше…</a:t>
            </a:r>
          </a:p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Дальше…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ниг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21408621">
            <a:off x="1852566" y="3794557"/>
            <a:ext cx="5775695" cy="255645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rot="21243913">
            <a:off x="571472" y="1000108"/>
            <a:ext cx="8186766" cy="244317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</a:t>
            </a: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«Фразеологический </a:t>
            </a:r>
            <a:b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словарь»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 numCol="2">
            <a:noAutofit/>
          </a:bodyPr>
          <a:lstStyle/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-В свое удовольствие          -                     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-Не покладая рук                 -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-Считать ворон                    -   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-Раскинуть мозгами             -      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-Хлопать ушами                   -         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-Зарубить на носу                -        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-Бить баклуши                     -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-Знать как свои пять            - пальцев          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-Не ударить в грязь лицом -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Как выжатый лимон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Ломать голову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Вешать лапшу на уши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Набираться ума-разума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Зарывать талант в землю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От зубов отлетает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Схватывать на лету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 словом в карман не лезть</a:t>
            </a:r>
          </a:p>
          <a:p>
            <a:pPr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Врезалось в память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20529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«Какого</a:t>
            </a:r>
            <a:b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роду-племени?»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Вертикальный свиток 2"/>
          <p:cNvSpPr/>
          <p:nvPr/>
        </p:nvSpPr>
        <p:spPr>
          <a:xfrm>
            <a:off x="928662" y="928670"/>
            <a:ext cx="1285884" cy="2000264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4572000" y="5000636"/>
            <a:ext cx="2071702" cy="124758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rot="205919">
            <a:off x="428596" y="214290"/>
            <a:ext cx="8229600" cy="242889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</a:t>
            </a:r>
            <a:r>
              <a:rPr lang="ru-RU" sz="67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</a:t>
            </a: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«Город Мастеров»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Содержимое 5" descr="15.T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21048940">
            <a:off x="1285852" y="3071810"/>
            <a:ext cx="3214710" cy="31427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714348" y="2214554"/>
            <a:ext cx="4038600" cy="3913632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Топорная работа</a:t>
            </a:r>
          </a:p>
          <a:p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Без сучка без задоринки</a:t>
            </a:r>
          </a:p>
          <a:p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Снять стружку</a:t>
            </a:r>
          </a:p>
          <a:p>
            <a:endParaRPr lang="ru-RU" sz="2000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Доводить до белого каления</a:t>
            </a:r>
          </a:p>
          <a:p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Между молотом и наковальней</a:t>
            </a:r>
          </a:p>
          <a:p>
            <a:endParaRPr lang="ru-RU" sz="2000" dirty="0" smtClean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Калачом не заманишь</a:t>
            </a:r>
          </a:p>
          <a:p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Заварить кашу</a:t>
            </a:r>
          </a:p>
          <a:p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Толочь воду в ступе</a:t>
            </a:r>
          </a:p>
          <a:p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Трещать по швам</a:t>
            </a:r>
          </a:p>
          <a:p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Шито белыми нитками</a:t>
            </a:r>
          </a:p>
          <a:p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 один покрой</a:t>
            </a:r>
          </a:p>
          <a:p>
            <a:endParaRPr lang="ru-RU" sz="20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Ставить в тупик</a:t>
            </a:r>
          </a:p>
          <a:p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На всех парах</a:t>
            </a:r>
          </a:p>
          <a:p>
            <a:endParaRPr lang="ru-RU" sz="2000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Позолотить пилюлю</a:t>
            </a:r>
          </a:p>
          <a:p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Как рукой сняло</a:t>
            </a:r>
          </a:p>
          <a:p>
            <a:r>
              <a:rPr 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Затаить дыхание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</a:rPr>
              <a:t>Определи профессию, с которой связано возникновение фразеологического оборота</a:t>
            </a:r>
            <a:endParaRPr lang="ru-RU" sz="3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857364"/>
            <a:ext cx="8229600" cy="2571768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</a:t>
            </a:r>
            <a:r>
              <a:rPr lang="ru-RU" sz="7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«Фразеологический </a:t>
            </a:r>
            <a:b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конструктор»       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Выгнутая влево стрелка 3"/>
          <p:cNvSpPr/>
          <p:nvPr/>
        </p:nvSpPr>
        <p:spPr>
          <a:xfrm>
            <a:off x="500034" y="2143116"/>
            <a:ext cx="731520" cy="121615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Выгнутая вправо стрелка 4"/>
          <p:cNvSpPr/>
          <p:nvPr/>
        </p:nvSpPr>
        <p:spPr>
          <a:xfrm>
            <a:off x="7643834" y="2285992"/>
            <a:ext cx="731520" cy="121615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Круглая лента лицом вверх 5"/>
          <p:cNvSpPr/>
          <p:nvPr/>
        </p:nvSpPr>
        <p:spPr>
          <a:xfrm>
            <a:off x="3286116" y="4714884"/>
            <a:ext cx="2643206" cy="1214446"/>
          </a:xfrm>
          <a:prstGeom prst="ellipse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357298"/>
            <a:ext cx="8858280" cy="5214974"/>
          </a:xfrm>
        </p:spPr>
        <p:txBody>
          <a:bodyPr>
            <a:normAutofit lnSpcReduction="10000"/>
          </a:bodyPr>
          <a:lstStyle/>
          <a:p>
            <a:pPr lvl="1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Принять сидячее положение</a:t>
            </a:r>
          </a:p>
          <a:p>
            <a:pPr lvl="1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Предлог</a:t>
            </a:r>
          </a:p>
          <a:p>
            <a:pPr lvl="1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Часть тела, соединяющая голову с туловищем</a:t>
            </a:r>
          </a:p>
          <a:p>
            <a:pPr lvl="1"/>
            <a:endParaRPr lang="ru-RU" sz="20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1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Предлог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           Незначительный по весу</a:t>
            </a:r>
          </a:p>
          <a:p>
            <a:pPr lvl="1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Центральный орган кровеносной  системы</a:t>
            </a:r>
          </a:p>
          <a:p>
            <a:endParaRPr lang="ru-RU" sz="20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1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Принять сидячее положение</a:t>
            </a:r>
          </a:p>
          <a:p>
            <a:pPr lvl="1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Предлог</a:t>
            </a:r>
          </a:p>
          <a:p>
            <a:pPr lvl="1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Низкая резиновая обувь</a:t>
            </a:r>
          </a:p>
          <a:p>
            <a:pPr lvl="1"/>
            <a:endParaRPr lang="ru-RU" sz="20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1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То, без чего ничего не купишь</a:t>
            </a:r>
          </a:p>
          <a:p>
            <a:pPr lvl="1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Предлог</a:t>
            </a:r>
          </a:p>
          <a:p>
            <a:pPr lvl="1"/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</a:rPr>
              <a:t>Движение воздуха</a:t>
            </a:r>
          </a:p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</a:rPr>
              <a:t>По значению узнать слова, составить из них фразеологизм, объяснить значение</a:t>
            </a:r>
            <a:endParaRPr lang="ru-RU" sz="36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1527</TotalTime>
  <Words>911</Words>
  <Application>Microsoft Office PowerPoint</Application>
  <PresentationFormat>Экран (4:3)</PresentationFormat>
  <Paragraphs>151</Paragraphs>
  <Slides>40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Бумажная</vt:lpstr>
      <vt:lpstr> В мире крылатых выражений  турнир знатоков Автор: Орлова Татьяна Николаевна, учитель русского языка и литературы МБОУ «Илькинская СОШ» Меленковского района  Владимирской области</vt:lpstr>
      <vt:lpstr>Слайд 2</vt:lpstr>
      <vt:lpstr>Слайд 3</vt:lpstr>
      <vt:lpstr>                         «Фразеологический                  словарь»</vt:lpstr>
      <vt:lpstr>              «Какого        роду-племени?»</vt:lpstr>
      <vt:lpstr>                        «Город Мастеров»</vt:lpstr>
      <vt:lpstr>Определи профессию, с которой связано возникновение фразеологического оборота</vt:lpstr>
      <vt:lpstr>                     «Фразеологический             конструктор»       </vt:lpstr>
      <vt:lpstr>По значению узнать слова, составить из них фразеологизм, объяснить значение</vt:lpstr>
      <vt:lpstr>                         «Поселок  антонимов»</vt:lpstr>
      <vt:lpstr>Подберите к данным фразеологизмам фразеологические антонимы:</vt:lpstr>
      <vt:lpstr>                       «На кудыкиных                    горах»</vt:lpstr>
      <vt:lpstr>                             «Фразеологический                    зоопарк»</vt:lpstr>
      <vt:lpstr>Закончите фразеологизмы, вспомнив, какие животные  упоминаются в них:</vt:lpstr>
      <vt:lpstr>Мастерская   художника</vt:lpstr>
      <vt:lpstr>             Лить как из ведра</vt:lpstr>
      <vt:lpstr>                     Тянуть время</vt:lpstr>
      <vt:lpstr>                Трещать по швам</vt:lpstr>
      <vt:lpstr>            Сидеть сложа руки</vt:lpstr>
      <vt:lpstr>                 Как рыба об лед</vt:lpstr>
      <vt:lpstr>                Больной вопрос </vt:lpstr>
      <vt:lpstr>         Бояться собственной тени</vt:lpstr>
      <vt:lpstr>          Быть под крылышком</vt:lpstr>
      <vt:lpstr>       Все валится из рук</vt:lpstr>
      <vt:lpstr>            Вбивать в голову</vt:lpstr>
      <vt:lpstr>                       Брать слово</vt:lpstr>
      <vt:lpstr>                Вогнать в краску</vt:lpstr>
      <vt:lpstr>                     Водить за нос</vt:lpstr>
      <vt:lpstr>                Войти в историю</vt:lpstr>
      <vt:lpstr>                  Голова кругом</vt:lpstr>
      <vt:lpstr>         Делить шкуру неубитого                         медведя</vt:lpstr>
      <vt:lpstr>                    Лезть из кожи</vt:lpstr>
      <vt:lpstr>    Знать как свои пять пальцев  </vt:lpstr>
      <vt:lpstr>                            «Спрятавшиеся        фразеологизмы»</vt:lpstr>
      <vt:lpstr>Найди фразеологизмы в тексте:</vt:lpstr>
      <vt:lpstr>Слайд 36</vt:lpstr>
      <vt:lpstr>                                «Заболевшие           фразеологизмы»</vt:lpstr>
      <vt:lpstr>Исправьте ошибки, «вылечите» неправильно употребленные фразеологизмы:</vt:lpstr>
      <vt:lpstr>Слайд 39</vt:lpstr>
      <vt:lpstr>Слайд 40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Турнир знатоков «В стране  Фразеология»</dc:title>
  <dc:creator>Admin</dc:creator>
  <cp:lastModifiedBy>admin</cp:lastModifiedBy>
  <cp:revision>159</cp:revision>
  <dcterms:created xsi:type="dcterms:W3CDTF">2011-01-29T16:36:57Z</dcterms:created>
  <dcterms:modified xsi:type="dcterms:W3CDTF">2015-10-17T13:00:18Z</dcterms:modified>
</cp:coreProperties>
</file>