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0" r:id="rId2"/>
    <p:sldId id="292" r:id="rId3"/>
    <p:sldId id="293" r:id="rId4"/>
    <p:sldId id="315" r:id="rId5"/>
    <p:sldId id="295" r:id="rId6"/>
    <p:sldId id="296" r:id="rId7"/>
    <p:sldId id="297" r:id="rId8"/>
    <p:sldId id="298" r:id="rId9"/>
    <p:sldId id="316" r:id="rId10"/>
    <p:sldId id="299" r:id="rId11"/>
    <p:sldId id="305" r:id="rId12"/>
    <p:sldId id="307" r:id="rId13"/>
    <p:sldId id="308" r:id="rId14"/>
    <p:sldId id="309" r:id="rId15"/>
    <p:sldId id="310" r:id="rId16"/>
    <p:sldId id="31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00FF00"/>
    <a:srgbClr val="EFF1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103" d="100"/>
          <a:sy n="103" d="100"/>
        </p:scale>
        <p:origin x="-20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6C7B45-92B7-4B5F-8049-AB286816F1E9}" type="datetimeFigureOut">
              <a:rPr lang="ru-RU" smtClean="0"/>
              <a:pPr/>
              <a:t>19.11.2014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BD8548-4385-4663-B610-46B84A366721}" type="slidenum">
              <a:rPr lang="ru-RU" smtClean="0"/>
              <a:pPr/>
              <a:t>‹#›</a:t>
            </a:fld>
            <a:endParaRPr lang="ru-RU"/>
          </a:p>
        </p:txBody>
      </p:sp>
    </p:spTree>
    <p:extLst>
      <p:ext uri="{BB962C8B-B14F-4D97-AF65-F5344CB8AC3E}">
        <p14:creationId xmlns:p14="http://schemas.microsoft.com/office/powerpoint/2010/main" val="3778985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3904460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132382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114552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921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2920290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997389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136983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1007453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249772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272108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3D415C-6CF8-4502-94C2-826183287AEA}" type="datetimeFigureOut">
              <a:rPr lang="ru-RU" smtClean="0"/>
              <a:pPr/>
              <a:t>19.11.2014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DE8CD7-CFBA-426B-8E99-65A164F0DD07}" type="slidenum">
              <a:rPr lang="ru-RU" smtClean="0"/>
              <a:pPr/>
              <a:t>‹#›</a:t>
            </a:fld>
            <a:endParaRPr lang="ru-RU"/>
          </a:p>
        </p:txBody>
      </p:sp>
    </p:spTree>
    <p:extLst>
      <p:ext uri="{BB962C8B-B14F-4D97-AF65-F5344CB8AC3E}">
        <p14:creationId xmlns:p14="http://schemas.microsoft.com/office/powerpoint/2010/main" val="266826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FF00"/>
            </a:gs>
            <a:gs pos="100000">
              <a:srgbClr val="FFFFCC"/>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D415C-6CF8-4502-94C2-826183287AEA}" type="datetimeFigureOut">
              <a:rPr lang="ru-RU" smtClean="0"/>
              <a:pPr/>
              <a:t>19.11.2014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E8CD7-CFBA-426B-8E99-65A164F0DD07}" type="slidenum">
              <a:rPr lang="ru-RU" smtClean="0"/>
              <a:pPr/>
              <a:t>‹#›</a:t>
            </a:fld>
            <a:endParaRPr lang="ru-RU"/>
          </a:p>
        </p:txBody>
      </p:sp>
    </p:spTree>
    <p:extLst>
      <p:ext uri="{BB962C8B-B14F-4D97-AF65-F5344CB8AC3E}">
        <p14:creationId xmlns:p14="http://schemas.microsoft.com/office/powerpoint/2010/main" val="851270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780" y="260648"/>
            <a:ext cx="8229600" cy="1143000"/>
          </a:xfrm>
        </p:spPr>
        <p:txBody>
          <a:bodyPr>
            <a:normAutofit/>
          </a:bodyPr>
          <a:lstStyle/>
          <a:p>
            <a:r>
              <a:rPr lang="ru-RU" b="1" dirty="0" smtClean="0">
                <a:solidFill>
                  <a:schemeClr val="accent2">
                    <a:lumMod val="50000"/>
                  </a:schemeClr>
                </a:solidFill>
                <a:latin typeface="Calibri" pitchFamily="34" charset="0"/>
                <a:cs typeface="Arial" panose="020B0604020202020204" pitchFamily="34" charset="0"/>
              </a:rPr>
              <a:t>Этапы урока в логике СДП</a:t>
            </a:r>
            <a:endParaRPr lang="ru-RU" b="1" dirty="0">
              <a:solidFill>
                <a:schemeClr val="accent2">
                  <a:lumMod val="50000"/>
                </a:schemeClr>
              </a:solidFill>
              <a:latin typeface="Calibri" pitchFamily="34" charset="0"/>
              <a:cs typeface="Arial" panose="020B0604020202020204" pitchFamily="34" charset="0"/>
            </a:endParaRPr>
          </a:p>
        </p:txBody>
      </p:sp>
      <p:sp>
        <p:nvSpPr>
          <p:cNvPr id="38" name="Rectangle 24"/>
          <p:cNvSpPr>
            <a:spLocks noChangeArrowheads="1"/>
          </p:cNvSpPr>
          <p:nvPr/>
        </p:nvSpPr>
        <p:spPr bwMode="auto">
          <a:xfrm>
            <a:off x="8435975" y="0"/>
            <a:ext cx="708025" cy="6858000"/>
          </a:xfrm>
          <a:prstGeom prst="rect">
            <a:avLst/>
          </a:prstGeom>
          <a:solidFill>
            <a:srgbClr val="3399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 name="Rectangle 28"/>
          <p:cNvSpPr>
            <a:spLocks noChangeArrowheads="1"/>
          </p:cNvSpPr>
          <p:nvPr/>
        </p:nvSpPr>
        <p:spPr bwMode="auto">
          <a:xfrm>
            <a:off x="9036050" y="3429000"/>
            <a:ext cx="107950" cy="3429000"/>
          </a:xfrm>
          <a:prstGeom prst="rect">
            <a:avLst/>
          </a:prstGeom>
          <a:solidFill>
            <a:srgbClr val="3399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7" name="Стрелка вправо 46"/>
          <p:cNvSpPr/>
          <p:nvPr/>
        </p:nvSpPr>
        <p:spPr>
          <a:xfrm>
            <a:off x="70298" y="1462269"/>
            <a:ext cx="2129852" cy="1086821"/>
          </a:xfrm>
          <a:prstGeom prst="rightArrow">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Мотивация</a:t>
            </a:r>
            <a:endParaRPr lang="ru-RU" dirty="0"/>
          </a:p>
        </p:txBody>
      </p:sp>
      <p:sp>
        <p:nvSpPr>
          <p:cNvPr id="49" name="Стрелка вправо 48"/>
          <p:cNvSpPr/>
          <p:nvPr/>
        </p:nvSpPr>
        <p:spPr>
          <a:xfrm>
            <a:off x="1788131" y="2274371"/>
            <a:ext cx="2129852" cy="1086821"/>
          </a:xfrm>
          <a:prstGeom prst="rightArrow">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Целеполагание</a:t>
            </a:r>
            <a:endParaRPr lang="ru-RU" dirty="0"/>
          </a:p>
        </p:txBody>
      </p:sp>
      <p:sp>
        <p:nvSpPr>
          <p:cNvPr id="50" name="Стрелка вправо 49"/>
          <p:cNvSpPr/>
          <p:nvPr/>
        </p:nvSpPr>
        <p:spPr>
          <a:xfrm>
            <a:off x="3452250" y="3099062"/>
            <a:ext cx="2129852" cy="1086821"/>
          </a:xfrm>
          <a:prstGeom prst="rightArrow">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Планирование</a:t>
            </a:r>
            <a:endParaRPr lang="ru-RU" dirty="0"/>
          </a:p>
        </p:txBody>
      </p:sp>
      <p:sp>
        <p:nvSpPr>
          <p:cNvPr id="51" name="Стрелка вправо 50"/>
          <p:cNvSpPr/>
          <p:nvPr/>
        </p:nvSpPr>
        <p:spPr>
          <a:xfrm>
            <a:off x="5148064" y="3936092"/>
            <a:ext cx="2129852" cy="1086821"/>
          </a:xfrm>
          <a:prstGeom prst="rightArrow">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b="1" dirty="0" smtClean="0"/>
              <a:t>Самоконтроль и взаимоконтроль</a:t>
            </a:r>
            <a:endParaRPr lang="ru-RU" b="1" dirty="0"/>
          </a:p>
        </p:txBody>
      </p:sp>
      <p:sp>
        <p:nvSpPr>
          <p:cNvPr id="52" name="Стрелка вправо 51"/>
          <p:cNvSpPr/>
          <p:nvPr/>
        </p:nvSpPr>
        <p:spPr>
          <a:xfrm>
            <a:off x="6889082" y="4722551"/>
            <a:ext cx="2129852" cy="1086821"/>
          </a:xfrm>
          <a:prstGeom prst="rightArrow">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Рефлексия</a:t>
            </a:r>
            <a:endParaRPr lang="ru-RU" dirty="0"/>
          </a:p>
        </p:txBody>
      </p:sp>
      <p:pic>
        <p:nvPicPr>
          <p:cNvPr id="1032" name="Picture 8" descr="http://t1.ftcdn.net/jpg/00/25/78/44/400_F_25784450_65ZP38MSNBeDztUqEmwI1AoN4SA2PucM.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004942"/>
            <a:ext cx="2853057" cy="2853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6770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1000"/>
                                        <p:tgtEl>
                                          <p:spTgt spid="51"/>
                                        </p:tgtEl>
                                      </p:cBhvr>
                                    </p:animEffect>
                                    <p:anim calcmode="lin" valueType="num">
                                      <p:cBhvr>
                                        <p:cTn id="8" dur="1000" fill="hold"/>
                                        <p:tgtEl>
                                          <p:spTgt spid="51"/>
                                        </p:tgtEl>
                                        <p:attrNameLst>
                                          <p:attrName>ppt_x</p:attrName>
                                        </p:attrNameLst>
                                      </p:cBhvr>
                                      <p:tavLst>
                                        <p:tav tm="0">
                                          <p:val>
                                            <p:strVal val="#ppt_x"/>
                                          </p:val>
                                        </p:tav>
                                        <p:tav tm="100000">
                                          <p:val>
                                            <p:strVal val="#ppt_x"/>
                                          </p:val>
                                        </p:tav>
                                      </p:tavLst>
                                    </p:anim>
                                    <p:anim calcmode="lin" valueType="num">
                                      <p:cBhvr>
                                        <p:cTn id="9"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Autofit/>
          </a:bodyPr>
          <a:lstStyle/>
          <a:p>
            <a:pPr marL="0" indent="0">
              <a:buNone/>
            </a:pPr>
            <a:r>
              <a:rPr lang="ru-RU" sz="4000" dirty="0" smtClean="0"/>
              <a:t>Необходимо нацеливать учащихся на то, что контролировать себя нужно сразу, как только выполнил задание, поэтому все упражнения включают образцы выполнения заданий</a:t>
            </a:r>
            <a:endParaRPr lang="ru-RU"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22314"/>
          </a:xfrm>
        </p:spPr>
        <p:txBody>
          <a:bodyPr>
            <a:normAutofit fontScale="90000"/>
          </a:bodyPr>
          <a:lstStyle/>
          <a:p>
            <a:pPr marL="0" indent="0" algn="l"/>
            <a:r>
              <a:rPr lang="ru-RU" b="1" dirty="0" smtClean="0"/>
              <a:t>Задание </a:t>
            </a:r>
            <a:r>
              <a:rPr lang="ru-RU" b="1" dirty="0" smtClean="0"/>
              <a:t>1.</a:t>
            </a:r>
            <a:br>
              <a:rPr lang="ru-RU" b="1" dirty="0" smtClean="0"/>
            </a:br>
            <a:r>
              <a:rPr lang="ru-RU" dirty="0" smtClean="0"/>
              <a:t>На сопоставление работы с образцом, формирование итогового самоконтроля и самооценки</a:t>
            </a:r>
            <a:br>
              <a:rPr lang="ru-RU" dirty="0" smtClean="0"/>
            </a:br>
            <a:endParaRPr lang="ru-RU" dirty="0"/>
          </a:p>
        </p:txBody>
      </p:sp>
      <p:sp>
        <p:nvSpPr>
          <p:cNvPr id="3" name="Содержимое 2"/>
          <p:cNvSpPr>
            <a:spLocks noGrp="1"/>
          </p:cNvSpPr>
          <p:nvPr>
            <p:ph idx="1"/>
          </p:nvPr>
        </p:nvSpPr>
        <p:spPr>
          <a:xfrm>
            <a:off x="457200" y="2708920"/>
            <a:ext cx="8229600" cy="3417243"/>
          </a:xfrm>
        </p:spPr>
        <p:txBody>
          <a:bodyPr>
            <a:normAutofit/>
          </a:bodyPr>
          <a:lstStyle/>
          <a:p>
            <a:pPr marL="0" indent="0">
              <a:buNone/>
            </a:pPr>
            <a:r>
              <a:rPr lang="ru-RU" sz="4000" b="1" dirty="0" smtClean="0"/>
              <a:t>Определи части растения. Запиши цифру напротив названия части растения</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74242"/>
          </a:xfrm>
        </p:spPr>
        <p:txBody>
          <a:bodyPr>
            <a:normAutofit fontScale="90000"/>
          </a:bodyPr>
          <a:lstStyle/>
          <a:p>
            <a:pPr marL="0" indent="0" algn="l"/>
            <a:r>
              <a:rPr lang="ru-RU" b="1" dirty="0" smtClean="0"/>
              <a:t>Задание </a:t>
            </a:r>
            <a:r>
              <a:rPr lang="ru-RU" b="1" dirty="0" smtClean="0"/>
              <a:t>2.</a:t>
            </a:r>
            <a:br>
              <a:rPr lang="ru-RU" b="1" dirty="0" smtClean="0"/>
            </a:br>
            <a:r>
              <a:rPr lang="ru-RU" dirty="0" smtClean="0"/>
              <a:t>На осуществление самоконтроля по алгоритму</a:t>
            </a:r>
            <a:br>
              <a:rPr lang="ru-RU" dirty="0" smtClean="0"/>
            </a:br>
            <a:endParaRPr lang="ru-RU" dirty="0"/>
          </a:p>
        </p:txBody>
      </p:sp>
      <p:sp>
        <p:nvSpPr>
          <p:cNvPr id="3" name="Содержимое 2"/>
          <p:cNvSpPr>
            <a:spLocks noGrp="1"/>
          </p:cNvSpPr>
          <p:nvPr>
            <p:ph idx="1"/>
          </p:nvPr>
        </p:nvSpPr>
        <p:spPr>
          <a:xfrm>
            <a:off x="457200" y="2132856"/>
            <a:ext cx="8229600" cy="3993307"/>
          </a:xfrm>
        </p:spPr>
        <p:txBody>
          <a:bodyPr/>
          <a:lstStyle/>
          <a:p>
            <a:pPr marL="0" indent="0">
              <a:buNone/>
            </a:pPr>
            <a:r>
              <a:rPr lang="ru-RU" sz="4000" b="1" dirty="0" smtClean="0"/>
              <a:t>Среди перечисленных признаков выдели признаки </a:t>
            </a:r>
            <a:r>
              <a:rPr lang="ru-RU" sz="4000" b="1" dirty="0" err="1" smtClean="0"/>
              <a:t>земневодных</a:t>
            </a:r>
            <a:endParaRPr lang="ru-RU" sz="40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298378"/>
          </a:xfrm>
        </p:spPr>
        <p:txBody>
          <a:bodyPr>
            <a:normAutofit fontScale="90000"/>
          </a:bodyPr>
          <a:lstStyle/>
          <a:p>
            <a:pPr marL="0" indent="0" algn="l"/>
            <a:r>
              <a:rPr lang="ru-RU" b="1" dirty="0" smtClean="0"/>
              <a:t>Задание </a:t>
            </a:r>
            <a:r>
              <a:rPr lang="ru-RU" b="1" dirty="0" smtClean="0"/>
              <a:t>3.</a:t>
            </a:r>
            <a:br>
              <a:rPr lang="ru-RU" b="1" dirty="0" smtClean="0"/>
            </a:br>
            <a:r>
              <a:rPr lang="ru-RU" dirty="0" smtClean="0"/>
              <a:t>На выполнение действий по развёрнутой инструкции; </a:t>
            </a:r>
            <a:br>
              <a:rPr lang="ru-RU" dirty="0" smtClean="0"/>
            </a:br>
            <a:r>
              <a:rPr lang="ru-RU" dirty="0" smtClean="0"/>
              <a:t>на формирование пооперационного самоконтроля</a:t>
            </a:r>
            <a:br>
              <a:rPr lang="ru-RU" dirty="0" smtClean="0"/>
            </a:br>
            <a:endParaRPr lang="ru-RU" dirty="0"/>
          </a:p>
        </p:txBody>
      </p:sp>
      <p:sp>
        <p:nvSpPr>
          <p:cNvPr id="3" name="Содержимое 2"/>
          <p:cNvSpPr>
            <a:spLocks noGrp="1"/>
          </p:cNvSpPr>
          <p:nvPr>
            <p:ph idx="1"/>
          </p:nvPr>
        </p:nvSpPr>
        <p:spPr>
          <a:xfrm>
            <a:off x="457200" y="3212976"/>
            <a:ext cx="8229600" cy="2913187"/>
          </a:xfrm>
        </p:spPr>
        <p:txBody>
          <a:bodyPr/>
          <a:lstStyle/>
          <a:p>
            <a:pPr marL="0" indent="0">
              <a:buNone/>
            </a:pPr>
            <a:r>
              <a:rPr lang="ru-RU" sz="4000" b="1" dirty="0" smtClean="0"/>
              <a:t>Узнай птицу по описанию</a:t>
            </a:r>
            <a:endParaRPr lang="ru-RU" sz="40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450506"/>
          </a:xfrm>
        </p:spPr>
        <p:txBody>
          <a:bodyPr>
            <a:normAutofit fontScale="90000"/>
          </a:bodyPr>
          <a:lstStyle/>
          <a:p>
            <a:pPr marL="0" indent="0" algn="l"/>
            <a:r>
              <a:rPr lang="ru-RU" b="1" dirty="0" smtClean="0"/>
              <a:t>Упражнение 4.</a:t>
            </a:r>
            <a:br>
              <a:rPr lang="ru-RU" b="1" dirty="0" smtClean="0"/>
            </a:br>
            <a:r>
              <a:rPr lang="ru-RU" dirty="0" smtClean="0"/>
              <a:t>На выполнение действий по развёрнутой инструкции;</a:t>
            </a:r>
            <a:br>
              <a:rPr lang="ru-RU" dirty="0" smtClean="0"/>
            </a:br>
            <a:r>
              <a:rPr lang="ru-RU" dirty="0" smtClean="0"/>
              <a:t> на формирование прогностической самооценки;</a:t>
            </a:r>
            <a:br>
              <a:rPr lang="ru-RU" dirty="0" smtClean="0"/>
            </a:br>
            <a:r>
              <a:rPr lang="ru-RU" dirty="0" smtClean="0"/>
              <a:t> на формирование планирующего самоконтроля</a:t>
            </a:r>
            <a:br>
              <a:rPr lang="ru-RU" dirty="0" smtClean="0"/>
            </a:br>
            <a:endParaRPr lang="ru-RU" dirty="0"/>
          </a:p>
        </p:txBody>
      </p:sp>
      <p:sp>
        <p:nvSpPr>
          <p:cNvPr id="3" name="Содержимое 2"/>
          <p:cNvSpPr>
            <a:spLocks noGrp="1"/>
          </p:cNvSpPr>
          <p:nvPr>
            <p:ph idx="1"/>
          </p:nvPr>
        </p:nvSpPr>
        <p:spPr>
          <a:xfrm>
            <a:off x="457200" y="4437112"/>
            <a:ext cx="8229600" cy="1689051"/>
          </a:xfrm>
        </p:spPr>
        <p:txBody>
          <a:bodyPr>
            <a:normAutofit fontScale="77500" lnSpcReduction="20000"/>
          </a:bodyPr>
          <a:lstStyle/>
          <a:p>
            <a:pPr marL="0" indent="0">
              <a:buNone/>
            </a:pPr>
            <a:r>
              <a:rPr lang="ru-RU" sz="4000" b="1" dirty="0" smtClean="0"/>
              <a:t>Прочитай внимательно текст, найди две ошибки. </a:t>
            </a:r>
            <a:r>
              <a:rPr lang="ru-RU" sz="4000" b="1" dirty="0" smtClean="0"/>
              <a:t>Подчеркни </a:t>
            </a:r>
            <a:r>
              <a:rPr lang="ru-RU" sz="4000" b="1" dirty="0" smtClean="0"/>
              <a:t>их. Если </a:t>
            </a:r>
            <a:r>
              <a:rPr lang="ru-RU" sz="4000" b="1" dirty="0" smtClean="0"/>
              <a:t>затрудняешься, </a:t>
            </a:r>
            <a:r>
              <a:rPr lang="ru-RU" sz="4000" b="1" dirty="0" smtClean="0"/>
              <a:t>воспользуйся любым источником информации</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25000" lnSpcReduction="20000"/>
          </a:bodyPr>
          <a:lstStyle/>
          <a:p>
            <a:r>
              <a:rPr lang="ru-RU" sz="6400" dirty="0" smtClean="0"/>
              <a:t>Цветная </a:t>
            </a:r>
            <a:r>
              <a:rPr lang="ru-RU" sz="6400" dirty="0" smtClean="0"/>
              <a:t>оценка. Внизу страницы ученики рисуют два круга. Оценив свою работу, дети закрашивают один круг, другой круг закрашивает при проверке учитель. Значение цвета обговариваются заранее. Например, </a:t>
            </a:r>
            <a:r>
              <a:rPr lang="ru-RU" sz="6400" dirty="0" smtClean="0"/>
              <a:t>зелёный- </a:t>
            </a:r>
            <a:r>
              <a:rPr lang="ru-RU" sz="6400" dirty="0" smtClean="0"/>
              <a:t>всё получилось, </a:t>
            </a:r>
            <a:r>
              <a:rPr lang="ru-RU" sz="6400" dirty="0" smtClean="0"/>
              <a:t>жёлтый </a:t>
            </a:r>
            <a:r>
              <a:rPr lang="ru-RU" sz="6400" dirty="0" smtClean="0"/>
              <a:t>– есть недочёты, но старался, </a:t>
            </a:r>
            <a:r>
              <a:rPr lang="ru-RU" sz="6400" dirty="0" smtClean="0"/>
              <a:t>красный </a:t>
            </a:r>
            <a:r>
              <a:rPr lang="ru-RU" sz="6400" dirty="0" smtClean="0"/>
              <a:t>– получилось плохо, не доволен работой, </a:t>
            </a:r>
            <a:r>
              <a:rPr lang="ru-RU" sz="6400" dirty="0" smtClean="0"/>
              <a:t>синий– </a:t>
            </a:r>
            <a:r>
              <a:rPr lang="ru-RU" sz="6400" dirty="0" smtClean="0"/>
              <a:t>не могу оценить. Вначале следующего урока ученик смотрит, совпала ли его оценка с оценкой учителя. </a:t>
            </a:r>
            <a:endParaRPr lang="ru-RU" sz="6400" dirty="0"/>
          </a:p>
          <a:p>
            <a:r>
              <a:rPr lang="ru-RU" sz="6400" dirty="0" smtClean="0"/>
              <a:t>Проговаривание</a:t>
            </a:r>
            <a:r>
              <a:rPr lang="ru-RU" sz="6400" dirty="0" smtClean="0"/>
              <a:t>. Очень ценный приём самоконтроля при обучении письма под диктовку. После того, как учитель сказал слово, проговорили его по слогам – написали - прочитали то, что написано. Читает несколько раз (часто дети не прочитывают, а просто называют слово, не замечая в нём ошибку: написано </a:t>
            </a:r>
            <a:r>
              <a:rPr lang="ru-RU" sz="6400" dirty="0" err="1" smtClean="0"/>
              <a:t>кнга</a:t>
            </a:r>
            <a:r>
              <a:rPr lang="ru-RU" sz="6400" dirty="0" smtClean="0"/>
              <a:t>, а ребёнок читает книга). </a:t>
            </a:r>
            <a:endParaRPr lang="ru-RU" sz="6400" dirty="0"/>
          </a:p>
          <a:p>
            <a:r>
              <a:rPr lang="ru-RU" sz="6400" dirty="0" smtClean="0"/>
              <a:t> </a:t>
            </a:r>
            <a:r>
              <a:rPr lang="ru-RU" sz="6400" dirty="0" smtClean="0"/>
              <a:t>Сравнение с эталоном. Учитель предлагает под диктовку несколько слов, после написания, проверяют по образцу. </a:t>
            </a:r>
            <a:endParaRPr lang="ru-RU" sz="6400" dirty="0"/>
          </a:p>
          <a:p>
            <a:r>
              <a:rPr lang="ru-RU" sz="6400" dirty="0" smtClean="0"/>
              <a:t>Игра </a:t>
            </a:r>
            <a:r>
              <a:rPr lang="ru-RU" sz="6400" dirty="0" smtClean="0"/>
              <a:t>«Учитель». На доске записаны 1-3 предложения, в которых допущены ошибки на изученные правила. Учитель говорит, что какой-то сказочный персонаж написал эти предложения, но допустил … ошибок (на начальном этапе лучше озвучивать количество допущенных ошибок, позже давать задание найти сколько смогут). Дети, выступая в роли учителей, проверяют предложения. </a:t>
            </a:r>
            <a:endParaRPr lang="ru-RU" sz="6400" dirty="0"/>
          </a:p>
          <a:p>
            <a:r>
              <a:rPr lang="ru-RU" sz="6400" dirty="0" smtClean="0"/>
              <a:t> </a:t>
            </a:r>
            <a:r>
              <a:rPr lang="ru-RU" sz="6400" dirty="0" smtClean="0"/>
              <a:t>«Кто сможет?» Учитель говорит задание – составить схему слова на доске или экране. И спрашивает: «Кто сможет это сделать?» Учащиеся, оценив свои умения, поднимают руку. Один из учеников выполняет задание, коллективно проверяют правильность, после чего учитель спрашивает: «Ты справился с заданием?» Т.е. ученик сравнивает уровень своих притязаний с возможностями.</a:t>
            </a:r>
          </a:p>
          <a:p>
            <a:r>
              <a:rPr lang="ru-RU" sz="6400" dirty="0" smtClean="0"/>
              <a:t>Самооценка </a:t>
            </a:r>
            <a:r>
              <a:rPr lang="ru-RU" sz="6400" dirty="0" smtClean="0"/>
              <a:t>в школе часто даётся в виде сигнальных карточек разного цвета и словесной самооценке. – Как ты работал на уроке? –За что ты можешь себя похвалить? – Ты доволен своей работой? Почему? (Вопрос «Почему?» вызывает наибольшие затруднения, т.к. требует аргументации, поэтому задавать его следует чаще, учить детей задумываться, выражать свои мысли словами.) После самооценки ученика нужно всегда высказывать своё согласие или несогласие с ним и аргументировать свою позицию. Это помогает формированию адекватной самооценки.</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92500"/>
          </a:bodyPr>
          <a:lstStyle/>
          <a:p>
            <a:pPr>
              <a:buNone/>
            </a:pPr>
            <a:r>
              <a:rPr lang="ru-RU" altLang="ru-RU" b="1" dirty="0" smtClean="0">
                <a:solidFill>
                  <a:schemeClr val="accent2">
                    <a:lumMod val="50000"/>
                  </a:schemeClr>
                </a:solidFill>
              </a:rPr>
              <a:t>  </a:t>
            </a:r>
          </a:p>
          <a:p>
            <a:pPr>
              <a:buNone/>
            </a:pPr>
            <a:r>
              <a:rPr lang="ru-RU" altLang="ru-RU" b="1" dirty="0" smtClean="0">
                <a:solidFill>
                  <a:schemeClr val="accent2">
                    <a:lumMod val="50000"/>
                  </a:schemeClr>
                </a:solidFill>
              </a:rPr>
              <a:t>    </a:t>
            </a:r>
            <a:r>
              <a:rPr lang="ru-RU" altLang="ru-RU" sz="4400" b="1" dirty="0" smtClean="0">
                <a:solidFill>
                  <a:schemeClr val="accent2">
                    <a:lumMod val="50000"/>
                  </a:schemeClr>
                </a:solidFill>
              </a:rPr>
              <a:t>О новой идее сначала говорят, </a:t>
            </a:r>
          </a:p>
          <a:p>
            <a:pPr>
              <a:buNone/>
            </a:pPr>
            <a:r>
              <a:rPr lang="ru-RU" altLang="ru-RU" sz="4400" b="1" dirty="0" smtClean="0">
                <a:solidFill>
                  <a:schemeClr val="accent2">
                    <a:lumMod val="50000"/>
                  </a:schemeClr>
                </a:solidFill>
              </a:rPr>
              <a:t>   что «это чушь», </a:t>
            </a:r>
            <a:endParaRPr lang="ru-RU" altLang="ru-RU" sz="4400" b="1" dirty="0" smtClean="0">
              <a:solidFill>
                <a:schemeClr val="accent2">
                  <a:lumMod val="50000"/>
                </a:schemeClr>
              </a:solidFill>
            </a:endParaRPr>
          </a:p>
          <a:p>
            <a:pPr>
              <a:buNone/>
            </a:pPr>
            <a:r>
              <a:rPr lang="ru-RU" altLang="ru-RU" sz="4400" b="1" dirty="0" smtClean="0">
                <a:solidFill>
                  <a:schemeClr val="accent2">
                    <a:lumMod val="50000"/>
                  </a:schemeClr>
                </a:solidFill>
              </a:rPr>
              <a:t>  потом </a:t>
            </a:r>
            <a:r>
              <a:rPr lang="ru-RU" altLang="ru-RU" sz="4400" b="1" dirty="0" smtClean="0">
                <a:solidFill>
                  <a:schemeClr val="accent2">
                    <a:lumMod val="50000"/>
                  </a:schemeClr>
                </a:solidFill>
              </a:rPr>
              <a:t>– «а в ней что-то есть» и, наконец, когда идея становится понятной и освоенной –  </a:t>
            </a:r>
            <a:endParaRPr lang="ru-RU" altLang="ru-RU" sz="4400" b="1" dirty="0" smtClean="0">
              <a:solidFill>
                <a:schemeClr val="accent2">
                  <a:lumMod val="50000"/>
                </a:schemeClr>
              </a:solidFill>
            </a:endParaRPr>
          </a:p>
          <a:p>
            <a:pPr>
              <a:buNone/>
            </a:pPr>
            <a:r>
              <a:rPr lang="ru-RU" altLang="ru-RU" sz="4400" b="1" dirty="0" smtClean="0">
                <a:solidFill>
                  <a:schemeClr val="accent2">
                    <a:lumMod val="50000"/>
                  </a:schemeClr>
                </a:solidFill>
              </a:rPr>
              <a:t>   «</a:t>
            </a:r>
            <a:r>
              <a:rPr lang="ru-RU" altLang="ru-RU" sz="4400" b="1" dirty="0" smtClean="0">
                <a:solidFill>
                  <a:schemeClr val="accent2">
                    <a:lumMod val="50000"/>
                  </a:schemeClr>
                </a:solidFill>
              </a:rPr>
              <a:t>а кто этого не знал?»</a:t>
            </a:r>
          </a:p>
          <a:p>
            <a:pPr>
              <a:buNone/>
            </a:pPr>
            <a:r>
              <a:rPr lang="ru-RU" altLang="ru-RU" sz="4400" b="1" dirty="0" smtClean="0">
                <a:solidFill>
                  <a:schemeClr val="accent2">
                    <a:lumMod val="50000"/>
                  </a:schemeClr>
                </a:solidFill>
              </a:rPr>
              <a:t>                                   И.В.  Гете</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908720"/>
            <a:ext cx="8229600" cy="5217443"/>
          </a:xfrm>
        </p:spPr>
        <p:txBody>
          <a:bodyPr>
            <a:normAutofit/>
          </a:bodyPr>
          <a:lstStyle/>
          <a:p>
            <a:pPr>
              <a:buNone/>
            </a:pPr>
            <a:r>
              <a:rPr lang="ru-RU" b="1" dirty="0" smtClean="0"/>
              <a:t>    </a:t>
            </a:r>
            <a:r>
              <a:rPr lang="ru-RU" sz="4400" b="1" dirty="0" smtClean="0">
                <a:solidFill>
                  <a:schemeClr val="accent2">
                    <a:lumMod val="50000"/>
                  </a:schemeClr>
                </a:solidFill>
              </a:rPr>
              <a:t>Самоконтроль </a:t>
            </a:r>
            <a:r>
              <a:rPr lang="ru-RU" sz="4400" b="1" dirty="0" smtClean="0"/>
              <a:t>– </a:t>
            </a:r>
            <a:r>
              <a:rPr lang="ru-RU" sz="4000" b="1" dirty="0" smtClean="0"/>
              <a:t>универсальная интеллектуальная способность человека контролировать:</a:t>
            </a:r>
          </a:p>
          <a:p>
            <a:r>
              <a:rPr lang="ru-RU" sz="4400" b="1" dirty="0" smtClean="0">
                <a:solidFill>
                  <a:schemeClr val="accent2">
                    <a:lumMod val="50000"/>
                  </a:schemeClr>
                </a:solidFill>
              </a:rPr>
              <a:t>процесс (действие)</a:t>
            </a:r>
          </a:p>
          <a:p>
            <a:r>
              <a:rPr lang="ru-RU" sz="4400" b="1" dirty="0" smtClean="0">
                <a:solidFill>
                  <a:schemeClr val="accent2">
                    <a:lumMod val="50000"/>
                  </a:schemeClr>
                </a:solidFill>
              </a:rPr>
              <a:t>результат</a:t>
            </a:r>
          </a:p>
          <a:p>
            <a:pPr algn="ct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lumMod val="50000"/>
                  </a:schemeClr>
                </a:solidFill>
              </a:rPr>
              <a:t>Этапы формирования </a:t>
            </a:r>
            <a:endParaRPr lang="ru-RU" b="1" dirty="0">
              <a:solidFill>
                <a:schemeClr val="accent2">
                  <a:lumMod val="50000"/>
                </a:schemeClr>
              </a:solidFill>
            </a:endParaRPr>
          </a:p>
        </p:txBody>
      </p:sp>
      <p:sp>
        <p:nvSpPr>
          <p:cNvPr id="3" name="Содержимое 2"/>
          <p:cNvSpPr>
            <a:spLocks noGrp="1"/>
          </p:cNvSpPr>
          <p:nvPr>
            <p:ph idx="1"/>
          </p:nvPr>
        </p:nvSpPr>
        <p:spPr/>
        <p:txBody>
          <a:bodyPr>
            <a:normAutofit fontScale="92500"/>
          </a:bodyPr>
          <a:lstStyle/>
          <a:p>
            <a:r>
              <a:rPr lang="en-US" b="1" dirty="0" smtClean="0"/>
              <a:t>I</a:t>
            </a:r>
            <a:r>
              <a:rPr lang="ru-RU" b="1" dirty="0" smtClean="0"/>
              <a:t> этап.</a:t>
            </a:r>
            <a:r>
              <a:rPr lang="ru-RU" i="1" dirty="0" smtClean="0"/>
              <a:t> </a:t>
            </a:r>
            <a:r>
              <a:rPr lang="ru-RU" dirty="0" smtClean="0"/>
              <a:t> </a:t>
            </a:r>
            <a:r>
              <a:rPr lang="ru-RU" b="1" dirty="0" smtClean="0"/>
              <a:t>Ученик должен понимать и принимать контроль учителя</a:t>
            </a:r>
          </a:p>
          <a:p>
            <a:r>
              <a:rPr lang="en-US" b="1" dirty="0" smtClean="0"/>
              <a:t>II</a:t>
            </a:r>
            <a:r>
              <a:rPr lang="ru-RU" b="1" dirty="0" smtClean="0"/>
              <a:t> этап.  Ученик должен научиться наблюдать и анализировать деятельность своих товарищей</a:t>
            </a:r>
          </a:p>
          <a:p>
            <a:r>
              <a:rPr lang="en-US" b="1" dirty="0" smtClean="0"/>
              <a:t>III</a:t>
            </a:r>
            <a:r>
              <a:rPr lang="ru-RU" b="1" dirty="0" smtClean="0"/>
              <a:t> этап. Ученик должен научиться осуществлять наблюдения за своей учебной  деятельностью, проводить её самоанализ, самооценку и  </a:t>
            </a:r>
            <a:r>
              <a:rPr lang="ru-RU" b="1" dirty="0" err="1" smtClean="0"/>
              <a:t>самокоррекцию</a:t>
            </a:r>
            <a:endParaRPr lang="ru-RU" b="1" dirty="0" smtClean="0"/>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ctr" fontAlgn="auto">
              <a:spcBef>
                <a:spcPts val="0"/>
              </a:spcBef>
              <a:spcAft>
                <a:spcPts val="0"/>
              </a:spcAft>
              <a:buNone/>
              <a:defRPr/>
            </a:pPr>
            <a:r>
              <a:rPr lang="ru-RU" sz="6000" b="1" dirty="0" smtClean="0">
                <a:solidFill>
                  <a:schemeClr val="accent2">
                    <a:lumMod val="50000"/>
                  </a:schemeClr>
                </a:solidFill>
              </a:rPr>
              <a:t>«Научи себя сам»</a:t>
            </a:r>
          </a:p>
          <a:p>
            <a:pPr fontAlgn="auto">
              <a:spcBef>
                <a:spcPts val="0"/>
              </a:spcBef>
              <a:spcAft>
                <a:spcPts val="0"/>
              </a:spcAft>
              <a:defRPr/>
            </a:pPr>
            <a:endParaRPr lang="ru-RU" sz="4400" b="1" dirty="0" smtClean="0">
              <a:solidFill>
                <a:schemeClr val="accent2">
                  <a:lumMod val="50000"/>
                </a:schemeClr>
              </a:solidFill>
            </a:endParaRPr>
          </a:p>
          <a:p>
            <a:pPr marL="0" indent="0">
              <a:buNone/>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080120"/>
          </a:xfrm>
        </p:spPr>
        <p:txBody>
          <a:bodyPr>
            <a:normAutofit fontScale="90000"/>
          </a:bodyPr>
          <a:lstStyle/>
          <a:p>
            <a:r>
              <a:rPr lang="ru-RU" b="1" dirty="0" smtClean="0">
                <a:solidFill>
                  <a:schemeClr val="accent2">
                    <a:lumMod val="50000"/>
                  </a:schemeClr>
                </a:solidFill>
                <a:latin typeface="Calibri" pitchFamily="34" charset="0"/>
                <a:ea typeface="Calibri" pitchFamily="34" charset="0"/>
                <a:cs typeface="Times New Roman" pitchFamily="18" charset="0"/>
              </a:rPr>
              <a:t/>
            </a:r>
            <a:br>
              <a:rPr lang="ru-RU" b="1" dirty="0" smtClean="0">
                <a:solidFill>
                  <a:schemeClr val="accent2">
                    <a:lumMod val="50000"/>
                  </a:schemeClr>
                </a:solidFill>
                <a:latin typeface="Calibri" pitchFamily="34" charset="0"/>
                <a:ea typeface="Calibri" pitchFamily="34" charset="0"/>
                <a:cs typeface="Times New Roman" pitchFamily="18" charset="0"/>
              </a:rPr>
            </a:br>
            <a:r>
              <a:rPr lang="ru-RU" b="1" dirty="0" smtClean="0">
                <a:solidFill>
                  <a:schemeClr val="accent2">
                    <a:lumMod val="50000"/>
                  </a:schemeClr>
                </a:solidFill>
                <a:latin typeface="Calibri" pitchFamily="34" charset="0"/>
                <a:ea typeface="Calibri" pitchFamily="34" charset="0"/>
                <a:cs typeface="Times New Roman" pitchFamily="18" charset="0"/>
              </a:rPr>
              <a:t/>
            </a:r>
            <a:br>
              <a:rPr lang="ru-RU" b="1" dirty="0" smtClean="0">
                <a:solidFill>
                  <a:schemeClr val="accent2">
                    <a:lumMod val="50000"/>
                  </a:schemeClr>
                </a:solidFill>
                <a:latin typeface="Calibri" pitchFamily="34" charset="0"/>
                <a:ea typeface="Calibri" pitchFamily="34" charset="0"/>
                <a:cs typeface="Times New Roman" pitchFamily="18" charset="0"/>
              </a:rPr>
            </a:br>
            <a:r>
              <a:rPr lang="ru-RU" b="1" dirty="0">
                <a:solidFill>
                  <a:schemeClr val="accent2">
                    <a:lumMod val="50000"/>
                  </a:schemeClr>
                </a:solidFill>
                <a:latin typeface="Calibri" pitchFamily="34" charset="0"/>
                <a:ea typeface="Calibri" pitchFamily="34" charset="0"/>
                <a:cs typeface="Times New Roman" pitchFamily="18" charset="0"/>
              </a:rPr>
              <a:t/>
            </a:r>
            <a:br>
              <a:rPr lang="ru-RU" b="1" dirty="0">
                <a:solidFill>
                  <a:schemeClr val="accent2">
                    <a:lumMod val="50000"/>
                  </a:schemeClr>
                </a:solidFill>
                <a:latin typeface="Calibri" pitchFamily="34" charset="0"/>
                <a:ea typeface="Calibri" pitchFamily="34" charset="0"/>
                <a:cs typeface="Times New Roman" pitchFamily="18" charset="0"/>
              </a:rPr>
            </a:br>
            <a:r>
              <a:rPr lang="ru-RU" sz="3600" b="1" dirty="0" smtClean="0">
                <a:latin typeface="Times New Roman" pitchFamily="18" charset="0"/>
                <a:cs typeface="Times New Roman" pitchFamily="18" charset="0"/>
              </a:rPr>
              <a:t>Технология </a:t>
            </a:r>
            <a:r>
              <a:rPr lang="ru-RU" sz="3600" b="1" dirty="0">
                <a:latin typeface="Times New Roman" pitchFamily="18" charset="0"/>
                <a:cs typeface="Times New Roman" pitchFamily="18" charset="0"/>
              </a:rPr>
              <a:t>формирования навыков самоконтроля и взаимоконтроля</a:t>
            </a:r>
            <a:r>
              <a:rPr lang="ru-RU" dirty="0"/>
              <a:t/>
            </a:r>
            <a:br>
              <a:rPr lang="ru-RU" dirty="0"/>
            </a:br>
            <a:r>
              <a:rPr lang="ru-RU" b="1" dirty="0">
                <a:solidFill>
                  <a:schemeClr val="accent2">
                    <a:lumMod val="50000"/>
                  </a:schemeClr>
                </a:solidFill>
                <a:latin typeface="Calibri" pitchFamily="34" charset="0"/>
                <a:ea typeface="Calibri" pitchFamily="34" charset="0"/>
                <a:cs typeface="Times New Roman" pitchFamily="18" charset="0"/>
              </a:rPr>
              <a:t/>
            </a:r>
            <a:br>
              <a:rPr lang="ru-RU" b="1" dirty="0">
                <a:solidFill>
                  <a:schemeClr val="accent2">
                    <a:lumMod val="50000"/>
                  </a:schemeClr>
                </a:solidFill>
                <a:latin typeface="Calibri" pitchFamily="34" charset="0"/>
                <a:ea typeface="Calibri" pitchFamily="34" charset="0"/>
                <a:cs typeface="Times New Roman" pitchFamily="18" charset="0"/>
              </a:rPr>
            </a:br>
            <a:r>
              <a:rPr lang="ru-RU" b="1" dirty="0" smtClean="0">
                <a:solidFill>
                  <a:schemeClr val="accent2">
                    <a:lumMod val="50000"/>
                  </a:schemeClr>
                </a:solidFill>
                <a:latin typeface="Calibri" pitchFamily="34" charset="0"/>
                <a:ea typeface="Calibri" pitchFamily="34" charset="0"/>
                <a:cs typeface="Times New Roman" pitchFamily="18" charset="0"/>
              </a:rPr>
              <a:t>        </a:t>
            </a:r>
            <a:r>
              <a:rPr lang="ru-RU" b="1" dirty="0" smtClean="0">
                <a:solidFill>
                  <a:schemeClr val="accent2">
                    <a:lumMod val="50000"/>
                  </a:schemeClr>
                </a:solidFill>
                <a:latin typeface="Calibri" pitchFamily="34" charset="0"/>
                <a:ea typeface="Calibri" pitchFamily="34" charset="0"/>
                <a:cs typeface="Times New Roman" pitchFamily="18" charset="0"/>
              </a:rPr>
              <a:t>«</a:t>
            </a:r>
            <a:r>
              <a:rPr lang="ru-RU" b="1" dirty="0" smtClean="0">
                <a:solidFill>
                  <a:schemeClr val="accent2">
                    <a:lumMod val="50000"/>
                  </a:schemeClr>
                </a:solidFill>
                <a:latin typeface="Calibri" pitchFamily="34" charset="0"/>
                <a:ea typeface="Calibri" pitchFamily="34" charset="0"/>
                <a:cs typeface="Times New Roman" pitchFamily="18" charset="0"/>
              </a:rPr>
              <a:t>ЖЕЛАТЬ – ЗНАТЬ – УМЕТЬ»</a:t>
            </a:r>
            <a:r>
              <a:rPr lang="ru-RU" b="1" dirty="0" smtClean="0">
                <a:solidFill>
                  <a:schemeClr val="accent2">
                    <a:lumMod val="50000"/>
                  </a:schemeClr>
                </a:solidFill>
                <a:latin typeface="Calibri" pitchFamily="34" charset="0"/>
                <a:cs typeface="Times New Roman" pitchFamily="18" charset="0"/>
              </a:rPr>
              <a:t/>
            </a:r>
            <a:br>
              <a:rPr lang="ru-RU" b="1" dirty="0" smtClean="0">
                <a:solidFill>
                  <a:schemeClr val="accent2">
                    <a:lumMod val="50000"/>
                  </a:schemeClr>
                </a:solidFill>
                <a:latin typeface="Calibri" pitchFamily="34" charset="0"/>
                <a:cs typeface="Times New Roman" pitchFamily="18" charset="0"/>
              </a:rPr>
            </a:br>
            <a:endParaRPr lang="ru-RU" dirty="0">
              <a:latin typeface="Calibri" pitchFamily="34" charset="0"/>
            </a:endParaRPr>
          </a:p>
        </p:txBody>
      </p:sp>
      <p:sp>
        <p:nvSpPr>
          <p:cNvPr id="3" name="Содержимое 2"/>
          <p:cNvSpPr>
            <a:spLocks noGrp="1"/>
          </p:cNvSpPr>
          <p:nvPr>
            <p:ph idx="1"/>
          </p:nvPr>
        </p:nvSpPr>
        <p:spPr/>
        <p:txBody>
          <a:bodyPr/>
          <a:lstStyle/>
          <a:p>
            <a:pPr marL="0" indent="0" algn="r">
              <a:buNone/>
            </a:pPr>
            <a:endParaRPr lang="ru-RU" dirty="0" smtClean="0"/>
          </a:p>
          <a:p>
            <a:pPr marL="0" indent="0" algn="r">
              <a:buNone/>
            </a:pPr>
            <a:endParaRPr lang="ru-RU" dirty="0"/>
          </a:p>
        </p:txBody>
      </p:sp>
      <p:grpSp>
        <p:nvGrpSpPr>
          <p:cNvPr id="8" name="Группа 7"/>
          <p:cNvGrpSpPr/>
          <p:nvPr/>
        </p:nvGrpSpPr>
        <p:grpSpPr>
          <a:xfrm>
            <a:off x="721883" y="2924944"/>
            <a:ext cx="7700466" cy="2299855"/>
            <a:chOff x="729159" y="2272145"/>
            <a:chExt cx="7700466" cy="2299855"/>
          </a:xfrm>
        </p:grpSpPr>
        <p:sp>
          <p:nvSpPr>
            <p:cNvPr id="4" name="Oval 12"/>
            <p:cNvSpPr>
              <a:spLocks noChangeArrowheads="1"/>
            </p:cNvSpPr>
            <p:nvPr/>
          </p:nvSpPr>
          <p:spPr bwMode="auto">
            <a:xfrm>
              <a:off x="2786063" y="2286000"/>
              <a:ext cx="3143250" cy="2286000"/>
            </a:xfrm>
            <a:prstGeom prst="ellipse">
              <a:avLst/>
            </a:prstGeom>
            <a:noFill/>
            <a:ln w="57150">
              <a:solidFill>
                <a:schemeClr val="accent2">
                  <a:lumMod val="50000"/>
                </a:schemeClr>
              </a:solidFill>
              <a:round/>
              <a:headEnd/>
              <a:tailEnd/>
            </a:ln>
          </p:spPr>
          <p:txBody>
            <a:bodyPr/>
            <a:lstStyle/>
            <a:p>
              <a:pPr algn="ctr">
                <a:defRPr/>
              </a:pPr>
              <a:endParaRPr lang="ru-RU" sz="2000" b="1" dirty="0">
                <a:solidFill>
                  <a:schemeClr val="accent2">
                    <a:lumMod val="50000"/>
                  </a:schemeClr>
                </a:solidFill>
                <a:latin typeface="Times New Roman" pitchFamily="18" charset="0"/>
                <a:ea typeface="Calibri" pitchFamily="34" charset="0"/>
                <a:cs typeface="Times New Roman" pitchFamily="18" charset="0"/>
              </a:endParaRPr>
            </a:p>
            <a:p>
              <a:pPr algn="ctr">
                <a:defRPr/>
              </a:pPr>
              <a:endParaRPr lang="ru-RU" sz="2000" b="1" dirty="0">
                <a:solidFill>
                  <a:schemeClr val="accent2">
                    <a:lumMod val="50000"/>
                  </a:schemeClr>
                </a:solidFill>
                <a:latin typeface="Times New Roman" pitchFamily="18" charset="0"/>
                <a:ea typeface="Calibri" pitchFamily="34" charset="0"/>
                <a:cs typeface="Times New Roman" pitchFamily="18" charset="0"/>
              </a:endParaRPr>
            </a:p>
            <a:p>
              <a:pPr algn="ctr">
                <a:defRPr/>
              </a:pPr>
              <a:r>
                <a:rPr lang="ru-RU" sz="2000" b="1" dirty="0">
                  <a:solidFill>
                    <a:schemeClr val="accent2">
                      <a:lumMod val="50000"/>
                    </a:schemeClr>
                  </a:solidFill>
                  <a:latin typeface="Times New Roman" pitchFamily="18" charset="0"/>
                  <a:ea typeface="Calibri" pitchFamily="34" charset="0"/>
                  <a:cs typeface="Times New Roman" pitchFamily="18" charset="0"/>
                </a:rPr>
                <a:t>      ЖЕЛАТЬ</a:t>
              </a:r>
            </a:p>
          </p:txBody>
        </p:sp>
        <p:sp>
          <p:nvSpPr>
            <p:cNvPr id="5" name="Oval 11"/>
            <p:cNvSpPr>
              <a:spLocks noChangeArrowheads="1"/>
            </p:cNvSpPr>
            <p:nvPr/>
          </p:nvSpPr>
          <p:spPr bwMode="auto">
            <a:xfrm>
              <a:off x="5357813" y="2286000"/>
              <a:ext cx="3071812" cy="2286000"/>
            </a:xfrm>
            <a:prstGeom prst="ellipse">
              <a:avLst/>
            </a:prstGeom>
            <a:noFill/>
            <a:ln w="76200">
              <a:solidFill>
                <a:schemeClr val="accent2">
                  <a:lumMod val="50000"/>
                </a:schemeClr>
              </a:solidFill>
              <a:round/>
              <a:headEnd/>
              <a:tailEnd/>
            </a:ln>
          </p:spPr>
          <p:txBody>
            <a:bodyPr/>
            <a:lstStyle/>
            <a:p>
              <a:pPr algn="ctr">
                <a:defRPr/>
              </a:pPr>
              <a:r>
                <a:rPr lang="ru-RU" sz="2000" b="1" dirty="0">
                  <a:solidFill>
                    <a:schemeClr val="accent2">
                      <a:lumMod val="50000"/>
                    </a:schemeClr>
                  </a:solidFill>
                  <a:latin typeface="Times New Roman" pitchFamily="18" charset="0"/>
                  <a:ea typeface="Calibri" pitchFamily="34" charset="0"/>
                  <a:cs typeface="Times New Roman" pitchFamily="18" charset="0"/>
                </a:rPr>
                <a:t>                       </a:t>
              </a:r>
            </a:p>
            <a:p>
              <a:pPr algn="ctr">
                <a:defRPr/>
              </a:pPr>
              <a:endParaRPr lang="ru-RU" sz="2000" b="1" dirty="0">
                <a:solidFill>
                  <a:schemeClr val="accent2">
                    <a:lumMod val="50000"/>
                  </a:schemeClr>
                </a:solidFill>
                <a:latin typeface="Times New Roman" pitchFamily="18" charset="0"/>
                <a:ea typeface="Calibri" pitchFamily="34" charset="0"/>
                <a:cs typeface="Times New Roman" pitchFamily="18" charset="0"/>
              </a:endParaRPr>
            </a:p>
            <a:p>
              <a:pPr algn="ctr">
                <a:defRPr/>
              </a:pPr>
              <a:r>
                <a:rPr lang="ru-RU" sz="2000" b="1" dirty="0">
                  <a:solidFill>
                    <a:schemeClr val="accent2">
                      <a:lumMod val="50000"/>
                    </a:schemeClr>
                  </a:solidFill>
                  <a:latin typeface="Times New Roman" pitchFamily="18" charset="0"/>
                  <a:ea typeface="Calibri" pitchFamily="34" charset="0"/>
                  <a:cs typeface="Times New Roman" pitchFamily="18" charset="0"/>
                </a:rPr>
                <a:t>УМЕТЬ</a:t>
              </a:r>
              <a:endParaRPr lang="ru-RU" sz="2000" b="1" dirty="0">
                <a:solidFill>
                  <a:schemeClr val="accent2">
                    <a:lumMod val="50000"/>
                  </a:schemeClr>
                </a:solidFill>
                <a:latin typeface="Times New Roman" pitchFamily="18" charset="0"/>
                <a:cs typeface="Times New Roman" pitchFamily="18" charset="0"/>
              </a:endParaRPr>
            </a:p>
          </p:txBody>
        </p:sp>
        <p:sp>
          <p:nvSpPr>
            <p:cNvPr id="6" name="Oval 10"/>
            <p:cNvSpPr>
              <a:spLocks noChangeArrowheads="1"/>
            </p:cNvSpPr>
            <p:nvPr/>
          </p:nvSpPr>
          <p:spPr bwMode="auto">
            <a:xfrm>
              <a:off x="729159" y="2272145"/>
              <a:ext cx="3125788" cy="2214563"/>
            </a:xfrm>
            <a:prstGeom prst="ellipse">
              <a:avLst/>
            </a:prstGeom>
            <a:noFill/>
            <a:ln w="57150">
              <a:solidFill>
                <a:schemeClr val="accent2">
                  <a:lumMod val="50000"/>
                </a:schemeClr>
              </a:solidFill>
              <a:round/>
              <a:headEnd/>
              <a:tailEnd/>
            </a:ln>
          </p:spPr>
          <p:txBody>
            <a:bodyPr/>
            <a:lstStyle/>
            <a:p>
              <a:pPr algn="ctr">
                <a:defRPr/>
              </a:pPr>
              <a:endParaRPr lang="ru-RU" sz="2000" b="1" dirty="0">
                <a:solidFill>
                  <a:schemeClr val="accent2">
                    <a:lumMod val="50000"/>
                  </a:schemeClr>
                </a:solidFill>
                <a:latin typeface="Times New Roman" pitchFamily="18" charset="0"/>
                <a:ea typeface="Calibri" pitchFamily="34" charset="0"/>
                <a:cs typeface="Times New Roman" pitchFamily="18" charset="0"/>
              </a:endParaRPr>
            </a:p>
            <a:p>
              <a:pPr>
                <a:defRPr/>
              </a:pPr>
              <a:r>
                <a:rPr lang="ru-RU" sz="2000" b="1" dirty="0">
                  <a:solidFill>
                    <a:schemeClr val="accent2">
                      <a:lumMod val="50000"/>
                    </a:schemeClr>
                  </a:solidFill>
                  <a:latin typeface="Times New Roman" pitchFamily="18" charset="0"/>
                  <a:ea typeface="Calibri" pitchFamily="34" charset="0"/>
                  <a:cs typeface="Times New Roman" pitchFamily="18" charset="0"/>
                </a:rPr>
                <a:t> </a:t>
              </a:r>
            </a:p>
            <a:p>
              <a:pPr>
                <a:defRPr/>
              </a:pPr>
              <a:r>
                <a:rPr lang="ru-RU" sz="2000" b="1" dirty="0">
                  <a:solidFill>
                    <a:schemeClr val="accent2">
                      <a:lumMod val="50000"/>
                    </a:schemeClr>
                  </a:solidFill>
                  <a:latin typeface="Times New Roman" pitchFamily="18" charset="0"/>
                  <a:ea typeface="Calibri" pitchFamily="34" charset="0"/>
                  <a:cs typeface="Times New Roman" pitchFamily="18" charset="0"/>
                </a:rPr>
                <a:t>      ЗНАТЬ</a:t>
              </a: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20688"/>
            <a:ext cx="8229600" cy="5505475"/>
          </a:xfrm>
        </p:spPr>
        <p:txBody>
          <a:bodyPr>
            <a:normAutofit lnSpcReduction="10000"/>
          </a:bodyPr>
          <a:lstStyle/>
          <a:p>
            <a:pPr eaLnBrk="0" hangingPunct="0"/>
            <a:r>
              <a:rPr lang="ru-RU" b="1" i="1" dirty="0" smtClean="0">
                <a:latin typeface="Calibri" pitchFamily="34" charset="0"/>
                <a:ea typeface="Calibri" pitchFamily="34" charset="0"/>
                <a:cs typeface="Times New Roman" pitchFamily="18" charset="0"/>
              </a:rPr>
              <a:t>«Желать» - это пространство целей, желаний, стремлений</a:t>
            </a:r>
            <a:endParaRPr lang="ru-RU" b="1" i="1" dirty="0" smtClean="0">
              <a:latin typeface="Calibri" pitchFamily="34" charset="0"/>
              <a:cs typeface="Times New Roman" pitchFamily="18" charset="0"/>
            </a:endParaRPr>
          </a:p>
          <a:p>
            <a:pPr eaLnBrk="0" hangingPunct="0"/>
            <a:r>
              <a:rPr lang="ru-RU" b="1" i="1" dirty="0" smtClean="0">
                <a:latin typeface="Calibri" pitchFamily="34" charset="0"/>
                <a:ea typeface="Calibri" pitchFamily="34" charset="0"/>
                <a:cs typeface="Calibri" pitchFamily="34" charset="0"/>
              </a:rPr>
              <a:t>«Знать» - это пространство способностей, знаний, талантов</a:t>
            </a:r>
            <a:endParaRPr lang="ru-RU" b="1" i="1" dirty="0" smtClean="0">
              <a:latin typeface="Calibri" pitchFamily="34" charset="0"/>
              <a:cs typeface="Times New Roman" pitchFamily="18" charset="0"/>
            </a:endParaRPr>
          </a:p>
          <a:p>
            <a:pPr eaLnBrk="0" hangingPunct="0"/>
            <a:r>
              <a:rPr lang="ru-RU" b="1" i="1" dirty="0" smtClean="0">
                <a:latin typeface="Calibri" pitchFamily="34" charset="0"/>
                <a:ea typeface="Calibri" pitchFamily="34" charset="0"/>
                <a:cs typeface="Calibri" pitchFamily="34" charset="0"/>
              </a:rPr>
              <a:t>«Уметь» - это пространство практических навыков, умений, уровня самостоятельности</a:t>
            </a:r>
          </a:p>
          <a:p>
            <a:pPr eaLnBrk="0" hangingPunct="0">
              <a:buNone/>
            </a:pPr>
            <a:r>
              <a:rPr lang="ru-RU" b="1" i="1" dirty="0" smtClean="0">
                <a:latin typeface="Calibri" pitchFamily="34" charset="0"/>
                <a:ea typeface="Calibri" pitchFamily="34" charset="0"/>
                <a:cs typeface="Calibri" pitchFamily="34" charset="0"/>
              </a:rPr>
              <a:t>    Чтобы эффективно использовать эту формулу, ученики должны освоить </a:t>
            </a:r>
            <a:r>
              <a:rPr lang="ru-RU" b="1" i="1" dirty="0" smtClean="0">
                <a:solidFill>
                  <a:schemeClr val="accent2">
                    <a:lumMod val="50000"/>
                  </a:schemeClr>
                </a:solidFill>
                <a:latin typeface="Calibri" pitchFamily="34" charset="0"/>
                <a:ea typeface="Calibri" pitchFamily="34" charset="0"/>
                <a:cs typeface="Calibri" pitchFamily="34" charset="0"/>
              </a:rPr>
              <a:t>инструментарий для самостоятельного контроля над учебной деятельностью</a:t>
            </a:r>
            <a:r>
              <a:rPr lang="ru-RU" b="1" i="1" dirty="0" smtClean="0">
                <a:solidFill>
                  <a:schemeClr val="accent2">
                    <a:lumMod val="50000"/>
                  </a:schemeClr>
                </a:solidFill>
                <a:latin typeface="Calibri" pitchFamily="34" charset="0"/>
                <a:cs typeface="Times New Roman" pitchFamily="18" charset="0"/>
              </a:rPr>
              <a:t> </a:t>
            </a:r>
            <a:endParaRPr lang="ru-RU" b="1" i="1" dirty="0">
              <a:solidFill>
                <a:schemeClr val="accent2">
                  <a:lumMod val="50000"/>
                </a:schemeClr>
              </a:solidFill>
              <a:latin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normAutofit fontScale="90000"/>
          </a:bodyPr>
          <a:lstStyle/>
          <a:p>
            <a:r>
              <a:rPr lang="ru-RU" b="1" dirty="0" smtClean="0">
                <a:solidFill>
                  <a:schemeClr val="accent2">
                    <a:lumMod val="50000"/>
                  </a:schemeClr>
                </a:solidFill>
              </a:rPr>
              <a:t/>
            </a:r>
            <a:br>
              <a:rPr lang="ru-RU" b="1" dirty="0" smtClean="0">
                <a:solidFill>
                  <a:schemeClr val="accent2">
                    <a:lumMod val="50000"/>
                  </a:schemeClr>
                </a:solidFill>
              </a:rPr>
            </a:br>
            <a:r>
              <a:rPr lang="ru-RU" sz="4900" b="1" dirty="0" smtClean="0">
                <a:solidFill>
                  <a:schemeClr val="accent2">
                    <a:lumMod val="50000"/>
                  </a:schemeClr>
                </a:solidFill>
              </a:rPr>
              <a:t>Инструментарий самоконтроля знаний школьника</a:t>
            </a:r>
            <a:r>
              <a:rPr lang="ru-RU" b="1" dirty="0" smtClean="0">
                <a:solidFill>
                  <a:schemeClr val="accent2">
                    <a:lumMod val="50000"/>
                  </a:schemeClr>
                </a:solidFill>
              </a:rPr>
              <a:t/>
            </a:r>
            <a:br>
              <a:rPr lang="ru-RU" b="1" dirty="0" smtClean="0">
                <a:solidFill>
                  <a:schemeClr val="accent2">
                    <a:lumMod val="50000"/>
                  </a:schemeClr>
                </a:solidFill>
              </a:rPr>
            </a:br>
            <a:endParaRPr lang="ru-RU" dirty="0"/>
          </a:p>
        </p:txBody>
      </p:sp>
      <p:sp>
        <p:nvSpPr>
          <p:cNvPr id="3" name="Содержимое 2"/>
          <p:cNvSpPr>
            <a:spLocks noGrp="1"/>
          </p:cNvSpPr>
          <p:nvPr>
            <p:ph idx="1"/>
          </p:nvPr>
        </p:nvSpPr>
        <p:spPr/>
        <p:txBody>
          <a:bodyPr>
            <a:normAutofit/>
          </a:bodyPr>
          <a:lstStyle/>
          <a:p>
            <a:pPr eaLnBrk="0" hangingPunct="0">
              <a:defRPr/>
            </a:pPr>
            <a:r>
              <a:rPr lang="ru-RU" b="1" dirty="0" smtClean="0"/>
              <a:t>Постановка целей (чего я хочу?)</a:t>
            </a:r>
          </a:p>
          <a:p>
            <a:pPr eaLnBrk="0" hangingPunct="0">
              <a:defRPr/>
            </a:pPr>
            <a:r>
              <a:rPr lang="ru-RU" b="1" dirty="0" smtClean="0"/>
              <a:t>Соглашение с ценой вопроса (чем и сколько я должен заплатить за </a:t>
            </a:r>
            <a:r>
              <a:rPr lang="ru-RU" b="1" dirty="0" smtClean="0"/>
              <a:t>это?)</a:t>
            </a:r>
            <a:endParaRPr lang="ru-RU" b="1" dirty="0" smtClean="0"/>
          </a:p>
          <a:p>
            <a:pPr eaLnBrk="0" hangingPunct="0">
              <a:defRPr/>
            </a:pPr>
            <a:r>
              <a:rPr lang="ru-RU" b="1" dirty="0" smtClean="0"/>
              <a:t>Продумывание программы действий</a:t>
            </a:r>
          </a:p>
          <a:p>
            <a:pPr eaLnBrk="0" hangingPunct="0">
              <a:defRPr/>
            </a:pPr>
            <a:r>
              <a:rPr lang="ru-RU" b="1" dirty="0" smtClean="0"/>
              <a:t>Выявление критериев   оценки </a:t>
            </a:r>
          </a:p>
          <a:p>
            <a:pPr eaLnBrk="0" hangingPunct="0">
              <a:defRPr/>
            </a:pPr>
            <a:r>
              <a:rPr lang="ru-RU" b="1" dirty="0" smtClean="0"/>
              <a:t>Оценка результатов деятельности в соответствии с критериями</a:t>
            </a:r>
          </a:p>
          <a:p>
            <a:pPr eaLnBrk="0" hangingPunct="0">
              <a:defRPr/>
            </a:pPr>
            <a:r>
              <a:rPr lang="ru-RU" b="1" dirty="0" smtClean="0"/>
              <a:t>Моя символическая награда</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Autofit/>
          </a:bodyPr>
          <a:lstStyle/>
          <a:p>
            <a:endParaRPr lang="ru-RU" sz="3600" dirty="0"/>
          </a:p>
        </p:txBody>
      </p:sp>
      <p:sp>
        <p:nvSpPr>
          <p:cNvPr id="3" name="Содержимое 2"/>
          <p:cNvSpPr>
            <a:spLocks noGrp="1"/>
          </p:cNvSpPr>
          <p:nvPr>
            <p:ph idx="1"/>
          </p:nvPr>
        </p:nvSpPr>
        <p:spPr/>
        <p:txBody>
          <a:bodyPr>
            <a:normAutofit/>
          </a:bodyPr>
          <a:lstStyle/>
          <a:p>
            <a:pPr marL="0" indent="0" algn="ctr">
              <a:buNone/>
            </a:pPr>
            <a:r>
              <a:rPr lang="ru-RU" sz="4400" b="1" dirty="0" smtClean="0">
                <a:solidFill>
                  <a:schemeClr val="accent2">
                    <a:lumMod val="50000"/>
                  </a:schemeClr>
                </a:solidFill>
              </a:rPr>
              <a:t>Требования</a:t>
            </a:r>
            <a:r>
              <a:rPr lang="ru-RU" sz="4400" b="1" dirty="0">
                <a:solidFill>
                  <a:schemeClr val="accent2">
                    <a:lumMod val="50000"/>
                  </a:schemeClr>
                </a:solidFill>
              </a:rPr>
              <a:t>, </a:t>
            </a:r>
            <a:r>
              <a:rPr lang="ru-RU" sz="4400" b="1" dirty="0" smtClean="0">
                <a:solidFill>
                  <a:schemeClr val="accent2">
                    <a:lumMod val="50000"/>
                  </a:schemeClr>
                </a:solidFill>
              </a:rPr>
              <a:t>предъявляемые </a:t>
            </a:r>
            <a:r>
              <a:rPr lang="ru-RU" sz="4400" b="1" dirty="0">
                <a:solidFill>
                  <a:schemeClr val="accent2">
                    <a:lumMod val="50000"/>
                  </a:schemeClr>
                </a:solidFill>
              </a:rPr>
              <a:t>к методике применения </a:t>
            </a:r>
            <a:r>
              <a:rPr lang="ru-RU" sz="4400" b="1" dirty="0" smtClean="0">
                <a:solidFill>
                  <a:schemeClr val="accent2">
                    <a:lumMod val="50000"/>
                  </a:schemeClr>
                </a:solidFill>
                <a:effectLst>
                  <a:outerShdw blurRad="38100" dist="38100" dir="2700000" algn="tl">
                    <a:srgbClr val="000000">
                      <a:alpha val="43137"/>
                    </a:srgbClr>
                  </a:outerShdw>
                </a:effectLst>
              </a:rPr>
              <a:t>заданий</a:t>
            </a:r>
            <a:r>
              <a:rPr lang="ru-RU" sz="4400" b="1" dirty="0" smtClean="0">
                <a:solidFill>
                  <a:schemeClr val="accent2">
                    <a:lumMod val="50000"/>
                  </a:schemeClr>
                </a:solidFill>
              </a:rPr>
              <a:t> </a:t>
            </a:r>
            <a:r>
              <a:rPr lang="ru-RU" sz="4400" b="1" dirty="0">
                <a:solidFill>
                  <a:schemeClr val="accent2">
                    <a:lumMod val="50000"/>
                  </a:schemeClr>
                </a:solidFill>
              </a:rPr>
              <a:t>по формированию </a:t>
            </a:r>
            <a:r>
              <a:rPr lang="ru-RU" sz="4400" b="1" dirty="0" smtClean="0">
                <a:solidFill>
                  <a:schemeClr val="accent2">
                    <a:lumMod val="50000"/>
                  </a:schemeClr>
                </a:solidFill>
              </a:rPr>
              <a:t>самоконтроля</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a:xfrm>
            <a:off x="457200" y="908720"/>
            <a:ext cx="8229600" cy="5217443"/>
          </a:xfrm>
        </p:spPr>
        <p:txBody>
          <a:bodyPr>
            <a:normAutofit fontScale="85000" lnSpcReduction="20000"/>
          </a:bodyPr>
          <a:lstStyle/>
          <a:p>
            <a:r>
              <a:rPr lang="ru-RU" dirty="0" smtClean="0"/>
              <a:t>сознательный </a:t>
            </a:r>
            <a:r>
              <a:rPr lang="ru-RU" dirty="0"/>
              <a:t>подход учащихся </a:t>
            </a:r>
            <a:r>
              <a:rPr lang="ru-RU" dirty="0" smtClean="0"/>
              <a:t>к </a:t>
            </a:r>
            <a:r>
              <a:rPr lang="ru-RU" dirty="0" smtClean="0"/>
              <a:t>выполнению заданий; </a:t>
            </a:r>
            <a:endParaRPr lang="ru-RU" dirty="0" smtClean="0"/>
          </a:p>
          <a:p>
            <a:r>
              <a:rPr lang="ru-RU" dirty="0" smtClean="0"/>
              <a:t>умение </a:t>
            </a:r>
            <a:r>
              <a:rPr lang="ru-RU" dirty="0" smtClean="0"/>
              <a:t>объяснять </a:t>
            </a:r>
            <a:r>
              <a:rPr lang="ru-RU" dirty="0"/>
              <a:t>свои </a:t>
            </a:r>
            <a:r>
              <a:rPr lang="ru-RU" dirty="0" smtClean="0"/>
              <a:t>действия;</a:t>
            </a:r>
            <a:endParaRPr lang="ru-RU" dirty="0"/>
          </a:p>
          <a:p>
            <a:r>
              <a:rPr lang="ru-RU" dirty="0" smtClean="0"/>
              <a:t>доведение </a:t>
            </a:r>
            <a:r>
              <a:rPr lang="ru-RU" dirty="0"/>
              <a:t>до учащихся цели </a:t>
            </a:r>
            <a:r>
              <a:rPr lang="ru-RU" dirty="0" smtClean="0"/>
              <a:t>и порядка </a:t>
            </a:r>
            <a:r>
              <a:rPr lang="ru-RU" dirty="0"/>
              <a:t>выполнения </a:t>
            </a:r>
            <a:r>
              <a:rPr lang="ru-RU" dirty="0" smtClean="0"/>
              <a:t>заданий;</a:t>
            </a:r>
            <a:endParaRPr lang="ru-RU" dirty="0"/>
          </a:p>
          <a:p>
            <a:r>
              <a:rPr lang="ru-RU" dirty="0" smtClean="0"/>
              <a:t>разнообразие заданий;</a:t>
            </a:r>
            <a:endParaRPr lang="ru-RU" dirty="0"/>
          </a:p>
          <a:p>
            <a:r>
              <a:rPr lang="ru-RU" dirty="0" smtClean="0"/>
              <a:t>систематическое </a:t>
            </a:r>
            <a:r>
              <a:rPr lang="ru-RU" dirty="0" smtClean="0"/>
              <a:t>проведение;</a:t>
            </a:r>
            <a:endParaRPr lang="ru-RU" dirty="0"/>
          </a:p>
          <a:p>
            <a:r>
              <a:rPr lang="ru-RU" dirty="0" smtClean="0"/>
              <a:t>первоначальное </a:t>
            </a:r>
            <a:r>
              <a:rPr lang="ru-RU" dirty="0"/>
              <a:t>выполнение </a:t>
            </a:r>
            <a:r>
              <a:rPr lang="ru-RU" dirty="0" smtClean="0"/>
              <a:t>заданий </a:t>
            </a:r>
            <a:r>
              <a:rPr lang="ru-RU" dirty="0"/>
              <a:t>под непосредственным </a:t>
            </a:r>
            <a:r>
              <a:rPr lang="ru-RU" dirty="0" smtClean="0"/>
              <a:t>руководством </a:t>
            </a:r>
            <a:r>
              <a:rPr lang="ru-RU" dirty="0"/>
              <a:t>учителя, при его </a:t>
            </a:r>
            <a:r>
              <a:rPr lang="ru-RU" dirty="0" smtClean="0"/>
              <a:t>значительной </a:t>
            </a:r>
            <a:r>
              <a:rPr lang="ru-RU" dirty="0"/>
              <a:t>помощи;</a:t>
            </a:r>
          </a:p>
          <a:p>
            <a:r>
              <a:rPr lang="ru-RU" dirty="0" smtClean="0"/>
              <a:t>постепенное </a:t>
            </a:r>
            <a:r>
              <a:rPr lang="ru-RU" dirty="0"/>
              <a:t>усложнение </a:t>
            </a:r>
            <a:r>
              <a:rPr lang="ru-RU" dirty="0" smtClean="0"/>
              <a:t>заданий</a:t>
            </a:r>
            <a:r>
              <a:rPr lang="ru-RU" dirty="0"/>
              <a:t>;</a:t>
            </a:r>
          </a:p>
          <a:p>
            <a:r>
              <a:rPr lang="ru-RU" dirty="0" err="1" smtClean="0"/>
              <a:t>поэтапность</a:t>
            </a:r>
            <a:r>
              <a:rPr lang="ru-RU" dirty="0" smtClean="0"/>
              <a:t> </a:t>
            </a:r>
            <a:r>
              <a:rPr lang="ru-RU" dirty="0"/>
              <a:t>формирования </a:t>
            </a:r>
            <a:r>
              <a:rPr lang="ru-RU" dirty="0" smtClean="0"/>
              <a:t>самоконтроля </a:t>
            </a:r>
            <a:r>
              <a:rPr lang="ru-RU" dirty="0"/>
              <a:t>и самооценки учебных </a:t>
            </a:r>
            <a:r>
              <a:rPr lang="ru-RU" dirty="0" smtClean="0"/>
              <a:t>действий</a:t>
            </a:r>
            <a:endParaRPr lang="ru-RU" dirty="0"/>
          </a:p>
          <a:p>
            <a:endParaRPr lang="ru-RU" dirty="0"/>
          </a:p>
        </p:txBody>
      </p:sp>
    </p:spTree>
    <p:extLst>
      <p:ext uri="{BB962C8B-B14F-4D97-AF65-F5344CB8AC3E}">
        <p14:creationId xmlns:p14="http://schemas.microsoft.com/office/powerpoint/2010/main" val="413050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427</Words>
  <Application>Microsoft Office PowerPoint</Application>
  <PresentationFormat>Экран (4:3)</PresentationFormat>
  <Paragraphs>65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Этапы урока в логике СДП</vt:lpstr>
      <vt:lpstr>Презентация PowerPoint</vt:lpstr>
      <vt:lpstr>Этапы формирования </vt:lpstr>
      <vt:lpstr>Презентация PowerPoint</vt:lpstr>
      <vt:lpstr>   Технология формирования навыков самоконтроля и взаимоконтроля          «ЖЕЛАТЬ – ЗНАТЬ – УМЕТЬ» </vt:lpstr>
      <vt:lpstr>Презентация PowerPoint</vt:lpstr>
      <vt:lpstr> Инструментарий самоконтроля знаний школьника </vt:lpstr>
      <vt:lpstr>Презентация PowerPoint</vt:lpstr>
      <vt:lpstr>Презентация PowerPoint</vt:lpstr>
      <vt:lpstr>Презентация PowerPoint</vt:lpstr>
      <vt:lpstr>Задание 1. На сопоставление работы с образцом, формирование итогового самоконтроля и самооценки </vt:lpstr>
      <vt:lpstr>Задание 2. На осуществление самоконтроля по алгоритму </vt:lpstr>
      <vt:lpstr>Задание 3. На выполнение действий по развёрнутой инструкции;  на формирование пооперационного самоконтроля </vt:lpstr>
      <vt:lpstr>Упражнение 4. На выполнение действий по развёрнутой инструкции;  на формирование прогностической самооценки;  на формирование планирующего самоконтроля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Татьяна Викторовна</dc:creator>
  <cp:lastModifiedBy>Home</cp:lastModifiedBy>
  <cp:revision>63</cp:revision>
  <dcterms:created xsi:type="dcterms:W3CDTF">2014-11-17T05:22:02Z</dcterms:created>
  <dcterms:modified xsi:type="dcterms:W3CDTF">2014-11-19T17:01:03Z</dcterms:modified>
</cp:coreProperties>
</file>