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84" r:id="rId5"/>
    <p:sldId id="286" r:id="rId6"/>
    <p:sldId id="287" r:id="rId7"/>
    <p:sldId id="291" r:id="rId8"/>
    <p:sldId id="288" r:id="rId9"/>
    <p:sldId id="274" r:id="rId10"/>
    <p:sldId id="276" r:id="rId11"/>
    <p:sldId id="273" r:id="rId12"/>
    <p:sldId id="275" r:id="rId13"/>
    <p:sldId id="272" r:id="rId14"/>
    <p:sldId id="282" r:id="rId15"/>
    <p:sldId id="266" r:id="rId16"/>
    <p:sldId id="267" r:id="rId17"/>
    <p:sldId id="268" r:id="rId18"/>
    <p:sldId id="290" r:id="rId19"/>
    <p:sldId id="271" r:id="rId20"/>
    <p:sldId id="269" r:id="rId21"/>
    <p:sldId id="270" r:id="rId22"/>
    <p:sldId id="277" r:id="rId23"/>
    <p:sldId id="259" r:id="rId24"/>
    <p:sldId id="260" r:id="rId25"/>
    <p:sldId id="278" r:id="rId26"/>
    <p:sldId id="279" r:id="rId27"/>
    <p:sldId id="283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9D60293-5B43-46F9-A224-57FEB2D864A2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9E40750-53B1-4181-A68A-C97EACCC0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D60293-5B43-46F9-A224-57FEB2D864A2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40750-53B1-4181-A68A-C97EACCC0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9D60293-5B43-46F9-A224-57FEB2D864A2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9E40750-53B1-4181-A68A-C97EACCC0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FBB47-5245-4C4C-A104-FBB398EFB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blinds/>
    <p:sndAc>
      <p:stSnd>
        <p:snd r:embed="rId1" name="chimes.wav" builtIn="1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8D468-4FCE-4669-AA7D-1AD3D217D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D60293-5B43-46F9-A224-57FEB2D864A2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40750-53B1-4181-A68A-C97EACCC0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D60293-5B43-46F9-A224-57FEB2D864A2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9E40750-53B1-4181-A68A-C97EACCC0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D60293-5B43-46F9-A224-57FEB2D864A2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40750-53B1-4181-A68A-C97EACCC0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D60293-5B43-46F9-A224-57FEB2D864A2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40750-53B1-4181-A68A-C97EACCC0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D60293-5B43-46F9-A224-57FEB2D864A2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40750-53B1-4181-A68A-C97EACCC0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D60293-5B43-46F9-A224-57FEB2D864A2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40750-53B1-4181-A68A-C97EACCC0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D60293-5B43-46F9-A224-57FEB2D864A2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40750-53B1-4181-A68A-C97EACCC0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D60293-5B43-46F9-A224-57FEB2D864A2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40750-53B1-4181-A68A-C97EACCC02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9D60293-5B43-46F9-A224-57FEB2D864A2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9E40750-53B1-4181-A68A-C97EACCC0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 урока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«Белки»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Качественные реакции (цветные реакции):</a:t>
            </a:r>
            <a:endParaRPr lang="ru-RU" dirty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 eaLnBrk="1" hangingPunct="1">
              <a:buFontTx/>
              <a:buNone/>
            </a:pPr>
            <a:r>
              <a:rPr lang="ru-RU" sz="2400" dirty="0" smtClean="0"/>
              <a:t>2.   </a:t>
            </a:r>
            <a:r>
              <a:rPr lang="ru-RU" sz="2400" dirty="0" err="1" smtClean="0"/>
              <a:t>Биуретовая</a:t>
            </a:r>
            <a:r>
              <a:rPr lang="ru-RU" sz="2400" dirty="0" smtClean="0"/>
              <a:t> реакция ( на наличие пептидных связей) :</a:t>
            </a:r>
          </a:p>
          <a:p>
            <a:pPr marL="609600" indent="-609600" eaLnBrk="1" hangingPunct="1">
              <a:buFontTx/>
              <a:buNone/>
            </a:pPr>
            <a:r>
              <a:rPr lang="ru-RU" sz="2400" dirty="0" smtClean="0"/>
              <a:t> раствор + </a:t>
            </a:r>
            <a:r>
              <a:rPr lang="en-GB" sz="2400" dirty="0" smtClean="0"/>
              <a:t>CuSO</a:t>
            </a:r>
            <a:r>
              <a:rPr lang="en-GB" sz="900" dirty="0" smtClean="0"/>
              <a:t>4</a:t>
            </a:r>
            <a:r>
              <a:rPr lang="ru-RU" sz="900" dirty="0" smtClean="0"/>
              <a:t>  </a:t>
            </a:r>
            <a:r>
              <a:rPr lang="ru-RU" sz="2400" dirty="0" smtClean="0"/>
              <a:t>+ </a:t>
            </a:r>
            <a:r>
              <a:rPr lang="en-GB" sz="2400" dirty="0" smtClean="0"/>
              <a:t>KOH     </a:t>
            </a:r>
            <a:r>
              <a:rPr lang="ru-RU" sz="2400" dirty="0" smtClean="0"/>
              <a:t>фиолетово-синяя                                           окраска:</a:t>
            </a:r>
            <a:r>
              <a:rPr lang="en-GB" sz="2400" dirty="0" smtClean="0"/>
              <a:t> </a:t>
            </a:r>
            <a:endParaRPr lang="ru-RU" sz="2400" dirty="0" smtClean="0"/>
          </a:p>
          <a:p>
            <a:pPr marL="609600" indent="-609600" eaLnBrk="1" hangingPunct="1">
              <a:buFontTx/>
              <a:buNone/>
            </a:pPr>
            <a:endParaRPr lang="ru-RU" sz="2400" dirty="0" smtClean="0"/>
          </a:p>
          <a:p>
            <a:pPr marL="609600" indent="-609600" eaLnBrk="1" hangingPunct="1">
              <a:buFontTx/>
              <a:buNone/>
            </a:pPr>
            <a:r>
              <a:rPr lang="ru-RU" sz="2400" dirty="0" smtClean="0"/>
              <a:t>3.   Ксантопротеиновая реакция(  на наличие </a:t>
            </a:r>
            <a:r>
              <a:rPr lang="ru-RU" sz="2400" dirty="0" err="1" smtClean="0"/>
              <a:t>бензольных</a:t>
            </a:r>
            <a:r>
              <a:rPr lang="ru-RU" sz="2400" dirty="0" smtClean="0"/>
              <a:t> ядер):</a:t>
            </a:r>
          </a:p>
          <a:p>
            <a:pPr marL="609600" indent="-609600" eaLnBrk="1" hangingPunct="1">
              <a:buFontTx/>
              <a:buNone/>
            </a:pPr>
            <a:r>
              <a:rPr lang="ru-RU" sz="2400" dirty="0" smtClean="0"/>
              <a:t>Раствор + </a:t>
            </a:r>
            <a:r>
              <a:rPr lang="en-GB" sz="2400" dirty="0" smtClean="0"/>
              <a:t>HNO</a:t>
            </a:r>
            <a:r>
              <a:rPr lang="en-GB" sz="900" dirty="0" smtClean="0"/>
              <a:t>3 </a:t>
            </a:r>
            <a:r>
              <a:rPr lang="en-GB" sz="2400" dirty="0" smtClean="0"/>
              <a:t>(</a:t>
            </a:r>
            <a:r>
              <a:rPr lang="ru-RU" sz="2400" dirty="0" smtClean="0"/>
              <a:t>к)           желтая окраска:</a:t>
            </a:r>
          </a:p>
          <a:p>
            <a:pPr marL="609600" indent="-609600" eaLnBrk="1" hangingPunct="1">
              <a:buFontTx/>
              <a:buNone/>
            </a:pPr>
            <a:r>
              <a:rPr lang="ru-RU" sz="2400" dirty="0" smtClean="0"/>
              <a:t>белка  </a:t>
            </a:r>
          </a:p>
          <a:p>
            <a:pPr marL="609600" indent="-609600" eaLnBrk="1" hangingPunct="1">
              <a:buFontTx/>
              <a:buNone/>
            </a:pPr>
            <a:endParaRPr lang="ru-RU" sz="2400" dirty="0" smtClean="0"/>
          </a:p>
          <a:p>
            <a:pPr marL="609600" indent="-609600" eaLnBrk="1" hangingPunct="1">
              <a:buNone/>
            </a:pPr>
            <a:r>
              <a:rPr lang="ru-RU" sz="2400" dirty="0" smtClean="0"/>
              <a:t>4.  </a:t>
            </a:r>
            <a:r>
              <a:rPr lang="ru-RU" sz="2400" dirty="0" err="1" smtClean="0"/>
              <a:t>Цестеиновая</a:t>
            </a:r>
            <a:r>
              <a:rPr lang="ru-RU" sz="2400" dirty="0" smtClean="0"/>
              <a:t> реакция ( на наличие серы)</a:t>
            </a:r>
          </a:p>
          <a:p>
            <a:pPr marL="609600" indent="-609600" eaLnBrk="1" hangingPunct="1">
              <a:buNone/>
            </a:pPr>
            <a:r>
              <a:rPr lang="ru-RU" sz="2400" dirty="0" smtClean="0"/>
              <a:t>Дом. </a:t>
            </a:r>
            <a:r>
              <a:rPr lang="ru-RU" sz="2400" dirty="0" err="1" smtClean="0"/>
              <a:t>эксперимент.-сжечь</a:t>
            </a:r>
            <a:r>
              <a:rPr lang="ru-RU" sz="2400" dirty="0" smtClean="0"/>
              <a:t> пучок шерсти или волос.</a:t>
            </a:r>
          </a:p>
          <a:p>
            <a:pPr marL="609600" indent="-609600" eaLnBrk="1" hangingPunct="1">
              <a:buNone/>
            </a:pPr>
            <a:r>
              <a:rPr lang="ru-RU" sz="2400" dirty="0" smtClean="0"/>
              <a:t>Ощущается запах жженых перьев.</a:t>
            </a:r>
          </a:p>
          <a:p>
            <a:pPr marL="609600" indent="-609600" eaLnBrk="1" hangingPunct="1">
              <a:buFontTx/>
              <a:buNone/>
            </a:pPr>
            <a:endParaRPr lang="ru-RU" sz="2400" dirty="0" smtClean="0"/>
          </a:p>
        </p:txBody>
      </p:sp>
      <p:sp>
        <p:nvSpPr>
          <p:cNvPr id="93188" name="Line 4"/>
          <p:cNvSpPr>
            <a:spLocks noChangeShapeType="1"/>
          </p:cNvSpPr>
          <p:nvPr/>
        </p:nvSpPr>
        <p:spPr bwMode="auto">
          <a:xfrm>
            <a:off x="3571868" y="2500306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404813"/>
            <a:ext cx="6381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0" name="Line 6"/>
          <p:cNvSpPr>
            <a:spLocks noChangeShapeType="1"/>
          </p:cNvSpPr>
          <p:nvPr/>
        </p:nvSpPr>
        <p:spPr bwMode="auto">
          <a:xfrm>
            <a:off x="2928926" y="4214818"/>
            <a:ext cx="7921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2708275"/>
            <a:ext cx="752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Превращения белков в организме </a:t>
            </a:r>
          </a:p>
        </p:txBody>
      </p:sp>
      <p:sp>
        <p:nvSpPr>
          <p:cNvPr id="123913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3316" name="Picture 5" descr="24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80010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755650"/>
          </a:xfrm>
        </p:spPr>
        <p:txBody>
          <a:bodyPr/>
          <a:lstStyle/>
          <a:p>
            <a:pPr eaLnBrk="1" hangingPunct="1"/>
            <a:r>
              <a:rPr lang="ru-RU" sz="4000" dirty="0" smtClean="0"/>
              <a:t>Денатурация белков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96975"/>
            <a:ext cx="7696200" cy="4752975"/>
          </a:xfrm>
        </p:spPr>
        <p:txBody>
          <a:bodyPr/>
          <a:lstStyle/>
          <a:p>
            <a:pPr marL="609600" indent="-609600" eaLnBrk="1" hangingPunct="1">
              <a:buNone/>
            </a:pPr>
            <a:endParaRPr lang="en-GB" sz="2800" dirty="0" smtClean="0"/>
          </a:p>
          <a:p>
            <a:pPr marL="609600" indent="-609600" eaLnBrk="1" hangingPunct="1">
              <a:buNone/>
            </a:pPr>
            <a:r>
              <a:rPr lang="ru-RU" sz="2800" dirty="0" smtClean="0"/>
              <a:t>5. </a:t>
            </a:r>
          </a:p>
          <a:p>
            <a:pPr marL="609600" indent="-609600" eaLnBrk="1" hangingPunct="1">
              <a:buNone/>
            </a:pPr>
            <a:endParaRPr lang="ru-RU" sz="2800" dirty="0" smtClean="0"/>
          </a:p>
          <a:p>
            <a:pPr marL="609600" indent="-609600" eaLnBrk="1" hangingPunct="1">
              <a:buNone/>
            </a:pPr>
            <a:endParaRPr lang="ru-RU" sz="2800" dirty="0" smtClean="0"/>
          </a:p>
          <a:p>
            <a:pPr marL="609600" indent="-609600" eaLnBrk="1" hangingPunct="1">
              <a:buFontTx/>
              <a:buNone/>
            </a:pPr>
            <a:r>
              <a:rPr lang="ru-RU" sz="2800" dirty="0" smtClean="0"/>
              <a:t>Раствор +соль</a:t>
            </a:r>
            <a:r>
              <a:rPr lang="en-GB" sz="2800" dirty="0" smtClean="0"/>
              <a:t>        </a:t>
            </a:r>
            <a:r>
              <a:rPr lang="ru-RU" sz="2800" dirty="0" smtClean="0"/>
              <a:t>белые </a:t>
            </a:r>
            <a:r>
              <a:rPr lang="ru-RU" sz="2400" dirty="0" smtClean="0"/>
              <a:t>            денатурация</a:t>
            </a:r>
            <a:endParaRPr lang="ru-RU" sz="2800" dirty="0" smtClean="0"/>
          </a:p>
          <a:p>
            <a:pPr marL="609600" indent="-609600" eaLnBrk="1" hangingPunct="1">
              <a:buFontTx/>
              <a:buNone/>
            </a:pPr>
            <a:r>
              <a:rPr lang="ru-RU" sz="2800" dirty="0" smtClean="0"/>
              <a:t>белка </a:t>
            </a:r>
            <a:r>
              <a:rPr lang="ru-RU" sz="900" dirty="0" smtClean="0"/>
              <a:t>                                                          </a:t>
            </a:r>
            <a:r>
              <a:rPr lang="ru-RU" sz="2800" dirty="0" smtClean="0"/>
              <a:t>хлопья</a:t>
            </a:r>
          </a:p>
        </p:txBody>
      </p:sp>
      <p:sp>
        <p:nvSpPr>
          <p:cNvPr id="94212" name="AutoShape 4"/>
          <p:cNvSpPr>
            <a:spLocks/>
          </p:cNvSpPr>
          <p:nvPr/>
        </p:nvSpPr>
        <p:spPr bwMode="auto">
          <a:xfrm>
            <a:off x="3132138" y="3284538"/>
            <a:ext cx="360362" cy="935037"/>
          </a:xfrm>
          <a:prstGeom prst="rightBrace">
            <a:avLst>
              <a:gd name="adj1" fmla="val 2162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>
            <a:off x="5292725" y="3644900"/>
            <a:ext cx="5762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4149725"/>
            <a:ext cx="8572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5" name="Line 7"/>
          <p:cNvSpPr>
            <a:spLocks noChangeShapeType="1"/>
          </p:cNvSpPr>
          <p:nvPr/>
        </p:nvSpPr>
        <p:spPr bwMode="auto">
          <a:xfrm>
            <a:off x="7164388" y="3860800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img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25538"/>
            <a:ext cx="2051050" cy="1254125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2268538" y="1700213"/>
            <a:ext cx="647700" cy="574675"/>
          </a:xfrm>
          <a:custGeom>
            <a:avLst/>
            <a:gdLst>
              <a:gd name="T0" fmla="*/ 323820 w 21600"/>
              <a:gd name="T1" fmla="*/ 0 h 21600"/>
              <a:gd name="T2" fmla="*/ 80963 w 21600"/>
              <a:gd name="T3" fmla="*/ 287338 h 21600"/>
              <a:gd name="T4" fmla="*/ 323820 w 21600"/>
              <a:gd name="T5" fmla="*/ 143669 h 21600"/>
              <a:gd name="T6" fmla="*/ 728662 w 21600"/>
              <a:gd name="T7" fmla="*/ 287338 h 21600"/>
              <a:gd name="T8" fmla="*/ 566738 w 21600"/>
              <a:gd name="T9" fmla="*/ 431006 h 21600"/>
              <a:gd name="T10" fmla="*/ 404812 w 21600"/>
              <a:gd name="T11" fmla="*/ 28733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45" name="Picture 9" descr="Копия img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276475"/>
            <a:ext cx="1800225" cy="1463675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4211638" y="2708275"/>
            <a:ext cx="720725" cy="720725"/>
          </a:xfrm>
          <a:custGeom>
            <a:avLst/>
            <a:gdLst>
              <a:gd name="T0" fmla="*/ 360329 w 21600"/>
              <a:gd name="T1" fmla="*/ 0 h 21600"/>
              <a:gd name="T2" fmla="*/ 90091 w 21600"/>
              <a:gd name="T3" fmla="*/ 360363 h 21600"/>
              <a:gd name="T4" fmla="*/ 360329 w 21600"/>
              <a:gd name="T5" fmla="*/ 180181 h 21600"/>
              <a:gd name="T6" fmla="*/ 810816 w 21600"/>
              <a:gd name="T7" fmla="*/ 360363 h 21600"/>
              <a:gd name="T8" fmla="*/ 630634 w 21600"/>
              <a:gd name="T9" fmla="*/ 540544 h 21600"/>
              <a:gd name="T10" fmla="*/ 450453 w 21600"/>
              <a:gd name="T11" fmla="*/ 36036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47" name="Picture 11" descr="Копия (3) img1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3284538"/>
            <a:ext cx="1462087" cy="2519362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5724525" y="4005263"/>
            <a:ext cx="576263" cy="647700"/>
          </a:xfrm>
          <a:custGeom>
            <a:avLst/>
            <a:gdLst>
              <a:gd name="T0" fmla="*/ 288105 w 21600"/>
              <a:gd name="T1" fmla="*/ 0 h 21600"/>
              <a:gd name="T2" fmla="*/ 72033 w 21600"/>
              <a:gd name="T3" fmla="*/ 323850 h 21600"/>
              <a:gd name="T4" fmla="*/ 288105 w 21600"/>
              <a:gd name="T5" fmla="*/ 161925 h 21600"/>
              <a:gd name="T6" fmla="*/ 648296 w 21600"/>
              <a:gd name="T7" fmla="*/ 323850 h 21600"/>
              <a:gd name="T8" fmla="*/ 504230 w 21600"/>
              <a:gd name="T9" fmla="*/ 485775 h 21600"/>
              <a:gd name="T10" fmla="*/ 360164 w 21600"/>
              <a:gd name="T11" fmla="*/ 32385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49" name="Picture 13" descr="Копия (4) img1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4581525"/>
            <a:ext cx="2630487" cy="1069975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1619250" y="260350"/>
            <a:ext cx="5545138" cy="647700"/>
          </a:xfrm>
          <a:prstGeom prst="rect">
            <a:avLst/>
          </a:prstGeom>
          <a:solidFill>
            <a:schemeClr val="tx2"/>
          </a:solidFill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solidFill>
                  <a:srgbClr val="000000"/>
                </a:solidFill>
                <a:latin typeface="Arial" charset="0"/>
              </a:rPr>
              <a:t>Денатурация 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250825" y="6165850"/>
            <a:ext cx="3600450" cy="692150"/>
          </a:xfrm>
          <a:prstGeom prst="rect">
            <a:avLst/>
          </a:prstGeom>
          <a:solidFill>
            <a:schemeClr val="tx2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solidFill>
                  <a:srgbClr val="0000FF"/>
                </a:solidFill>
                <a:latin typeface="Arial" charset="0"/>
              </a:rPr>
              <a:t>Ренатурация </a:t>
            </a:r>
          </a:p>
        </p:txBody>
      </p:sp>
      <p:sp>
        <p:nvSpPr>
          <p:cNvPr id="14356" name="AutoShape 20"/>
          <p:cNvSpPr>
            <a:spLocks noChangeArrowheads="1"/>
          </p:cNvSpPr>
          <p:nvPr/>
        </p:nvSpPr>
        <p:spPr bwMode="auto">
          <a:xfrm rot="3000038">
            <a:off x="5685632" y="5658644"/>
            <a:ext cx="1046162" cy="882650"/>
          </a:xfrm>
          <a:prstGeom prst="curvedLeftArrow">
            <a:avLst>
              <a:gd name="adj1" fmla="val 1185"/>
              <a:gd name="adj2" fmla="val 39778"/>
              <a:gd name="adj3" fmla="val 88126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9" name="AutoShape 23"/>
          <p:cNvSpPr>
            <a:spLocks noChangeArrowheads="1"/>
          </p:cNvSpPr>
          <p:nvPr/>
        </p:nvSpPr>
        <p:spPr bwMode="auto">
          <a:xfrm rot="6585072">
            <a:off x="3229769" y="4118769"/>
            <a:ext cx="823913" cy="860425"/>
          </a:xfrm>
          <a:prstGeom prst="curvedLeftArrow">
            <a:avLst>
              <a:gd name="adj1" fmla="val 3829"/>
              <a:gd name="adj2" fmla="val 37827"/>
              <a:gd name="adj3" fmla="val 45264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1" name="AutoShape 25"/>
          <p:cNvSpPr>
            <a:spLocks noChangeArrowheads="1"/>
          </p:cNvSpPr>
          <p:nvPr/>
        </p:nvSpPr>
        <p:spPr bwMode="auto">
          <a:xfrm rot="6320292">
            <a:off x="1173956" y="2721770"/>
            <a:ext cx="1031875" cy="862012"/>
          </a:xfrm>
          <a:prstGeom prst="curvedLeftArrow">
            <a:avLst>
              <a:gd name="adj1" fmla="val 1185"/>
              <a:gd name="adj2" fmla="val 40000"/>
              <a:gd name="adj3" fmla="val 7956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P spid="14346" grpId="0" animBg="1"/>
      <p:bldP spid="14348" grpId="0" animBg="1"/>
      <p:bldP spid="14351" grpId="0" animBg="1"/>
      <p:bldP spid="14356" grpId="0" animBg="1"/>
      <p:bldP spid="14359" grpId="0" animBg="1"/>
      <p:bldP spid="143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</a:rPr>
              <a:t>Функции белков</a:t>
            </a:r>
            <a:endParaRPr lang="ru-RU" sz="4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32"/>
          <p:cNvPicPr>
            <a:picLocks noChangeAspect="1" noChangeArrowheads="1"/>
          </p:cNvPicPr>
          <p:nvPr/>
        </p:nvPicPr>
        <p:blipFill>
          <a:blip r:embed="rId2"/>
          <a:srcRect l="36249" t="34972" r="33749" b="40193"/>
          <a:stretch>
            <a:fillRect/>
          </a:stretch>
        </p:blipFill>
        <p:spPr bwMode="auto">
          <a:xfrm>
            <a:off x="1214414" y="1000108"/>
            <a:ext cx="7184728" cy="4950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32"/>
          <p:cNvPicPr>
            <a:picLocks noChangeAspect="1" noChangeArrowheads="1"/>
          </p:cNvPicPr>
          <p:nvPr/>
        </p:nvPicPr>
        <p:blipFill>
          <a:blip r:embed="rId2"/>
          <a:srcRect l="6670" t="34998" r="63329" b="40193"/>
          <a:stretch>
            <a:fillRect/>
          </a:stretch>
        </p:blipFill>
        <p:spPr bwMode="auto">
          <a:xfrm>
            <a:off x="642910" y="857233"/>
            <a:ext cx="7786742" cy="5245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32"/>
          <p:cNvPicPr>
            <a:picLocks noChangeAspect="1" noChangeArrowheads="1"/>
          </p:cNvPicPr>
          <p:nvPr/>
        </p:nvPicPr>
        <p:blipFill>
          <a:blip r:embed="rId2"/>
          <a:srcRect l="65846" t="34996" r="4152" b="40195"/>
          <a:stretch>
            <a:fillRect/>
          </a:stretch>
        </p:blipFill>
        <p:spPr bwMode="auto">
          <a:xfrm>
            <a:off x="714348" y="785794"/>
            <a:ext cx="7858180" cy="5315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3200" b="1" dirty="0" smtClean="0"/>
              <a:t> </a:t>
            </a:r>
            <a:r>
              <a:rPr lang="ru-RU" sz="3200" b="1" dirty="0"/>
              <a:t>Регуляторная</a:t>
            </a:r>
            <a:r>
              <a:rPr lang="ru-RU" dirty="0"/>
              <a:t> 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50825" y="1493838"/>
            <a:ext cx="525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/>
              <a:t>Гормон поджелудочной железы (</a:t>
            </a:r>
            <a:r>
              <a:rPr lang="ru-RU" sz="2000" b="1"/>
              <a:t>инсулин) –</a:t>
            </a:r>
            <a:r>
              <a:rPr lang="ru-RU" sz="2000"/>
              <a:t> регулирующий уровень глюкозы в крови. </a:t>
            </a:r>
          </a:p>
        </p:txBody>
      </p:sp>
      <p:pic>
        <p:nvPicPr>
          <p:cNvPr id="35848" name="Picture 8" descr="i?id=512683040-4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052513"/>
            <a:ext cx="2952750" cy="2139950"/>
          </a:xfrm>
          <a:prstGeom prst="rect">
            <a:avLst/>
          </a:prstGeom>
          <a:noFill/>
        </p:spPr>
      </p:pic>
      <p:pic>
        <p:nvPicPr>
          <p:cNvPr id="35852" name="Picture 12" descr="i?id=185913718-6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4076700"/>
            <a:ext cx="3889375" cy="2430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32"/>
          <p:cNvPicPr>
            <a:picLocks noChangeAspect="1" noChangeArrowheads="1"/>
          </p:cNvPicPr>
          <p:nvPr/>
        </p:nvPicPr>
        <p:blipFill>
          <a:blip r:embed="rId2"/>
          <a:srcRect l="65846" t="59807" r="4997" b="10641"/>
          <a:stretch>
            <a:fillRect/>
          </a:stretch>
        </p:blipFill>
        <p:spPr bwMode="auto">
          <a:xfrm>
            <a:off x="642910" y="571480"/>
            <a:ext cx="7715304" cy="551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« </a:t>
            </a:r>
            <a:r>
              <a:rPr lang="ru-RU" b="1" i="1" dirty="0"/>
              <a:t>Жизнь есть способ существования белковых тел, существенным моментом которого является постоянный обмен веществ с окружающей их внешней природой, причем с прекращением этого обмена веществ, прекращается и сама жизнь, что приводит к разложению белка».</a:t>
            </a:r>
            <a:r>
              <a:rPr lang="ru-RU" dirty="0"/>
              <a:t> </a:t>
            </a:r>
          </a:p>
          <a:p>
            <a:pPr>
              <a:buNone/>
            </a:pPr>
            <a:r>
              <a:rPr lang="ru-RU" dirty="0" smtClean="0"/>
              <a:t>                                                 Ф.Энгельс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32"/>
          <p:cNvPicPr>
            <a:picLocks noChangeAspect="1" noChangeArrowheads="1"/>
          </p:cNvPicPr>
          <p:nvPr/>
        </p:nvPicPr>
        <p:blipFill>
          <a:blip r:embed="rId2"/>
          <a:srcRect l="6670" t="59807" r="64156" b="10641"/>
          <a:stretch>
            <a:fillRect/>
          </a:stretch>
        </p:blipFill>
        <p:spPr bwMode="auto">
          <a:xfrm>
            <a:off x="714348" y="571480"/>
            <a:ext cx="7715304" cy="5759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32"/>
          <p:cNvPicPr>
            <a:picLocks noChangeAspect="1" noChangeArrowheads="1"/>
          </p:cNvPicPr>
          <p:nvPr/>
        </p:nvPicPr>
        <p:blipFill>
          <a:blip r:embed="rId2"/>
          <a:srcRect l="36671" t="59807" r="34154" b="10640"/>
          <a:stretch>
            <a:fillRect/>
          </a:stretch>
        </p:blipFill>
        <p:spPr bwMode="auto">
          <a:xfrm>
            <a:off x="785786" y="714356"/>
            <a:ext cx="7586128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j01863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700213"/>
            <a:ext cx="12890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Применение материалов белковой природы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кожа – </a:t>
            </a:r>
          </a:p>
          <a:p>
            <a:pPr eaLnBrk="1" hangingPunct="1"/>
            <a:r>
              <a:rPr lang="ru-RU" smtClean="0"/>
              <a:t>шерсть – </a:t>
            </a:r>
          </a:p>
          <a:p>
            <a:pPr eaLnBrk="1" hangingPunct="1"/>
            <a:r>
              <a:rPr lang="ru-RU" smtClean="0"/>
              <a:t>шелк – </a:t>
            </a:r>
          </a:p>
          <a:p>
            <a:pPr eaLnBrk="1" hangingPunct="1"/>
            <a:r>
              <a:rPr lang="ru-RU" smtClean="0"/>
              <a:t>желатин – </a:t>
            </a:r>
          </a:p>
          <a:p>
            <a:pPr eaLnBrk="1" hangingPunct="1"/>
            <a:r>
              <a:rPr lang="ru-RU" smtClean="0"/>
              <a:t>столярный клей - </a:t>
            </a:r>
          </a:p>
        </p:txBody>
      </p:sp>
      <p:pic>
        <p:nvPicPr>
          <p:cNvPr id="26629" name="Picture 5" descr="j02952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2997200"/>
            <a:ext cx="1152525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Homepage"/>
          <p:cNvSpPr>
            <a:spLocks noEditPoints="1" noChangeArrowheads="1"/>
          </p:cNvSpPr>
          <p:nvPr/>
        </p:nvSpPr>
        <p:spPr bwMode="auto">
          <a:xfrm>
            <a:off x="4932363" y="4076700"/>
            <a:ext cx="1362075" cy="187642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28572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000" dirty="0" smtClean="0"/>
              <a:t>Тест «Строение белков»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072462" cy="6572272"/>
          </a:xfrm>
        </p:spPr>
        <p:txBody>
          <a:bodyPr>
            <a:normAutofit fontScale="25000" lnSpcReduction="20000"/>
          </a:bodyPr>
          <a:lstStyle/>
          <a:p>
            <a:r>
              <a:rPr lang="ru-RU" sz="4800" dirty="0" smtClean="0"/>
              <a:t> 1. Какие химические элементы  входят в состав  белков?</a:t>
            </a:r>
          </a:p>
          <a:p>
            <a:r>
              <a:rPr lang="ru-RU" sz="4800" dirty="0" smtClean="0"/>
              <a:t>а) углерод  б) водород  в) кислород  г) сера   </a:t>
            </a:r>
            <a:r>
              <a:rPr lang="ru-RU" sz="4800" dirty="0" err="1" smtClean="0"/>
              <a:t>д</a:t>
            </a:r>
            <a:r>
              <a:rPr lang="ru-RU" sz="4800" dirty="0" smtClean="0"/>
              <a:t>) фосфор е) азот ё) железо ж) хлор</a:t>
            </a:r>
          </a:p>
          <a:p>
            <a:r>
              <a:rPr lang="ru-RU" sz="4800" dirty="0" smtClean="0"/>
              <a:t> </a:t>
            </a:r>
          </a:p>
          <a:p>
            <a:r>
              <a:rPr lang="ru-RU" sz="4800" dirty="0" smtClean="0"/>
              <a:t>2. Сколько аминокислот участвуют в образовании белков?</a:t>
            </a:r>
          </a:p>
          <a:p>
            <a:r>
              <a:rPr lang="ru-RU" sz="4800" dirty="0" smtClean="0"/>
              <a:t>а) 30    в) 20    б) 26       г) 10</a:t>
            </a:r>
          </a:p>
          <a:p>
            <a:r>
              <a:rPr lang="ru-RU" sz="4800" dirty="0" smtClean="0"/>
              <a:t> </a:t>
            </a:r>
          </a:p>
          <a:p>
            <a:r>
              <a:rPr lang="ru-RU" sz="4800" dirty="0" smtClean="0"/>
              <a:t>3. Сколько аминокислот  являются незаменимыми для человека?</a:t>
            </a:r>
          </a:p>
          <a:p>
            <a:r>
              <a:rPr lang="ru-RU" sz="4800" dirty="0" smtClean="0"/>
              <a:t>а) 16      б) 10       в) 20         г) 8</a:t>
            </a:r>
          </a:p>
          <a:p>
            <a:r>
              <a:rPr lang="ru-RU" sz="4800" dirty="0" smtClean="0"/>
              <a:t> </a:t>
            </a:r>
          </a:p>
          <a:p>
            <a:r>
              <a:rPr lang="ru-RU" sz="4800" dirty="0" smtClean="0"/>
              <a:t>4.  В результате какой реакции образуется пептидная связь?</a:t>
            </a:r>
          </a:p>
          <a:p>
            <a:r>
              <a:rPr lang="ru-RU" sz="4800" dirty="0" smtClean="0"/>
              <a:t>а) реакция гидролиза    в) реакция поликонденсации</a:t>
            </a:r>
          </a:p>
          <a:p>
            <a:r>
              <a:rPr lang="ru-RU" sz="4800" dirty="0" smtClean="0"/>
              <a:t>б) реакция гидратации  г) все вышеперечисленные реакции</a:t>
            </a:r>
          </a:p>
          <a:p>
            <a:r>
              <a:rPr lang="ru-RU" sz="4800" dirty="0" smtClean="0"/>
              <a:t> </a:t>
            </a:r>
          </a:p>
          <a:p>
            <a:r>
              <a:rPr lang="ru-RU" sz="4800" dirty="0" smtClean="0"/>
              <a:t>5. Между какими группировками аминокислот образуется пептидная связь?</a:t>
            </a:r>
          </a:p>
          <a:p>
            <a:r>
              <a:rPr lang="ru-RU" sz="4800" dirty="0" smtClean="0"/>
              <a:t>а) между карбоксильными группами соседних аминокислот</a:t>
            </a:r>
          </a:p>
          <a:p>
            <a:r>
              <a:rPr lang="ru-RU" sz="4800" dirty="0" smtClean="0"/>
              <a:t>б) между аминогруппами соседних аминокислот</a:t>
            </a:r>
          </a:p>
          <a:p>
            <a:r>
              <a:rPr lang="ru-RU" sz="4800" dirty="0" smtClean="0"/>
              <a:t>в) между аминогруппой одной аминокислоты и карбоксильной группой другой</a:t>
            </a:r>
          </a:p>
          <a:p>
            <a:r>
              <a:rPr lang="ru-RU" sz="4800" dirty="0" smtClean="0"/>
              <a:t> </a:t>
            </a:r>
          </a:p>
          <a:p>
            <a:r>
              <a:rPr lang="ru-RU" sz="4800" dirty="0" smtClean="0"/>
              <a:t>6. Какие связи стабилизируют первичную, вторичную, третичную структуру? (Соотнесите)</a:t>
            </a:r>
          </a:p>
          <a:p>
            <a:r>
              <a:rPr lang="ru-RU" sz="4800" dirty="0" smtClean="0"/>
              <a:t>а) ковалентные     в) ионные</a:t>
            </a:r>
          </a:p>
          <a:p>
            <a:r>
              <a:rPr lang="ru-RU" sz="4800" dirty="0" smtClean="0"/>
              <a:t>б) водородные      г) такие связи отсутствуют</a:t>
            </a:r>
          </a:p>
          <a:p>
            <a:r>
              <a:rPr lang="ru-RU" sz="4800" dirty="0" smtClean="0"/>
              <a:t> </a:t>
            </a:r>
          </a:p>
          <a:p>
            <a:r>
              <a:rPr lang="ru-RU" sz="4800" dirty="0" smtClean="0"/>
              <a:t>7. Сколько энергии освобождается  при расщеплении 1 г белка:</a:t>
            </a:r>
          </a:p>
          <a:p>
            <a:r>
              <a:rPr lang="ru-RU" sz="4800" dirty="0" smtClean="0"/>
              <a:t>А. 17,6 кДж</a:t>
            </a:r>
          </a:p>
          <a:p>
            <a:r>
              <a:rPr lang="ru-RU" sz="4800" dirty="0" smtClean="0"/>
              <a:t>Б. 35,2 кДж.</a:t>
            </a:r>
          </a:p>
          <a:p>
            <a:r>
              <a:rPr lang="ru-RU" sz="4800" dirty="0" smtClean="0"/>
              <a:t>8.  Каковы главнейшие функции белков?</a:t>
            </a:r>
          </a:p>
          <a:p>
            <a:r>
              <a:rPr lang="ru-RU" sz="4800" dirty="0" smtClean="0"/>
              <a:t>А. транспортная                В. каталитическая</a:t>
            </a:r>
          </a:p>
          <a:p>
            <a:r>
              <a:rPr lang="ru-RU" sz="4800" dirty="0" smtClean="0"/>
              <a:t>Б. защитная                       Г. строительная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1.-а,б,в,г,д,е</a:t>
            </a:r>
          </a:p>
          <a:p>
            <a:r>
              <a:rPr lang="ru-RU" dirty="0" smtClean="0"/>
              <a:t>2.- в</a:t>
            </a:r>
          </a:p>
          <a:p>
            <a:r>
              <a:rPr lang="ru-RU" dirty="0" smtClean="0"/>
              <a:t>3.- г</a:t>
            </a:r>
          </a:p>
          <a:p>
            <a:r>
              <a:rPr lang="ru-RU" dirty="0" smtClean="0"/>
              <a:t>4.- в</a:t>
            </a:r>
          </a:p>
          <a:p>
            <a:r>
              <a:rPr lang="ru-RU" dirty="0" smtClean="0"/>
              <a:t>5.- в</a:t>
            </a:r>
          </a:p>
          <a:p>
            <a:r>
              <a:rPr lang="ru-RU" dirty="0" smtClean="0"/>
              <a:t>6. первичная- а, вторичная –б, третичная –в, четвертичная -г.</a:t>
            </a:r>
          </a:p>
          <a:p>
            <a:r>
              <a:rPr lang="ru-RU" dirty="0" smtClean="0"/>
              <a:t>7. а</a:t>
            </a:r>
          </a:p>
          <a:p>
            <a:r>
              <a:rPr lang="ru-RU" dirty="0" smtClean="0"/>
              <a:t>8. </a:t>
            </a:r>
            <a:r>
              <a:rPr lang="ru-RU" dirty="0" err="1" smtClean="0"/>
              <a:t>а,б,в,г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Без ошибок-»5»</a:t>
            </a:r>
          </a:p>
          <a:p>
            <a:r>
              <a:rPr lang="ru-RU" dirty="0" smtClean="0"/>
              <a:t>1-2 ошибки- «4»</a:t>
            </a:r>
          </a:p>
          <a:p>
            <a:r>
              <a:rPr lang="ru-RU" dirty="0" smtClean="0"/>
              <a:t>3-4 ошибки – «3»</a:t>
            </a:r>
          </a:p>
          <a:p>
            <a:r>
              <a:rPr lang="ru-RU" dirty="0" smtClean="0"/>
              <a:t>Более 4 ошибок- «2»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j0300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8424862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WordArt 4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7272337" cy="13684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Состав белковой молекулы</a:t>
            </a:r>
          </a:p>
        </p:txBody>
      </p:sp>
      <p:sp>
        <p:nvSpPr>
          <p:cNvPr id="12292" name="WordArt 8"/>
          <p:cNvSpPr>
            <a:spLocks noChangeArrowheads="1" noChangeShapeType="1" noTextEdit="1"/>
          </p:cNvSpPr>
          <p:nvPr/>
        </p:nvSpPr>
        <p:spPr bwMode="auto">
          <a:xfrm>
            <a:off x="1547813" y="1989138"/>
            <a:ext cx="6264275" cy="3810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5917"/>
              </a:avLst>
            </a:prstTxWarp>
          </a:bodyPr>
          <a:lstStyle/>
          <a:p>
            <a:pPr algn="ctr"/>
            <a:r>
              <a:rPr lang="pt-BR" sz="3600" kern="10" dirty="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Impact"/>
              </a:rPr>
              <a:t>C - 50-54%</a:t>
            </a:r>
          </a:p>
          <a:p>
            <a:pPr algn="ctr"/>
            <a:r>
              <a:rPr lang="pt-BR" sz="3600" kern="10" dirty="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Impact"/>
              </a:rPr>
              <a:t>H - 6,5-7,3%</a:t>
            </a:r>
          </a:p>
          <a:p>
            <a:pPr algn="ctr"/>
            <a:r>
              <a:rPr lang="pt-BR" sz="3600" kern="10" dirty="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Impact"/>
              </a:rPr>
              <a:t>N - 15-18%</a:t>
            </a:r>
          </a:p>
          <a:p>
            <a:pPr algn="ctr"/>
            <a:r>
              <a:rPr lang="pt-BR" sz="3600" kern="10" dirty="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Impact"/>
              </a:rPr>
              <a:t>O - 21-24%</a:t>
            </a:r>
          </a:p>
          <a:p>
            <a:pPr algn="ctr"/>
            <a:r>
              <a:rPr lang="pt-BR" sz="3600" kern="10" dirty="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Impact"/>
              </a:rPr>
              <a:t>S - 2,4</a:t>
            </a:r>
            <a:r>
              <a:rPr lang="pt-BR" sz="3600" kern="10" dirty="0" smtClean="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Impact"/>
              </a:rPr>
              <a:t>%</a:t>
            </a:r>
            <a:endParaRPr lang="ru-RU" sz="3600" kern="10" dirty="0" smtClean="0">
              <a:ln w="31750">
                <a:solidFill>
                  <a:srgbClr val="00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Impact"/>
            </a:endParaRPr>
          </a:p>
          <a:p>
            <a:pPr algn="ctr"/>
            <a:r>
              <a:rPr lang="en-US" sz="3600" kern="10" dirty="0" smtClean="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Impact"/>
              </a:rPr>
              <a:t>P-1</a:t>
            </a:r>
            <a:r>
              <a:rPr lang="ru-RU" sz="3600" kern="10" dirty="0" smtClean="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Impact"/>
              </a:rPr>
              <a:t>,2%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Копия (4) img17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628775"/>
            <a:ext cx="8229600" cy="3267075"/>
          </a:xfrm>
          <a:noFill/>
          <a:ln w="38100">
            <a:solidFill>
              <a:srgbClr val="0066FF"/>
            </a:solidFill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250825" y="5229225"/>
            <a:ext cx="8642350" cy="1079500"/>
          </a:xfrm>
          <a:prstGeom prst="rect">
            <a:avLst/>
          </a:prstGeom>
          <a:solidFill>
            <a:srgbClr val="CCECFF"/>
          </a:solidFill>
          <a:ln w="3810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Первичная структура белка</a:t>
            </a:r>
          </a:p>
        </p:txBody>
      </p:sp>
      <p:pic>
        <p:nvPicPr>
          <p:cNvPr id="6151" name="Picture 7" descr="img1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333375"/>
            <a:ext cx="1584325" cy="942975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323850" y="549275"/>
            <a:ext cx="3168650" cy="719138"/>
          </a:xfrm>
          <a:prstGeom prst="rect">
            <a:avLst/>
          </a:prstGeom>
          <a:solidFill>
            <a:srgbClr val="CCECFF"/>
          </a:solidFill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Пептидная группа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4932363" y="1484313"/>
            <a:ext cx="3024187" cy="504825"/>
          </a:xfrm>
          <a:prstGeom prst="rect">
            <a:avLst/>
          </a:prstGeom>
          <a:solidFill>
            <a:srgbClr val="CCECFF"/>
          </a:solidFill>
          <a:ln w="28575">
            <a:solidFill>
              <a:srgbClr val="66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Пептидная связь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4284663" y="1989138"/>
            <a:ext cx="719137" cy="1368425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V="1">
            <a:off x="3419475" y="836613"/>
            <a:ext cx="360363" cy="7143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  <p:bldP spid="6153" grpId="0" animBg="1"/>
      <p:bldP spid="6154" grpId="0" animBg="1"/>
      <p:bldP spid="61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5805488"/>
            <a:ext cx="9144000" cy="1052512"/>
          </a:xfrm>
          <a:prstGeom prst="rect">
            <a:avLst/>
          </a:prstGeom>
          <a:solidFill>
            <a:srgbClr val="CCECFF"/>
          </a:solidFill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00"/>
                </a:solidFill>
              </a:rPr>
              <a:t>Спираль вторичной структуры, удерживаемая водородными </a:t>
            </a:r>
          </a:p>
          <a:p>
            <a:pPr algn="ctr"/>
            <a:r>
              <a:rPr lang="ru-RU" sz="2000" b="1">
                <a:solidFill>
                  <a:srgbClr val="000000"/>
                </a:solidFill>
              </a:rPr>
              <a:t>связями</a:t>
            </a:r>
          </a:p>
        </p:txBody>
      </p:sp>
      <p:pic>
        <p:nvPicPr>
          <p:cNvPr id="4099" name="Picture 8" descr="Копия (3) img17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849313"/>
            <a:ext cx="8229600" cy="4778375"/>
          </a:xfrm>
          <a:noFill/>
          <a:ln w="38100">
            <a:solidFill>
              <a:srgbClr val="0066FF"/>
            </a:solidFill>
          </a:ln>
        </p:spPr>
      </p:pic>
      <p:sp>
        <p:nvSpPr>
          <p:cNvPr id="8201" name="Line 9"/>
          <p:cNvSpPr>
            <a:spLocks noChangeShapeType="1"/>
          </p:cNvSpPr>
          <p:nvPr/>
        </p:nvSpPr>
        <p:spPr bwMode="auto">
          <a:xfrm flipH="1" flipV="1">
            <a:off x="3492500" y="4941888"/>
            <a:ext cx="3529013" cy="1152525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 flipV="1">
            <a:off x="5940425" y="4581525"/>
            <a:ext cx="1152525" cy="15113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2" name="Line 16"/>
          <p:cNvSpPr>
            <a:spLocks noChangeShapeType="1"/>
          </p:cNvSpPr>
          <p:nvPr/>
        </p:nvSpPr>
        <p:spPr bwMode="auto">
          <a:xfrm>
            <a:off x="6084888" y="58769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3" name="Line 20"/>
          <p:cNvSpPr>
            <a:spLocks noChangeShapeType="1"/>
          </p:cNvSpPr>
          <p:nvPr/>
        </p:nvSpPr>
        <p:spPr bwMode="auto">
          <a:xfrm flipH="1" flipV="1">
            <a:off x="6011863" y="5876925"/>
            <a:ext cx="730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nimBg="1"/>
      <p:bldP spid="82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Копия img17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88913"/>
            <a:ext cx="6200775" cy="5041900"/>
          </a:xfrm>
          <a:noFill/>
          <a:ln w="38100">
            <a:solidFill>
              <a:srgbClr val="0066FF"/>
            </a:solidFill>
          </a:ln>
        </p:spPr>
      </p:pic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0" y="5300663"/>
            <a:ext cx="9144000" cy="1368425"/>
          </a:xfrm>
          <a:prstGeom prst="rect">
            <a:avLst/>
          </a:prstGeom>
          <a:solidFill>
            <a:srgbClr val="CCECFF"/>
          </a:solidFill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Третичная структура - клубок из вторичной ,</a:t>
            </a:r>
          </a:p>
          <a:p>
            <a:pPr algn="ctr"/>
            <a:r>
              <a:rPr lang="ru-RU" sz="2400" b="1">
                <a:solidFill>
                  <a:srgbClr val="000000"/>
                </a:solidFill>
              </a:rPr>
              <a:t> удерживаемая связями  </a:t>
            </a:r>
            <a:r>
              <a:rPr lang="en-US" sz="2400" b="1">
                <a:solidFill>
                  <a:srgbClr val="000000"/>
                </a:solidFill>
              </a:rPr>
              <a:t>S - S </a:t>
            </a:r>
            <a:r>
              <a:rPr lang="ru-RU" sz="2400" b="1">
                <a:solidFill>
                  <a:srgbClr val="000000"/>
                </a:solidFill>
              </a:rPr>
              <a:t> и </a:t>
            </a:r>
            <a:r>
              <a:rPr lang="en-US" sz="2400" b="1">
                <a:solidFill>
                  <a:srgbClr val="000000"/>
                </a:solidFill>
              </a:rPr>
              <a:t> S - H</a:t>
            </a: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6156325" y="3284538"/>
            <a:ext cx="431800" cy="288925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S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5724525" y="4076700"/>
            <a:ext cx="431800" cy="360363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S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>
            <a:off x="6011863" y="3573463"/>
            <a:ext cx="288925" cy="576262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3492500" y="549275"/>
            <a:ext cx="574675" cy="431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S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10256" name="Oval 16"/>
          <p:cNvSpPr>
            <a:spLocks noChangeArrowheads="1"/>
          </p:cNvSpPr>
          <p:nvPr/>
        </p:nvSpPr>
        <p:spPr bwMode="auto">
          <a:xfrm>
            <a:off x="2987675" y="1844675"/>
            <a:ext cx="647700" cy="431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H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H="1">
            <a:off x="3348038" y="981075"/>
            <a:ext cx="360362" cy="8636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  <p:bldP spid="10250" grpId="0" animBg="1"/>
      <p:bldP spid="10254" grpId="0" animBg="1"/>
      <p:bldP spid="10255" grpId="0" animBg="1"/>
      <p:bldP spid="10256" grpId="0" animBg="1"/>
      <p:bldP spid="102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 l="55833" t="49216" r="24829" b="27649"/>
          <a:stretch>
            <a:fillRect/>
          </a:stretch>
        </p:blipFill>
        <p:spPr bwMode="auto">
          <a:xfrm>
            <a:off x="827088" y="2205038"/>
            <a:ext cx="3168650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827088" y="1844675"/>
            <a:ext cx="3306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/>
              <a:t>Глобулярные белки</a:t>
            </a:r>
            <a:r>
              <a:rPr lang="ru-RU"/>
              <a:t> 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5364163" y="1700213"/>
            <a:ext cx="3598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/>
              <a:t>Фибриллярные белки</a:t>
            </a:r>
            <a:r>
              <a:rPr lang="ru-RU"/>
              <a:t> </a:t>
            </a:r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3"/>
          <a:srcRect l="27701" t="26987" r="54189" b="3778"/>
          <a:stretch>
            <a:fillRect/>
          </a:stretch>
        </p:blipFill>
        <p:spPr bwMode="auto">
          <a:xfrm>
            <a:off x="6732588" y="2060575"/>
            <a:ext cx="10175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6" grpId="0"/>
      <p:bldP spid="256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img17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04813"/>
            <a:ext cx="8229600" cy="4913312"/>
          </a:xfrm>
          <a:noFill/>
          <a:ln w="38100">
            <a:solidFill>
              <a:srgbClr val="0066FF"/>
            </a:solidFill>
          </a:ln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79388" y="5373688"/>
            <a:ext cx="8713787" cy="1484312"/>
          </a:xfrm>
          <a:prstGeom prst="rect">
            <a:avLst/>
          </a:prstGeom>
          <a:solidFill>
            <a:srgbClr val="CCECFF"/>
          </a:solidFill>
          <a:ln w="3810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ЧЕТВЕРТИЧНАЯ СТРУКТУРА -</a:t>
            </a:r>
          </a:p>
          <a:p>
            <a:pPr algn="ctr"/>
            <a:r>
              <a:rPr lang="ru-RU" sz="2400" b="1">
                <a:solidFill>
                  <a:srgbClr val="000000"/>
                </a:solidFill>
              </a:rPr>
              <a:t>комплекс из третичных</a:t>
            </a:r>
          </a:p>
          <a:p>
            <a:pPr algn="ctr"/>
            <a:r>
              <a:rPr lang="ru-RU" sz="2400" b="1">
                <a:solidFill>
                  <a:srgbClr val="000000"/>
                </a:solidFill>
              </a:rPr>
              <a:t>(пример молекулы гемоглобина)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3600" dirty="0" smtClean="0"/>
              <a:t>Химические свойства белков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 smtClean="0"/>
          </a:p>
        </p:txBody>
      </p:sp>
      <p:sp>
        <p:nvSpPr>
          <p:cNvPr id="12800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1.Гидролиз белков: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Белки        пептиды      аминокислоты</a:t>
            </a:r>
          </a:p>
        </p:txBody>
      </p:sp>
      <p:pic>
        <p:nvPicPr>
          <p:cNvPr id="14341" name="Picture 6" descr="23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691240"/>
            <a:ext cx="3762372" cy="355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>
            <a:off x="1857356" y="2357430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071934" y="228599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413</TotalTime>
  <Words>315</Words>
  <Application>Microsoft Office PowerPoint</Application>
  <PresentationFormat>Экран (4:3)</PresentationFormat>
  <Paragraphs>109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Изящная</vt:lpstr>
      <vt:lpstr>Тема урока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 Химические свойства белков </vt:lpstr>
      <vt:lpstr>Качественные реакции (цветные реакции):</vt:lpstr>
      <vt:lpstr>Превращения белков в организме </vt:lpstr>
      <vt:lpstr>Денатурация белков</vt:lpstr>
      <vt:lpstr>Слайд 13</vt:lpstr>
      <vt:lpstr>Слайд 14</vt:lpstr>
      <vt:lpstr>Слайд 15</vt:lpstr>
      <vt:lpstr>Слайд 16</vt:lpstr>
      <vt:lpstr>Слайд 17</vt:lpstr>
      <vt:lpstr> Регуляторная </vt:lpstr>
      <vt:lpstr>Слайд 19</vt:lpstr>
      <vt:lpstr>Слайд 20</vt:lpstr>
      <vt:lpstr>Слайд 21</vt:lpstr>
      <vt:lpstr>Применение материалов белковой природы</vt:lpstr>
      <vt:lpstr> Тест «Строение белков»</vt:lpstr>
      <vt:lpstr>Ответы: </vt:lpstr>
      <vt:lpstr>Слайд 25</vt:lpstr>
      <vt:lpstr>Домашнее задание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</dc:title>
  <dc:creator>Алина</dc:creator>
  <cp:lastModifiedBy>Алина</cp:lastModifiedBy>
  <cp:revision>31</cp:revision>
  <dcterms:created xsi:type="dcterms:W3CDTF">2015-04-05T07:17:20Z</dcterms:created>
  <dcterms:modified xsi:type="dcterms:W3CDTF">2015-10-30T12:56:17Z</dcterms:modified>
</cp:coreProperties>
</file>