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85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78" r:id="rId17"/>
    <p:sldId id="280" r:id="rId18"/>
    <p:sldId id="281" r:id="rId19"/>
    <p:sldId id="282" r:id="rId20"/>
    <p:sldId id="283" r:id="rId21"/>
    <p:sldId id="284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учителя изобразительного искусства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Шкариной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Г.В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0800" cy="10801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 «Средняя общеобразовательная школа №11 г.Вольска Саратовской области»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580526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Вольск, 2014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РИСОВАНИЕ ВОСКОМ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C:\Users\Галина\Desktop\детские работы\DSCI2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496277" cy="1872208"/>
          </a:xfrm>
          <a:prstGeom prst="rect">
            <a:avLst/>
          </a:prstGeom>
          <a:noFill/>
        </p:spPr>
      </p:pic>
      <p:pic>
        <p:nvPicPr>
          <p:cNvPr id="7" name="Picture 2" descr="C:\Users\Галина\Desktop\детские работы\DSCI2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496278" cy="1872208"/>
          </a:xfrm>
          <a:prstGeom prst="rect">
            <a:avLst/>
          </a:prstGeom>
          <a:noFill/>
        </p:spPr>
      </p:pic>
      <p:pic>
        <p:nvPicPr>
          <p:cNvPr id="8" name="Picture 3" descr="C:\Users\Галина\Desktop\детские работы\DSCI2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933056"/>
            <a:ext cx="2952328" cy="2117975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988840"/>
            <a:ext cx="2450338" cy="334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933056"/>
            <a:ext cx="1623744" cy="221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ЖИВОПИСНЫЕ ПЯТНА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C:\Users\Галина\Desktop\детские работы\DSCI25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98830"/>
            <a:ext cx="2808312" cy="2106234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2160240" cy="37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Галина\Desktop\детские работы\DSCI2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77072"/>
            <a:ext cx="2784310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ПАЛЬЦЕГРАФИЯ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199196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Галина\Desktop\детские работы\DSCI2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44824"/>
            <a:ext cx="2638259" cy="1978694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268761"/>
            <a:ext cx="19982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Галина\Desktop\детские работы\DSCI25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293096"/>
            <a:ext cx="2592288" cy="2016224"/>
          </a:xfrm>
          <a:prstGeom prst="rect">
            <a:avLst/>
          </a:prstGeom>
          <a:noFill/>
        </p:spPr>
      </p:pic>
      <p:pic>
        <p:nvPicPr>
          <p:cNvPr id="12" name="Picture 5" descr="C:\Users\Галина\Desktop\детские работы\DSCI2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65104"/>
            <a:ext cx="2736304" cy="1924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РИСОВАНИЕ ПОРОЛОНОМ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0" name="Picture 6" descr="C:\Users\Галина\Desktop\детские работы\DSCI2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4392050" cy="3294037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16832"/>
            <a:ext cx="3096344" cy="41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ЖИВОПИСНЫЕ ОТПЕЧАТКИ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3" descr="C:\Users\Галина\Desktop\детские работы\DSCI2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700808"/>
            <a:ext cx="3166318" cy="237473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74" y="1772816"/>
            <a:ext cx="1714444" cy="22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Галина\Desktop\детские работы\DSCI2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437112"/>
            <a:ext cx="2592288" cy="1944216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772816"/>
            <a:ext cx="166701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365104"/>
            <a:ext cx="1584176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ФАКТУРА   МЕТАЛЛА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812" y="1628801"/>
            <a:ext cx="4583435" cy="487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Рисование нитками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8" name="Picture 6" descr="C:\Users\Галина\Desktop\детские работы\DSCI2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628801"/>
            <a:ext cx="6094644" cy="46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142151" cy="257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Галина\Desktop\детские работы\DSCI2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5" y="1772816"/>
            <a:ext cx="3239921" cy="2429941"/>
          </a:xfrm>
          <a:prstGeom prst="rect">
            <a:avLst/>
          </a:prstGeom>
          <a:noFill/>
        </p:spPr>
      </p:pic>
      <p:pic>
        <p:nvPicPr>
          <p:cNvPr id="6" name="Picture 3" descr="C:\Users\Галина\Desktop\детские работы\DSCI2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89040"/>
            <a:ext cx="3286332" cy="2464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Коллаж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8840"/>
            <a:ext cx="2654151" cy="35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221088"/>
            <a:ext cx="2022122" cy="185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772816"/>
            <a:ext cx="1723704" cy="229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Граттаж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7" name="Picture 9" descr="C:\Users\Галина\Desktop\детские работы\DSCI2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375825" cy="1781869"/>
          </a:xfrm>
          <a:prstGeom prst="rect">
            <a:avLst/>
          </a:prstGeom>
          <a:noFill/>
        </p:spPr>
      </p:pic>
      <p:pic>
        <p:nvPicPr>
          <p:cNvPr id="19" name="Picture 2" descr="C:\Users\Галина\Desktop\детские работы\DSCI2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79" y="1628800"/>
            <a:ext cx="2400267" cy="1800200"/>
          </a:xfrm>
          <a:prstGeom prst="rect">
            <a:avLst/>
          </a:prstGeom>
          <a:noFill/>
        </p:spPr>
      </p:pic>
      <p:pic>
        <p:nvPicPr>
          <p:cNvPr id="20" name="Picture 3" descr="C:\Users\Галина\Desktop\детские работы\DSCI2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5"/>
            <a:ext cx="2376264" cy="1782198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9" y="3933057"/>
            <a:ext cx="14581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132856"/>
            <a:ext cx="2334277" cy="315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7759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000" b="1" i="1" u="sng" dirty="0" smtClean="0"/>
              <a:t>Цель</a:t>
            </a:r>
            <a:r>
              <a:rPr lang="ru-RU" sz="3000" dirty="0" smtClean="0"/>
              <a:t>:</a:t>
            </a:r>
          </a:p>
          <a:p>
            <a:pPr>
              <a:buNone/>
            </a:pPr>
            <a:r>
              <a:rPr lang="ru-RU" dirty="0" smtClean="0"/>
              <a:t>    Помочь личности познать себя, самоопределиться и </a:t>
            </a:r>
            <a:r>
              <a:rPr lang="ru-RU" dirty="0" err="1" smtClean="0"/>
              <a:t>самореализоваться</a:t>
            </a:r>
            <a:r>
              <a:rPr lang="ru-RU" dirty="0" smtClean="0"/>
              <a:t>.</a:t>
            </a:r>
          </a:p>
          <a:p>
            <a:pPr lvl="0">
              <a:buNone/>
            </a:pPr>
            <a:r>
              <a:rPr lang="ru-RU" sz="3000" b="1" i="1" u="sng" dirty="0" smtClean="0"/>
              <a:t>Задачи</a:t>
            </a:r>
            <a:r>
              <a:rPr lang="ru-RU" sz="3000" dirty="0" smtClean="0"/>
              <a:t>:</a:t>
            </a:r>
          </a:p>
          <a:p>
            <a:r>
              <a:rPr lang="ru-RU" dirty="0" smtClean="0"/>
              <a:t>развитие художественно-творческих, индивидуально выраженных способностей, образного мышления, воображения, фантазии, познавательной активности личности учащегося в процессе изобразительной деятельности; </a:t>
            </a:r>
          </a:p>
          <a:p>
            <a:pPr lvl="0"/>
            <a:r>
              <a:rPr lang="ru-RU" dirty="0" smtClean="0"/>
              <a:t>формирование умений и навыков, необходимых для правильного ведения работы; совершенствование художественных способностей при работе с разными художественными материалами и техниками;</a:t>
            </a:r>
          </a:p>
          <a:p>
            <a:pPr lvl="0"/>
            <a:r>
              <a:rPr lang="ru-RU" dirty="0" smtClean="0"/>
              <a:t>стимулирование интереса к изобразительной деятельности;</a:t>
            </a:r>
          </a:p>
          <a:p>
            <a:pPr lvl="0"/>
            <a:r>
              <a:rPr lang="ru-RU" dirty="0" smtClean="0"/>
              <a:t>воспитание нравственных качеств личности учащихся.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Гравюра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8" name="Picture 6" descr="C:\Users\Галина\Desktop\детские работы\DSCI2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916832"/>
            <a:ext cx="5158539" cy="3868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Графика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Галина\Desktop\детские работы\DSCI2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5446571" cy="4084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51" t="39043" r="31039" b="22241"/>
          <a:stretch>
            <a:fillRect/>
          </a:stretch>
        </p:blipFill>
        <p:spPr bwMode="auto">
          <a:xfrm>
            <a:off x="825143" y="1772816"/>
            <a:ext cx="749127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55576" y="76470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учащихся, проявляющих интерес к изучению изобразительного искусства </a:t>
            </a:r>
            <a:endParaRPr kumimoji="0" lang="ru-RU" sz="28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389120"/>
          </a:xfrm>
        </p:spPr>
        <p:txBody>
          <a:bodyPr/>
          <a:lstStyle/>
          <a:p>
            <a:pPr lvl="0">
              <a:buNone/>
            </a:pPr>
            <a:r>
              <a:rPr lang="ru-RU" b="1" i="1" dirty="0" smtClean="0"/>
              <a:t>   </a:t>
            </a:r>
            <a:r>
              <a:rPr lang="ru-RU" b="1" i="1" dirty="0" err="1" smtClean="0"/>
              <a:t>Обученность</a:t>
            </a:r>
            <a:r>
              <a:rPr lang="ru-RU" b="1" i="1" dirty="0" smtClean="0"/>
              <a:t> (успеваемость) учащихся по изобразительному искусству.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0158" t="47859" r="34422" b="30485"/>
          <a:stretch>
            <a:fillRect/>
          </a:stretch>
        </p:blipFill>
        <p:spPr bwMode="auto">
          <a:xfrm>
            <a:off x="467544" y="2060848"/>
            <a:ext cx="837911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31" t="22549" r="26019" b="25685"/>
          <a:stretch>
            <a:fillRect/>
          </a:stretch>
        </p:blipFill>
        <p:spPr bwMode="auto">
          <a:xfrm>
            <a:off x="683568" y="1268760"/>
            <a:ext cx="772222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8864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Успешность реализации творческих способностей  учащихся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709" t="35289" r="26942" b="21162"/>
          <a:stretch>
            <a:fillRect/>
          </a:stretch>
        </p:blipFill>
        <p:spPr bwMode="auto">
          <a:xfrm>
            <a:off x="467544" y="1268760"/>
            <a:ext cx="777686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31" t="24190" r="26942" b="18009"/>
          <a:stretch>
            <a:fillRect/>
          </a:stretch>
        </p:blipFill>
        <p:spPr bwMode="auto">
          <a:xfrm>
            <a:off x="683567" y="404664"/>
            <a:ext cx="742682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31" t="32392" r="26942" b="17542"/>
          <a:stretch>
            <a:fillRect/>
          </a:stretch>
        </p:blipFill>
        <p:spPr bwMode="auto">
          <a:xfrm>
            <a:off x="611560" y="980728"/>
            <a:ext cx="74888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31" t="48797" r="26942" b="23630"/>
          <a:stretch>
            <a:fillRect/>
          </a:stretch>
        </p:blipFill>
        <p:spPr bwMode="auto">
          <a:xfrm>
            <a:off x="539552" y="1124744"/>
            <a:ext cx="74888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582" t="32217" r="27068" b="23518"/>
          <a:stretch>
            <a:fillRect/>
          </a:stretch>
        </p:blipFill>
        <p:spPr bwMode="auto">
          <a:xfrm>
            <a:off x="611560" y="1196752"/>
            <a:ext cx="735239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dirty="0" smtClean="0"/>
              <a:t>   </a:t>
            </a:r>
            <a:r>
              <a:rPr lang="ru-RU" sz="3000" b="1" i="1" u="sng" dirty="0" smtClean="0"/>
              <a:t>Методы художественно - эстетического воспитания:</a:t>
            </a:r>
          </a:p>
          <a:p>
            <a:pPr lvl="0"/>
            <a:r>
              <a:rPr lang="ru-RU" dirty="0" smtClean="0"/>
              <a:t>метод художественного уподобления;</a:t>
            </a:r>
          </a:p>
          <a:p>
            <a:pPr lvl="0"/>
            <a:r>
              <a:rPr lang="ru-RU" dirty="0" smtClean="0"/>
              <a:t>метод единства восприятия и созидания;</a:t>
            </a:r>
          </a:p>
          <a:p>
            <a:pPr lvl="0"/>
            <a:r>
              <a:rPr lang="ru-RU" dirty="0" smtClean="0"/>
              <a:t>метод сравнений;</a:t>
            </a:r>
          </a:p>
          <a:p>
            <a:pPr lvl="0"/>
            <a:r>
              <a:rPr lang="ru-RU" dirty="0" smtClean="0"/>
              <a:t>метод «открытий»;</a:t>
            </a:r>
          </a:p>
          <a:p>
            <a:pPr lvl="0"/>
            <a:r>
              <a:rPr lang="ru-RU" dirty="0" smtClean="0"/>
              <a:t>метод привлечения жизненного опыта детей;</a:t>
            </a:r>
          </a:p>
          <a:p>
            <a:pPr lvl="0"/>
            <a:r>
              <a:rPr lang="ru-RU" dirty="0" smtClean="0"/>
              <a:t>визуально-аналитический метод;</a:t>
            </a:r>
          </a:p>
          <a:p>
            <a:pPr lvl="0"/>
            <a:r>
              <a:rPr lang="ru-RU" dirty="0" smtClean="0"/>
              <a:t>словесный метод;</a:t>
            </a:r>
          </a:p>
          <a:p>
            <a:pPr lvl="0"/>
            <a:r>
              <a:rPr lang="ru-RU" dirty="0" smtClean="0"/>
              <a:t>наглядный метод.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зла смотри на мирозданье,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разумом добра любви,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это море из благих деяний,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построй корабль и по нему плыви.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b="1" i="1" u="sng" dirty="0" smtClean="0"/>
              <a:t>Формы работы:</a:t>
            </a:r>
          </a:p>
          <a:p>
            <a:pPr lvl="0"/>
            <a:r>
              <a:rPr lang="ru-RU" dirty="0" smtClean="0"/>
              <a:t>коллективно - творческая деятельность;</a:t>
            </a:r>
          </a:p>
          <a:p>
            <a:pPr lvl="0"/>
            <a:r>
              <a:rPr lang="ru-RU" dirty="0" smtClean="0"/>
              <a:t>индивидуально практическая деятельность;</a:t>
            </a:r>
          </a:p>
          <a:p>
            <a:pPr lvl="0"/>
            <a:r>
              <a:rPr lang="ru-RU" dirty="0" smtClean="0"/>
              <a:t>игровые формы работы.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54088"/>
            <a:ext cx="8229600" cy="5703912"/>
          </a:xfrm>
        </p:spPr>
        <p:txBody>
          <a:bodyPr/>
          <a:lstStyle/>
          <a:p>
            <a:pPr>
              <a:buNone/>
            </a:pPr>
            <a:r>
              <a:rPr lang="ru-RU" sz="2800" b="1" i="1" u="sng" dirty="0" smtClean="0"/>
              <a:t>Стратегия развития творчества</a:t>
            </a:r>
          </a:p>
          <a:p>
            <a:pPr lvl="0"/>
            <a:r>
              <a:rPr lang="ru-RU" dirty="0" smtClean="0"/>
              <a:t>Максимально использовать заинтересованность детей в творчестве;</a:t>
            </a:r>
          </a:p>
          <a:p>
            <a:pPr lvl="0"/>
            <a:r>
              <a:rPr lang="ru-RU" dirty="0" smtClean="0"/>
              <a:t>Предоставлять право выбора; </a:t>
            </a:r>
          </a:p>
          <a:p>
            <a:pPr lvl="0"/>
            <a:r>
              <a:rPr lang="ru-RU" dirty="0" smtClean="0"/>
              <a:t>Для достижения успеха важна мотивация;</a:t>
            </a:r>
          </a:p>
          <a:p>
            <a:pPr lvl="0"/>
            <a:r>
              <a:rPr lang="ru-RU" dirty="0" smtClean="0"/>
              <a:t>Стараться творчески подойти к методике проведения уроков,  организовывать индивидуальные, групповые, коллективные, игровые формы работы.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 lnSpcReduction="10000"/>
          </a:bodyPr>
          <a:lstStyle/>
          <a:p>
            <a:r>
              <a:rPr lang="ru-RU" sz="3000" b="1" i="1" dirty="0" smtClean="0"/>
              <a:t>Художественная деятельность школьников на уроках находит разнообразные формы выражения:</a:t>
            </a:r>
            <a:endParaRPr lang="ru-RU" sz="3000" dirty="0" smtClean="0"/>
          </a:p>
          <a:p>
            <a:pPr lvl="0"/>
            <a:r>
              <a:rPr lang="ru-RU" dirty="0" smtClean="0"/>
              <a:t>изображение на плоскости;</a:t>
            </a:r>
          </a:p>
          <a:p>
            <a:pPr lvl="0"/>
            <a:r>
              <a:rPr lang="ru-RU" dirty="0" smtClean="0"/>
              <a:t>декоративная и конструктивная работа;</a:t>
            </a:r>
          </a:p>
          <a:p>
            <a:pPr lvl="0"/>
            <a:r>
              <a:rPr lang="ru-RU" dirty="0" smtClean="0"/>
              <a:t>обсуждение работ товарищей, результатов коллективного творчества и индивидуальной работы на уроках;</a:t>
            </a:r>
          </a:p>
          <a:p>
            <a:pPr lvl="0"/>
            <a:r>
              <a:rPr lang="ru-RU" dirty="0" smtClean="0"/>
              <a:t>изучение художественного наследия;</a:t>
            </a:r>
          </a:p>
          <a:p>
            <a:pPr lvl="0"/>
            <a:r>
              <a:rPr lang="ru-RU" dirty="0" smtClean="0"/>
              <a:t>подбор иллюстративного материала к изучаемым темам;</a:t>
            </a:r>
          </a:p>
          <a:p>
            <a:pPr lvl="0"/>
            <a:r>
              <a:rPr lang="ru-RU" dirty="0" smtClean="0"/>
              <a:t>прослеживаются связи с литературой, историей,  технологией.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Художественная деятельность школьников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(акварель)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Галина\Desktop\детские работы\DSCI2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44824"/>
            <a:ext cx="2592287" cy="1944215"/>
          </a:xfrm>
          <a:prstGeom prst="rect">
            <a:avLst/>
          </a:prstGeom>
          <a:noFill/>
        </p:spPr>
      </p:pic>
      <p:pic>
        <p:nvPicPr>
          <p:cNvPr id="10" name="Picture 4" descr="C:\Users\Галина\Desktop\детские работы\DSCI2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149080"/>
            <a:ext cx="2710268" cy="2032701"/>
          </a:xfrm>
          <a:prstGeom prst="rect">
            <a:avLst/>
          </a:prstGeom>
          <a:noFill/>
        </p:spPr>
      </p:pic>
      <p:pic>
        <p:nvPicPr>
          <p:cNvPr id="11" name="Picture 5" descr="C:\Users\Галина\Desktop\детские работы\DSCI2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844824"/>
            <a:ext cx="2304256" cy="1872208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005064"/>
            <a:ext cx="1642436" cy="218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Галина\Desktop\детские работы\DSCI25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293096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ГУАШЬ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Галина\Desktop\детские работы\DSCI2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2471836" cy="1853877"/>
          </a:xfrm>
          <a:prstGeom prst="rect">
            <a:avLst/>
          </a:prstGeom>
          <a:noFill/>
        </p:spPr>
      </p:pic>
      <p:pic>
        <p:nvPicPr>
          <p:cNvPr id="5" name="Picture 2" descr="C:\Users\Галина\Desktop\детские работы\DSCI2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2664296" cy="199822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12776"/>
            <a:ext cx="2578540" cy="343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Галина\Desktop\детские работы\DSCI2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509120"/>
            <a:ext cx="2375825" cy="1781869"/>
          </a:xfrm>
          <a:prstGeom prst="rect">
            <a:avLst/>
          </a:prstGeom>
          <a:noFill/>
        </p:spPr>
      </p:pic>
      <p:pic>
        <p:nvPicPr>
          <p:cNvPr id="8" name="Picture 7" descr="C:\Users\Галина\Desktop\детские работы\DSCI2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581128"/>
            <a:ext cx="2279815" cy="1709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МОНОТИПИЯ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Галина\Desktop\детские работы\DSCI2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719975" cy="2789981"/>
          </a:xfrm>
          <a:prstGeom prst="rect">
            <a:avLst/>
          </a:prstGeom>
          <a:noFill/>
        </p:spPr>
      </p:pic>
      <p:pic>
        <p:nvPicPr>
          <p:cNvPr id="5" name="Picture 2" descr="C:\Users\Галина\Desktop\детские работы\DSCI2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3356992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300</TotalTime>
  <Words>288</Words>
  <Application>Microsoft Office PowerPoint</Application>
  <PresentationFormat>Экран (4:3)</PresentationFormat>
  <Paragraphs>54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Обобщение  педагогического опыта  учителя изобразительного искусства Шкариной Г.В.</vt:lpstr>
      <vt:lpstr>Слайд 2</vt:lpstr>
      <vt:lpstr>Слайд 3</vt:lpstr>
      <vt:lpstr>Слайд 4</vt:lpstr>
      <vt:lpstr>Слайд 5</vt:lpstr>
      <vt:lpstr>Слайд 6</vt:lpstr>
      <vt:lpstr>Художественная деятельность школьников  (акварель)</vt:lpstr>
      <vt:lpstr>ГУАШЬ</vt:lpstr>
      <vt:lpstr>МОНОТИПИЯ</vt:lpstr>
      <vt:lpstr>РИСОВАНИЕ ВОСКОМ</vt:lpstr>
      <vt:lpstr>ЖИВОПИСНЫЕ ПЯТНА</vt:lpstr>
      <vt:lpstr>ПАЛЬЦЕГРАФИЯ</vt:lpstr>
      <vt:lpstr>РИСОВАНИЕ ПОРОЛОНОМ</vt:lpstr>
      <vt:lpstr>ЖИВОПИСНЫЕ ОТПЕЧАТКИ</vt:lpstr>
      <vt:lpstr>ФАКТУРА   МЕТАЛЛА</vt:lpstr>
      <vt:lpstr>Рисование нитками</vt:lpstr>
      <vt:lpstr>Аппликация</vt:lpstr>
      <vt:lpstr>Коллаж</vt:lpstr>
      <vt:lpstr>Граттаж</vt:lpstr>
      <vt:lpstr>Гравюра</vt:lpstr>
      <vt:lpstr>Графика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Без зла смотри на мирозданье, а разумом добра любви, мир это море из благих деяний, построй корабль и по нему плыви.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 педагогического опыта  учителя изобразительного искусства Шкариной Г.В.</dc:title>
  <dc:creator>Галина</dc:creator>
  <cp:lastModifiedBy>RePack by SPecialiST</cp:lastModifiedBy>
  <cp:revision>28</cp:revision>
  <dcterms:created xsi:type="dcterms:W3CDTF">2014-03-29T11:10:23Z</dcterms:created>
  <dcterms:modified xsi:type="dcterms:W3CDTF">2014-03-29T18:11:44Z</dcterms:modified>
</cp:coreProperties>
</file>