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8" r:id="rId1"/>
  </p:sldMasterIdLst>
  <p:sldIdLst>
    <p:sldId id="256" r:id="rId2"/>
    <p:sldId id="257" r:id="rId3"/>
    <p:sldId id="259" r:id="rId4"/>
    <p:sldId id="272" r:id="rId5"/>
    <p:sldId id="258" r:id="rId6"/>
    <p:sldId id="262" r:id="rId7"/>
    <p:sldId id="263" r:id="rId8"/>
    <p:sldId id="264" r:id="rId9"/>
    <p:sldId id="266" r:id="rId10"/>
    <p:sldId id="279" r:id="rId11"/>
    <p:sldId id="281" r:id="rId12"/>
    <p:sldId id="280" r:id="rId13"/>
    <p:sldId id="275" r:id="rId14"/>
    <p:sldId id="269" r:id="rId15"/>
    <p:sldId id="270" r:id="rId16"/>
    <p:sldId id="268" r:id="rId17"/>
    <p:sldId id="274" r:id="rId18"/>
    <p:sldId id="278" r:id="rId19"/>
    <p:sldId id="276" r:id="rId20"/>
    <p:sldId id="277" r:id="rId21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1EBA5"/>
    <a:srgbClr val="00660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73" d="100"/>
          <a:sy n="73" d="100"/>
        </p:scale>
        <p:origin x="-582" y="-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87462B-5D88-402F-A148-8DA38F7A0ECD}" type="datetimeFigureOut">
              <a:rPr lang="ru-RU" smtClean="0"/>
              <a:pPr/>
              <a:t>05.12.2015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7B00C61E-8130-42AA-A255-A7F6544D6C8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9601065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87462B-5D88-402F-A148-8DA38F7A0ECD}" type="datetimeFigureOut">
              <a:rPr lang="ru-RU" smtClean="0"/>
              <a:pPr/>
              <a:t>05.12.2015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7B00C61E-8130-42AA-A255-A7F6544D6C8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0409100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87462B-5D88-402F-A148-8DA38F7A0ECD}" type="datetimeFigureOut">
              <a:rPr lang="ru-RU" smtClean="0"/>
              <a:pPr/>
              <a:t>05.12.2015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7B00C61E-8130-42AA-A255-A7F6544D6C8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xmlns="" val="107040351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87462B-5D88-402F-A148-8DA38F7A0ECD}" type="datetimeFigureOut">
              <a:rPr lang="ru-RU" smtClean="0"/>
              <a:pPr/>
              <a:t>05.12.2015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7B00C61E-8130-42AA-A255-A7F6544D6C8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06748434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87462B-5D88-402F-A148-8DA38F7A0ECD}" type="datetimeFigureOut">
              <a:rPr lang="ru-RU" smtClean="0"/>
              <a:pPr/>
              <a:t>05.12.2015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7B00C61E-8130-42AA-A255-A7F6544D6C8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xmlns="" val="317535761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87462B-5D88-402F-A148-8DA38F7A0ECD}" type="datetimeFigureOut">
              <a:rPr lang="ru-RU" smtClean="0"/>
              <a:pPr/>
              <a:t>05.12.2015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7B00C61E-8130-42AA-A255-A7F6544D6C8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88235372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87462B-5D88-402F-A148-8DA38F7A0ECD}" type="datetimeFigureOut">
              <a:rPr lang="ru-RU" smtClean="0"/>
              <a:pPr/>
              <a:t>05.12.2015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00C61E-8130-42AA-A255-A7F6544D6C8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16931369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87462B-5D88-402F-A148-8DA38F7A0ECD}" type="datetimeFigureOut">
              <a:rPr lang="ru-RU" smtClean="0"/>
              <a:pPr/>
              <a:t>05.12.2015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00C61E-8130-42AA-A255-A7F6544D6C8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6991834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87462B-5D88-402F-A148-8DA38F7A0ECD}" type="datetimeFigureOut">
              <a:rPr lang="ru-RU" smtClean="0"/>
              <a:pPr/>
              <a:t>05.12.2015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00C61E-8130-42AA-A255-A7F6544D6C8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8941018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87462B-5D88-402F-A148-8DA38F7A0ECD}" type="datetimeFigureOut">
              <a:rPr lang="ru-RU" smtClean="0"/>
              <a:pPr/>
              <a:t>05.12.2015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7B00C61E-8130-42AA-A255-A7F6544D6C8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6158826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87462B-5D88-402F-A148-8DA38F7A0ECD}" type="datetimeFigureOut">
              <a:rPr lang="ru-RU" smtClean="0"/>
              <a:pPr/>
              <a:t>05.12.2015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7B00C61E-8130-42AA-A255-A7F6544D6C8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164867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87462B-5D88-402F-A148-8DA38F7A0ECD}" type="datetimeFigureOut">
              <a:rPr lang="ru-RU" smtClean="0"/>
              <a:pPr/>
              <a:t>05.12.2015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7B00C61E-8130-42AA-A255-A7F6544D6C8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868815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87462B-5D88-402F-A148-8DA38F7A0ECD}" type="datetimeFigureOut">
              <a:rPr lang="ru-RU" smtClean="0"/>
              <a:pPr/>
              <a:t>05.12.2015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00C61E-8130-42AA-A255-A7F6544D6C8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0254094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87462B-5D88-402F-A148-8DA38F7A0ECD}" type="datetimeFigureOut">
              <a:rPr lang="ru-RU" smtClean="0"/>
              <a:pPr/>
              <a:t>05.12.2015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00C61E-8130-42AA-A255-A7F6544D6C8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3898608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87462B-5D88-402F-A148-8DA38F7A0ECD}" type="datetimeFigureOut">
              <a:rPr lang="ru-RU" smtClean="0"/>
              <a:pPr/>
              <a:t>05.12.2015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00C61E-8130-42AA-A255-A7F6544D6C8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8095554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87462B-5D88-402F-A148-8DA38F7A0ECD}" type="datetimeFigureOut">
              <a:rPr lang="ru-RU" smtClean="0"/>
              <a:pPr/>
              <a:t>05.12.2015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7B00C61E-8130-42AA-A255-A7F6544D6C8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265089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87462B-5D88-402F-A148-8DA38F7A0ECD}" type="datetimeFigureOut">
              <a:rPr lang="ru-RU" smtClean="0"/>
              <a:pPr/>
              <a:t>05.12.2015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7B00C61E-8130-42AA-A255-A7F6544D6C8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6578668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0" r:id="rId12"/>
    <p:sldLayoutId id="2147483691" r:id="rId13"/>
    <p:sldLayoutId id="2147483692" r:id="rId14"/>
    <p:sldLayoutId id="2147483693" r:id="rId15"/>
    <p:sldLayoutId id="2147483694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3" Type="http://schemas.microsoft.com/office/2007/relationships/hdphoto" Target="../media/hdphoto1.wdp"/><Relationship Id="rId7" Type="http://schemas.openxmlformats.org/officeDocument/2006/relationships/image" Target="../media/image25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5" Type="http://schemas.microsoft.com/office/2007/relationships/hdphoto" Target="../media/hdphoto2.wdp"/><Relationship Id="rId4" Type="http://schemas.openxmlformats.org/officeDocument/2006/relationships/image" Target="../media/image23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150077" y="849086"/>
            <a:ext cx="9704172" cy="2478318"/>
          </a:xfrm>
        </p:spPr>
        <p:txBody>
          <a:bodyPr>
            <a:normAutofit/>
          </a:bodyPr>
          <a:lstStyle/>
          <a:p>
            <a:r>
              <a:rPr lang="ru-RU" sz="3600" b="1" dirty="0" smtClean="0">
                <a:solidFill>
                  <a:schemeClr val="accent6">
                    <a:lumMod val="75000"/>
                  </a:schemeClr>
                </a:solidFill>
              </a:rPr>
              <a:t>Тема</a:t>
            </a:r>
            <a:r>
              <a:rPr lang="ru-RU" sz="3600" b="1" dirty="0">
                <a:solidFill>
                  <a:schemeClr val="accent6">
                    <a:lumMod val="75000"/>
                  </a:schemeClr>
                </a:solidFill>
              </a:rPr>
              <a:t>:</a:t>
            </a:r>
            <a:r>
              <a:rPr lang="ru-RU" sz="3600" b="1" dirty="0">
                <a:solidFill>
                  <a:srgbClr val="002060"/>
                </a:solidFill>
              </a:rPr>
              <a:t/>
            </a:r>
            <a:br>
              <a:rPr lang="ru-RU" sz="3600" b="1" dirty="0">
                <a:solidFill>
                  <a:srgbClr val="002060"/>
                </a:solidFill>
              </a:rPr>
            </a:br>
            <a:r>
              <a:rPr lang="ru-RU" sz="3600" b="1" dirty="0"/>
              <a:t> </a:t>
            </a:r>
            <a:r>
              <a:rPr lang="ru-RU" sz="3600" b="1" dirty="0">
                <a:solidFill>
                  <a:srgbClr val="C00000"/>
                </a:solidFill>
              </a:rPr>
              <a:t>«Загадочная и удивительная география или общие географические понятия в занимательной форме</a:t>
            </a:r>
            <a:r>
              <a:rPr lang="ru-RU" sz="3600" b="1" dirty="0" smtClean="0">
                <a:solidFill>
                  <a:srgbClr val="C00000"/>
                </a:solidFill>
              </a:rPr>
              <a:t>»</a:t>
            </a:r>
            <a:endParaRPr lang="ru-RU" sz="36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4219304" y="4762139"/>
            <a:ext cx="757645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</a:rPr>
              <a:t>Тарасова </a:t>
            </a:r>
            <a:r>
              <a:rPr lang="ru-RU" b="1" dirty="0" err="1" smtClean="0">
                <a:solidFill>
                  <a:schemeClr val="accent6">
                    <a:lumMod val="75000"/>
                  </a:schemeClr>
                </a:solidFill>
              </a:rPr>
              <a:t>Туйаара</a:t>
            </a:r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</a:rPr>
              <a:t>Владимировна</a:t>
            </a:r>
          </a:p>
          <a:p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</a:rPr>
              <a:t>(Учитель географии, МБОУ "Средняя общеобразовательная школа </a:t>
            </a:r>
            <a:r>
              <a:rPr lang="ru-RU" b="1" dirty="0" err="1" smtClean="0">
                <a:solidFill>
                  <a:schemeClr val="accent6">
                    <a:lumMod val="75000"/>
                  </a:schemeClr>
                </a:solidFill>
              </a:rPr>
              <a:t>г.Среднеколымска</a:t>
            </a:r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</a:rPr>
              <a:t>" Республики Саха (Якутия)</a:t>
            </a:r>
            <a:endParaRPr lang="ru-RU" b="1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098807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>
                <a:solidFill>
                  <a:srgbClr val="002060"/>
                </a:solidFill>
              </a:rPr>
              <a:t>Южное дерево с кокосами, финиками или город в Испании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600200" y="2133599"/>
            <a:ext cx="9904412" cy="4631268"/>
          </a:xfrm>
        </p:spPr>
        <p:txBody>
          <a:bodyPr>
            <a:normAutofit/>
          </a:bodyPr>
          <a:lstStyle/>
          <a:p>
            <a:r>
              <a:rPr lang="ru-RU" sz="3600" b="1" dirty="0" smtClean="0">
                <a:solidFill>
                  <a:srgbClr val="C00000"/>
                </a:solidFill>
              </a:rPr>
              <a:t>Пальма</a:t>
            </a:r>
            <a:r>
              <a:rPr lang="ru-RU" sz="3600" dirty="0" smtClean="0"/>
              <a:t> </a:t>
            </a:r>
          </a:p>
          <a:p>
            <a:endParaRPr lang="ru-RU" sz="3600" dirty="0"/>
          </a:p>
        </p:txBody>
      </p:sp>
      <p:pic>
        <p:nvPicPr>
          <p:cNvPr id="1028" name="Picture 4" descr="https://upload.wikimedia.org/wikipedia/commons/thumb/7/7a/1859-Martinique.web.jpg/265px-1859-Martinique.web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143978" y="2992965"/>
            <a:ext cx="2524125" cy="37719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://picofearth.ru/wp-content/uploads/2015/03/palma-de-mallorca_5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211880" y="2992965"/>
            <a:ext cx="6765471" cy="37719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9860915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37415" y="552893"/>
            <a:ext cx="10069032" cy="1352107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002060"/>
                </a:solidFill>
              </a:rPr>
              <a:t>Природная зона, характеризующийся </a:t>
            </a:r>
            <a:r>
              <a:rPr lang="ru-RU" b="1" dirty="0">
                <a:solidFill>
                  <a:srgbClr val="002060"/>
                </a:solidFill>
              </a:rPr>
              <a:t>преобладанием хвойных </a:t>
            </a:r>
            <a:r>
              <a:rPr lang="ru-RU" b="1" dirty="0" smtClean="0">
                <a:solidFill>
                  <a:srgbClr val="002060"/>
                </a:solidFill>
              </a:rPr>
              <a:t>лесов </a:t>
            </a:r>
            <a:r>
              <a:rPr lang="ru-RU" b="1" dirty="0">
                <a:solidFill>
                  <a:srgbClr val="002060"/>
                </a:solidFill>
              </a:rPr>
              <a:t>город в Кемеровской области РФ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509823" y="2133600"/>
            <a:ext cx="9994789" cy="4639340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solidFill>
                  <a:srgbClr val="C00000"/>
                </a:solidFill>
              </a:rPr>
              <a:t> Тайга</a:t>
            </a:r>
          </a:p>
          <a:p>
            <a:pPr marL="0" indent="0">
              <a:buNone/>
            </a:pPr>
            <a:endParaRPr lang="ru-RU" sz="3200" b="1" dirty="0" smtClean="0">
              <a:solidFill>
                <a:srgbClr val="C00000"/>
              </a:solidFill>
            </a:endParaRPr>
          </a:p>
          <a:p>
            <a:endParaRPr lang="ru-RU" sz="3200" b="1" dirty="0" smtClean="0">
              <a:solidFill>
                <a:srgbClr val="C00000"/>
              </a:solidFill>
            </a:endParaRPr>
          </a:p>
          <a:p>
            <a:pPr marL="0" indent="0">
              <a:buNone/>
            </a:pPr>
            <a:endParaRPr lang="ru-RU" sz="3200" dirty="0"/>
          </a:p>
        </p:txBody>
      </p:sp>
      <p:pic>
        <p:nvPicPr>
          <p:cNvPr id="3080" name="Picture 8" descr="https://upload.wikimedia.org/wikipedia/commons/thumb/d/d1/Mixed_Picea_%28Spruce%29_forest_from_Vestfold_county_in_Norway.jpg/300px-Mixed_Picea_%28Spruce%29_forest_from_Vestfold_county_in_Norway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637415" y="3062177"/>
            <a:ext cx="4649974" cy="34874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82" name="Picture 10" descr="http://www.kuzbassib.ru/wp-content/uploads/2010/12/5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671932" y="3062176"/>
            <a:ext cx="4602718" cy="34520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9533582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11843" y="624110"/>
            <a:ext cx="9792770" cy="1280890"/>
          </a:xfrm>
        </p:spPr>
        <p:txBody>
          <a:bodyPr>
            <a:normAutofit fontScale="90000"/>
          </a:bodyPr>
          <a:lstStyle/>
          <a:p>
            <a:pPr lvl="0"/>
            <a:r>
              <a:rPr lang="ru-RU" b="1" dirty="0">
                <a:solidFill>
                  <a:srgbClr val="002060"/>
                </a:solidFill>
              </a:rPr>
              <a:t>Искусственный водоём с кафельным дном </a:t>
            </a:r>
            <a:r>
              <a:rPr lang="ru-RU" b="1" dirty="0" smtClean="0">
                <a:solidFill>
                  <a:srgbClr val="002060"/>
                </a:solidFill>
              </a:rPr>
              <a:t>или </a:t>
            </a:r>
            <a:r>
              <a:rPr lang="ru-RU" b="1" dirty="0">
                <a:solidFill>
                  <a:srgbClr val="002060"/>
                </a:solidFill>
              </a:rPr>
              <a:t>город в Мьянме , в Юго- Восточной </a:t>
            </a:r>
            <a:r>
              <a:rPr lang="ru-RU" b="1" dirty="0" smtClean="0">
                <a:solidFill>
                  <a:srgbClr val="002060"/>
                </a:solidFill>
              </a:rPr>
              <a:t>Азии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14130" y="2137143"/>
            <a:ext cx="10090482" cy="4518837"/>
          </a:xfrm>
        </p:spPr>
        <p:txBody>
          <a:bodyPr>
            <a:normAutofit/>
          </a:bodyPr>
          <a:lstStyle/>
          <a:p>
            <a:r>
              <a:rPr lang="ru-RU" sz="3600" dirty="0" smtClean="0"/>
              <a:t> </a:t>
            </a:r>
            <a:r>
              <a:rPr lang="ru-RU" sz="3600" b="1" dirty="0" smtClean="0">
                <a:solidFill>
                  <a:srgbClr val="C00000"/>
                </a:solidFill>
              </a:rPr>
              <a:t>Бассейн</a:t>
            </a:r>
          </a:p>
          <a:p>
            <a:pPr marL="0" indent="0">
              <a:buNone/>
            </a:pPr>
            <a:endParaRPr lang="ru-RU" sz="3600" b="1" dirty="0" smtClean="0">
              <a:solidFill>
                <a:srgbClr val="C00000"/>
              </a:solidFill>
            </a:endParaRPr>
          </a:p>
          <a:p>
            <a:pPr marL="0" indent="0">
              <a:buNone/>
            </a:pPr>
            <a:endParaRPr lang="ru-RU" sz="3600" b="1" dirty="0" smtClean="0">
              <a:solidFill>
                <a:srgbClr val="C00000"/>
              </a:solidFill>
            </a:endParaRPr>
          </a:p>
          <a:p>
            <a:pPr marL="0" indent="0">
              <a:buNone/>
            </a:pPr>
            <a:endParaRPr lang="ru-RU" sz="3600" b="1" dirty="0">
              <a:solidFill>
                <a:srgbClr val="C00000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54708" y="3294336"/>
            <a:ext cx="4895217" cy="3255320"/>
          </a:xfrm>
          <a:prstGeom prst="rect">
            <a:avLst/>
          </a:prstGeom>
        </p:spPr>
      </p:pic>
      <p:pic>
        <p:nvPicPr>
          <p:cNvPr id="2062" name="Picture 14" descr="http://great-travel.ru/uploads/posts/2014-07/1406566456_bagan-temples-in-burma-5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309347" y="3530008"/>
            <a:ext cx="5644200" cy="30196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0653616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62667" y="618067"/>
            <a:ext cx="9641945" cy="1286933"/>
          </a:xfrm>
        </p:spPr>
        <p:txBody>
          <a:bodyPr/>
          <a:lstStyle/>
          <a:p>
            <a:r>
              <a:rPr lang="ru-RU" b="1" dirty="0">
                <a:solidFill>
                  <a:srgbClr val="002060"/>
                </a:solidFill>
              </a:rPr>
              <a:t>Срезанная палочка или приток Дуная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583267" y="1608666"/>
            <a:ext cx="10295466" cy="5046133"/>
          </a:xfrm>
        </p:spPr>
        <p:txBody>
          <a:bodyPr>
            <a:normAutofit/>
          </a:bodyPr>
          <a:lstStyle/>
          <a:p>
            <a:r>
              <a:rPr lang="ru-RU" sz="3600" b="1" dirty="0" smtClean="0">
                <a:solidFill>
                  <a:srgbClr val="C00000"/>
                </a:solidFill>
              </a:rPr>
              <a:t> Прут </a:t>
            </a:r>
          </a:p>
          <a:p>
            <a:pPr marL="0" indent="0">
              <a:buNone/>
            </a:pPr>
            <a:endParaRPr lang="ru-RU" sz="3600" b="1" dirty="0">
              <a:solidFill>
                <a:srgbClr val="C00000"/>
              </a:solidFill>
            </a:endParaRPr>
          </a:p>
        </p:txBody>
      </p:sp>
      <p:pic>
        <p:nvPicPr>
          <p:cNvPr id="2050" name="Picture 2" descr="http://victor.com.ua/ukraine/yarem/p_0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055533" y="2175933"/>
            <a:ext cx="3641325" cy="27309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://dic.academic.ru/pictures/wiki/files/83/Stick.agr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86467" y="5032040"/>
            <a:ext cx="8873066" cy="16227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5198692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713470" y="238897"/>
            <a:ext cx="5189606" cy="6474941"/>
          </a:xfrm>
        </p:spPr>
        <p:txBody>
          <a:bodyPr/>
          <a:lstStyle/>
          <a:p>
            <a:pPr marL="0" indent="0">
              <a:buNone/>
            </a:pPr>
            <a:r>
              <a:rPr lang="ru-RU" sz="2400" b="1" dirty="0">
                <a:solidFill>
                  <a:srgbClr val="C00000"/>
                </a:solidFill>
              </a:rPr>
              <a:t>Прогулка в лес.</a:t>
            </a:r>
          </a:p>
          <a:p>
            <a:pPr marL="0" indent="0">
              <a:buNone/>
            </a:pPr>
            <a:r>
              <a:rPr lang="ru-RU" sz="2400" b="1" dirty="0">
                <a:solidFill>
                  <a:srgbClr val="002060"/>
                </a:solidFill>
              </a:rPr>
              <a:t>Только в лес мы </a:t>
            </a:r>
            <a:r>
              <a:rPr lang="ru-RU" sz="2400" b="1" dirty="0" smtClean="0">
                <a:solidFill>
                  <a:srgbClr val="002060"/>
                </a:solidFill>
              </a:rPr>
              <a:t>вошли</a:t>
            </a:r>
            <a:r>
              <a:rPr lang="ru-RU" sz="2400" b="1" dirty="0">
                <a:solidFill>
                  <a:srgbClr val="002060"/>
                </a:solidFill>
              </a:rPr>
              <a:t>,</a:t>
            </a:r>
          </a:p>
          <a:p>
            <a:pPr marL="0" indent="0">
              <a:buNone/>
            </a:pPr>
            <a:r>
              <a:rPr lang="ru-RU" sz="2400" b="1" dirty="0">
                <a:solidFill>
                  <a:srgbClr val="002060"/>
                </a:solidFill>
              </a:rPr>
              <a:t>Появились комары</a:t>
            </a:r>
          </a:p>
          <a:p>
            <a:pPr marL="0" indent="0">
              <a:buNone/>
            </a:pPr>
            <a:r>
              <a:rPr lang="ru-RU" sz="2400" b="1" dirty="0">
                <a:solidFill>
                  <a:srgbClr val="002060"/>
                </a:solidFill>
              </a:rPr>
              <a:t>Руки вверх, хлопок над головой,</a:t>
            </a:r>
          </a:p>
          <a:p>
            <a:pPr marL="0" indent="0">
              <a:buNone/>
            </a:pPr>
            <a:r>
              <a:rPr lang="ru-RU" sz="2400" b="1" dirty="0">
                <a:solidFill>
                  <a:srgbClr val="002060"/>
                </a:solidFill>
              </a:rPr>
              <a:t>Руки вниз, хлопок другой</a:t>
            </a:r>
          </a:p>
          <a:p>
            <a:pPr marL="0" indent="0">
              <a:buNone/>
            </a:pPr>
            <a:r>
              <a:rPr lang="ru-RU" sz="2400" b="1" dirty="0">
                <a:solidFill>
                  <a:srgbClr val="002060"/>
                </a:solidFill>
              </a:rPr>
              <a:t>Снова дальше мы идём,</a:t>
            </a:r>
          </a:p>
          <a:p>
            <a:pPr marL="0" indent="0">
              <a:buNone/>
            </a:pPr>
            <a:r>
              <a:rPr lang="ru-RU" sz="2400" b="1" dirty="0">
                <a:solidFill>
                  <a:srgbClr val="002060"/>
                </a:solidFill>
              </a:rPr>
              <a:t>Перед нами водоём.</a:t>
            </a:r>
          </a:p>
          <a:p>
            <a:pPr marL="0" indent="0">
              <a:buNone/>
            </a:pPr>
            <a:r>
              <a:rPr lang="ru-RU" sz="2400" b="1" dirty="0">
                <a:solidFill>
                  <a:srgbClr val="002060"/>
                </a:solidFill>
              </a:rPr>
              <a:t>Плавать мы уже умеем,</a:t>
            </a:r>
          </a:p>
          <a:p>
            <a:pPr marL="0" indent="0">
              <a:buNone/>
            </a:pPr>
            <a:r>
              <a:rPr lang="ru-RU" sz="2400" b="1" dirty="0">
                <a:solidFill>
                  <a:srgbClr val="002060"/>
                </a:solidFill>
              </a:rPr>
              <a:t>Плавать будем мы смелее</a:t>
            </a:r>
          </a:p>
          <a:p>
            <a:pPr marL="0" indent="0">
              <a:buNone/>
            </a:pPr>
            <a:r>
              <a:rPr lang="ru-RU" sz="2400" b="1" dirty="0">
                <a:solidFill>
                  <a:srgbClr val="002060"/>
                </a:solidFill>
              </a:rPr>
              <a:t>Раз-два, раз-два, позади уже вода.</a:t>
            </a:r>
          </a:p>
          <a:p>
            <a:pPr marL="0" indent="0">
              <a:buNone/>
            </a:pPr>
            <a:r>
              <a:rPr lang="ru-RU" sz="2400" b="1" dirty="0">
                <a:solidFill>
                  <a:srgbClr val="002060"/>
                </a:solidFill>
              </a:rPr>
              <a:t>Мы шагаем по тропинке,</a:t>
            </a:r>
          </a:p>
          <a:p>
            <a:pPr marL="0" indent="0">
              <a:buNone/>
            </a:pPr>
            <a:r>
              <a:rPr lang="ru-RU" sz="2400" b="1" dirty="0">
                <a:solidFill>
                  <a:srgbClr val="002060"/>
                </a:solidFill>
              </a:rPr>
              <a:t>Руки выше поднимаем </a:t>
            </a:r>
          </a:p>
          <a:p>
            <a:pPr marL="0" indent="0">
              <a:buNone/>
            </a:pP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7010400" y="238897"/>
            <a:ext cx="4703805" cy="6532606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ru-RU" sz="2400" b="1" dirty="0" smtClean="0"/>
          </a:p>
          <a:p>
            <a:pPr marL="0" indent="0">
              <a:buNone/>
            </a:pPr>
            <a:r>
              <a:rPr lang="ru-RU" sz="2400" b="1" dirty="0" smtClean="0">
                <a:solidFill>
                  <a:srgbClr val="002060"/>
                </a:solidFill>
              </a:rPr>
              <a:t>Дышим </a:t>
            </a:r>
            <a:r>
              <a:rPr lang="ru-RU" sz="2400" b="1" dirty="0">
                <a:solidFill>
                  <a:srgbClr val="002060"/>
                </a:solidFill>
              </a:rPr>
              <a:t>ровно, глубоко…</a:t>
            </a:r>
          </a:p>
          <a:p>
            <a:pPr marL="0" indent="0">
              <a:buNone/>
            </a:pPr>
            <a:r>
              <a:rPr lang="ru-RU" sz="2400" b="1" dirty="0">
                <a:solidFill>
                  <a:srgbClr val="002060"/>
                </a:solidFill>
              </a:rPr>
              <a:t>Впереди из-за куста</a:t>
            </a:r>
          </a:p>
          <a:p>
            <a:pPr marL="0" indent="0">
              <a:buNone/>
            </a:pPr>
            <a:r>
              <a:rPr lang="ru-RU" sz="2400" b="1" dirty="0">
                <a:solidFill>
                  <a:srgbClr val="002060"/>
                </a:solidFill>
              </a:rPr>
              <a:t>Смотрит хитрая лиса.</a:t>
            </a:r>
          </a:p>
          <a:p>
            <a:pPr marL="0" indent="0">
              <a:buNone/>
            </a:pPr>
            <a:r>
              <a:rPr lang="ru-RU" sz="2400" b="1" dirty="0">
                <a:solidFill>
                  <a:srgbClr val="002060"/>
                </a:solidFill>
              </a:rPr>
              <a:t>Мы лису перехитрим – </a:t>
            </a:r>
          </a:p>
          <a:p>
            <a:pPr marL="0" indent="0">
              <a:buNone/>
            </a:pPr>
            <a:r>
              <a:rPr lang="ru-RU" sz="2400" b="1" dirty="0">
                <a:solidFill>
                  <a:srgbClr val="002060"/>
                </a:solidFill>
              </a:rPr>
              <a:t>На носочках пробежим.</a:t>
            </a:r>
          </a:p>
          <a:p>
            <a:pPr marL="0" indent="0">
              <a:buNone/>
            </a:pPr>
            <a:r>
              <a:rPr lang="ru-RU" sz="2400" b="1" dirty="0">
                <a:solidFill>
                  <a:srgbClr val="002060"/>
                </a:solidFill>
              </a:rPr>
              <a:t>Серый заяц скачет в поле – </a:t>
            </a:r>
          </a:p>
          <a:p>
            <a:pPr marL="0" indent="0">
              <a:buNone/>
            </a:pPr>
            <a:r>
              <a:rPr lang="ru-RU" sz="2400" b="1" dirty="0">
                <a:solidFill>
                  <a:srgbClr val="002060"/>
                </a:solidFill>
              </a:rPr>
              <a:t>Очень весело на воле.</a:t>
            </a:r>
          </a:p>
          <a:p>
            <a:pPr marL="0" indent="0">
              <a:buNone/>
            </a:pPr>
            <a:r>
              <a:rPr lang="ru-RU" sz="2400" b="1" dirty="0">
                <a:solidFill>
                  <a:srgbClr val="002060"/>
                </a:solidFill>
              </a:rPr>
              <a:t>Подражаем мы зайчишке,</a:t>
            </a:r>
          </a:p>
          <a:p>
            <a:pPr marL="0" indent="0">
              <a:buNone/>
            </a:pPr>
            <a:r>
              <a:rPr lang="ru-RU" sz="2400" b="1" dirty="0">
                <a:solidFill>
                  <a:srgbClr val="002060"/>
                </a:solidFill>
              </a:rPr>
              <a:t>Непоседе – шалунишке.</a:t>
            </a:r>
          </a:p>
          <a:p>
            <a:pPr marL="0" indent="0">
              <a:buNone/>
            </a:pPr>
            <a:r>
              <a:rPr lang="ru-RU" sz="2400" b="1" dirty="0">
                <a:solidFill>
                  <a:srgbClr val="002060"/>
                </a:solidFill>
              </a:rPr>
              <a:t>И закончилась игра,</a:t>
            </a:r>
          </a:p>
          <a:p>
            <a:pPr marL="0" indent="0">
              <a:buNone/>
            </a:pPr>
            <a:r>
              <a:rPr lang="ru-RU" sz="2400" b="1" dirty="0">
                <a:solidFill>
                  <a:srgbClr val="002060"/>
                </a:solidFill>
              </a:rPr>
              <a:t>За работу нам пора.</a:t>
            </a:r>
          </a:p>
          <a:p>
            <a:pPr marL="0" indent="0">
              <a:buNone/>
            </a:pPr>
            <a:endParaRPr lang="ru-RU" sz="24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503841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6378" y="345989"/>
            <a:ext cx="10486768" cy="2166552"/>
          </a:xfrm>
        </p:spPr>
        <p:txBody>
          <a:bodyPr>
            <a:normAutofit fontScale="90000"/>
          </a:bodyPr>
          <a:lstStyle/>
          <a:p>
            <a:r>
              <a:rPr lang="ru-RU" b="1" dirty="0">
                <a:solidFill>
                  <a:srgbClr val="C00000"/>
                </a:solidFill>
              </a:rPr>
              <a:t>Задание №</a:t>
            </a:r>
            <a:r>
              <a:rPr lang="ru-RU" b="1" dirty="0" smtClean="0">
                <a:solidFill>
                  <a:srgbClr val="C00000"/>
                </a:solidFill>
              </a:rPr>
              <a:t>4</a:t>
            </a:r>
            <a:r>
              <a:rPr lang="ru-RU" b="1" dirty="0">
                <a:solidFill>
                  <a:srgbClr val="002060"/>
                </a:solidFill>
              </a:rPr>
              <a:t/>
            </a:r>
            <a:br>
              <a:rPr lang="ru-RU" b="1" dirty="0">
                <a:solidFill>
                  <a:srgbClr val="002060"/>
                </a:solidFill>
              </a:rPr>
            </a:br>
            <a:r>
              <a:rPr lang="ru-RU" b="1" dirty="0">
                <a:solidFill>
                  <a:srgbClr val="002060"/>
                </a:solidFill>
              </a:rPr>
              <a:t>Нарисуйте условными топографическими знаками наш маршрут во время прогулки в </a:t>
            </a:r>
            <a:r>
              <a:rPr lang="ru-RU" b="1" dirty="0" smtClean="0">
                <a:solidFill>
                  <a:srgbClr val="002060"/>
                </a:solidFill>
              </a:rPr>
              <a:t>лес</a:t>
            </a:r>
            <a:r>
              <a:rPr lang="ru-RU" b="1" dirty="0">
                <a:solidFill>
                  <a:srgbClr val="002060"/>
                </a:solidFill>
              </a:rPr>
              <a:t/>
            </a:r>
            <a:br>
              <a:rPr lang="ru-RU" b="1" dirty="0">
                <a:solidFill>
                  <a:srgbClr val="002060"/>
                </a:solidFill>
              </a:rPr>
            </a:b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606378" y="2075935"/>
            <a:ext cx="10173730" cy="4613189"/>
          </a:xfrm>
        </p:spPr>
        <p:txBody>
          <a:bodyPr>
            <a:normAutofit/>
          </a:bodyPr>
          <a:lstStyle/>
          <a:p>
            <a:r>
              <a:rPr lang="ru-RU" sz="3200" b="1" i="1" dirty="0" smtClean="0">
                <a:solidFill>
                  <a:srgbClr val="006600"/>
                </a:solidFill>
              </a:rPr>
              <a:t>Лес</a:t>
            </a:r>
            <a:r>
              <a:rPr lang="ru-RU" sz="3200" b="1" i="1" dirty="0">
                <a:solidFill>
                  <a:srgbClr val="006600"/>
                </a:solidFill>
              </a:rPr>
              <a:t>, </a:t>
            </a:r>
            <a:r>
              <a:rPr lang="ru-RU" sz="3200" b="1" i="1" dirty="0" smtClean="0">
                <a:solidFill>
                  <a:srgbClr val="006600"/>
                </a:solidFill>
              </a:rPr>
              <a:t>водоём</a:t>
            </a:r>
            <a:r>
              <a:rPr lang="ru-RU" sz="3200" b="1" i="1" dirty="0">
                <a:solidFill>
                  <a:srgbClr val="006600"/>
                </a:solidFill>
              </a:rPr>
              <a:t>, тропинка, куст, </a:t>
            </a:r>
            <a:r>
              <a:rPr lang="ru-RU" sz="3200" b="1" i="1" dirty="0" smtClean="0">
                <a:solidFill>
                  <a:srgbClr val="006600"/>
                </a:solidFill>
              </a:rPr>
              <a:t>поле</a:t>
            </a:r>
            <a:endParaRPr lang="en-US" sz="3200" b="1" i="1" dirty="0" smtClean="0">
              <a:solidFill>
                <a:srgbClr val="006600"/>
              </a:solidFill>
            </a:endParaRPr>
          </a:p>
          <a:p>
            <a:endParaRPr lang="ru-RU" sz="3200" i="1" dirty="0">
              <a:solidFill>
                <a:srgbClr val="006600"/>
              </a:solidFill>
            </a:endParaRPr>
          </a:p>
          <a:p>
            <a:pPr marL="0" indent="0">
              <a:buNone/>
            </a:pPr>
            <a:r>
              <a:rPr lang="ru-RU" sz="3200" b="1" i="1" dirty="0" smtClean="0">
                <a:solidFill>
                  <a:srgbClr val="006600"/>
                </a:solidFill>
              </a:rPr>
              <a:t>                                     </a:t>
            </a:r>
            <a:endParaRPr lang="ru-RU" sz="3200" b="1" i="1" dirty="0">
              <a:solidFill>
                <a:srgbClr val="006600"/>
              </a:solidFill>
            </a:endParaRPr>
          </a:p>
          <a:p>
            <a:pPr marL="0" indent="0">
              <a:buNone/>
            </a:pPr>
            <a:endParaRPr lang="ru-RU" sz="3200" b="1" i="1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en-US" sz="3200" b="1" i="1" dirty="0" smtClean="0">
                <a:solidFill>
                  <a:srgbClr val="006600"/>
                </a:solidFill>
              </a:rPr>
              <a:t>                                                              </a:t>
            </a:r>
            <a:r>
              <a:rPr lang="en-US" sz="2800" b="1" i="1" dirty="0" smtClean="0">
                <a:solidFill>
                  <a:schemeClr val="tx1"/>
                </a:solidFill>
              </a:rPr>
              <a:t>||     ||      ||</a:t>
            </a:r>
          </a:p>
          <a:p>
            <a:pPr marL="0" indent="0">
              <a:buNone/>
            </a:pPr>
            <a:r>
              <a:rPr lang="en-US" sz="2800" b="1" i="1" dirty="0">
                <a:solidFill>
                  <a:schemeClr val="tx1"/>
                </a:solidFill>
              </a:rPr>
              <a:t> </a:t>
            </a:r>
            <a:r>
              <a:rPr lang="en-US" sz="2800" b="1" i="1" dirty="0" smtClean="0">
                <a:solidFill>
                  <a:schemeClr val="tx1"/>
                </a:solidFill>
              </a:rPr>
              <a:t>                                                                          ||      ||</a:t>
            </a:r>
          </a:p>
          <a:p>
            <a:pPr marL="0" indent="0">
              <a:buNone/>
            </a:pPr>
            <a:r>
              <a:rPr lang="en-US" sz="2800" b="1" i="1" dirty="0">
                <a:solidFill>
                  <a:schemeClr val="tx1"/>
                </a:solidFill>
              </a:rPr>
              <a:t> </a:t>
            </a:r>
            <a:r>
              <a:rPr lang="en-US" sz="2800" b="1" i="1" dirty="0" smtClean="0">
                <a:solidFill>
                  <a:schemeClr val="tx1"/>
                </a:solidFill>
              </a:rPr>
              <a:t>                                                                      ||    ||      ||</a:t>
            </a:r>
            <a:endParaRPr lang="ru-RU" sz="2800" b="1" i="1" dirty="0">
              <a:solidFill>
                <a:srgbClr val="006600"/>
              </a:solidFill>
            </a:endParaRPr>
          </a:p>
        </p:txBody>
      </p:sp>
      <p:pic>
        <p:nvPicPr>
          <p:cNvPr id="12" name="Picture 5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r="17659"/>
          <a:stretch/>
        </p:blipFill>
        <p:spPr bwMode="auto">
          <a:xfrm>
            <a:off x="1698366" y="3290350"/>
            <a:ext cx="1199981" cy="1858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Picture 7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 xmlns="">
                  <a14:imgLayer r:embed="rId5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r="11415"/>
          <a:stretch/>
        </p:blipFill>
        <p:spPr bwMode="auto">
          <a:xfrm>
            <a:off x="3135873" y="3258600"/>
            <a:ext cx="1425967" cy="1890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Овал 4"/>
          <p:cNvSpPr/>
          <p:nvPr/>
        </p:nvSpPr>
        <p:spPr>
          <a:xfrm>
            <a:off x="4691772" y="3517517"/>
            <a:ext cx="1824358" cy="1309856"/>
          </a:xfrm>
          <a:custGeom>
            <a:avLst/>
            <a:gdLst>
              <a:gd name="connsiteX0" fmla="*/ 0 w 914400"/>
              <a:gd name="connsiteY0" fmla="*/ 457200 h 914400"/>
              <a:gd name="connsiteX1" fmla="*/ 457200 w 914400"/>
              <a:gd name="connsiteY1" fmla="*/ 0 h 914400"/>
              <a:gd name="connsiteX2" fmla="*/ 914400 w 914400"/>
              <a:gd name="connsiteY2" fmla="*/ 457200 h 914400"/>
              <a:gd name="connsiteX3" fmla="*/ 457200 w 914400"/>
              <a:gd name="connsiteY3" fmla="*/ 914400 h 914400"/>
              <a:gd name="connsiteX4" fmla="*/ 0 w 914400"/>
              <a:gd name="connsiteY4" fmla="*/ 457200 h 914400"/>
              <a:gd name="connsiteX0" fmla="*/ 0 w 1394234"/>
              <a:gd name="connsiteY0" fmla="*/ 394343 h 915289"/>
              <a:gd name="connsiteX1" fmla="*/ 937034 w 1394234"/>
              <a:gd name="connsiteY1" fmla="*/ 517 h 915289"/>
              <a:gd name="connsiteX2" fmla="*/ 1394234 w 1394234"/>
              <a:gd name="connsiteY2" fmla="*/ 457717 h 915289"/>
              <a:gd name="connsiteX3" fmla="*/ 937034 w 1394234"/>
              <a:gd name="connsiteY3" fmla="*/ 914917 h 915289"/>
              <a:gd name="connsiteX4" fmla="*/ 0 w 1394234"/>
              <a:gd name="connsiteY4" fmla="*/ 394343 h 915289"/>
              <a:gd name="connsiteX0" fmla="*/ 726 w 1394960"/>
              <a:gd name="connsiteY0" fmla="*/ 394068 h 556258"/>
              <a:gd name="connsiteX1" fmla="*/ 937760 w 1394960"/>
              <a:gd name="connsiteY1" fmla="*/ 242 h 556258"/>
              <a:gd name="connsiteX2" fmla="*/ 1394960 w 1394960"/>
              <a:gd name="connsiteY2" fmla="*/ 457442 h 556258"/>
              <a:gd name="connsiteX3" fmla="*/ 792905 w 1394960"/>
              <a:gd name="connsiteY3" fmla="*/ 389541 h 556258"/>
              <a:gd name="connsiteX4" fmla="*/ 726 w 1394960"/>
              <a:gd name="connsiteY4" fmla="*/ 394068 h 556258"/>
              <a:gd name="connsiteX0" fmla="*/ 1187 w 1114763"/>
              <a:gd name="connsiteY0" fmla="*/ 261328 h 563466"/>
              <a:gd name="connsiteX1" fmla="*/ 657563 w 1114763"/>
              <a:gd name="connsiteY1" fmla="*/ 3304 h 563466"/>
              <a:gd name="connsiteX2" fmla="*/ 1114763 w 1114763"/>
              <a:gd name="connsiteY2" fmla="*/ 460504 h 563466"/>
              <a:gd name="connsiteX3" fmla="*/ 512708 w 1114763"/>
              <a:gd name="connsiteY3" fmla="*/ 392603 h 563466"/>
              <a:gd name="connsiteX4" fmla="*/ 1187 w 1114763"/>
              <a:gd name="connsiteY4" fmla="*/ 261328 h 563466"/>
              <a:gd name="connsiteX0" fmla="*/ 1247 w 1223465"/>
              <a:gd name="connsiteY0" fmla="*/ 259121 h 490696"/>
              <a:gd name="connsiteX1" fmla="*/ 657623 w 1223465"/>
              <a:gd name="connsiteY1" fmla="*/ 1097 h 490696"/>
              <a:gd name="connsiteX2" fmla="*/ 1223465 w 1223465"/>
              <a:gd name="connsiteY2" fmla="*/ 367762 h 490696"/>
              <a:gd name="connsiteX3" fmla="*/ 512768 w 1223465"/>
              <a:gd name="connsiteY3" fmla="*/ 390396 h 490696"/>
              <a:gd name="connsiteX4" fmla="*/ 1247 w 1223465"/>
              <a:gd name="connsiteY4" fmla="*/ 259121 h 490696"/>
              <a:gd name="connsiteX0" fmla="*/ 9324 w 1231542"/>
              <a:gd name="connsiteY0" fmla="*/ 277457 h 509032"/>
              <a:gd name="connsiteX1" fmla="*/ 225719 w 1231542"/>
              <a:gd name="connsiteY1" fmla="*/ 74411 h 509032"/>
              <a:gd name="connsiteX2" fmla="*/ 665700 w 1231542"/>
              <a:gd name="connsiteY2" fmla="*/ 19433 h 509032"/>
              <a:gd name="connsiteX3" fmla="*/ 1231542 w 1231542"/>
              <a:gd name="connsiteY3" fmla="*/ 386098 h 509032"/>
              <a:gd name="connsiteX4" fmla="*/ 520845 w 1231542"/>
              <a:gd name="connsiteY4" fmla="*/ 408732 h 509032"/>
              <a:gd name="connsiteX5" fmla="*/ 9324 w 1231542"/>
              <a:gd name="connsiteY5" fmla="*/ 277457 h 509032"/>
              <a:gd name="connsiteX0" fmla="*/ 9324 w 1231542"/>
              <a:gd name="connsiteY0" fmla="*/ 270694 h 502269"/>
              <a:gd name="connsiteX1" fmla="*/ 225719 w 1231542"/>
              <a:gd name="connsiteY1" fmla="*/ 67648 h 502269"/>
              <a:gd name="connsiteX2" fmla="*/ 665700 w 1231542"/>
              <a:gd name="connsiteY2" fmla="*/ 12670 h 502269"/>
              <a:gd name="connsiteX3" fmla="*/ 1231542 w 1231542"/>
              <a:gd name="connsiteY3" fmla="*/ 379335 h 502269"/>
              <a:gd name="connsiteX4" fmla="*/ 520845 w 1231542"/>
              <a:gd name="connsiteY4" fmla="*/ 401969 h 502269"/>
              <a:gd name="connsiteX5" fmla="*/ 9324 w 1231542"/>
              <a:gd name="connsiteY5" fmla="*/ 270694 h 5022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31542" h="502269">
                <a:moveTo>
                  <a:pt x="9324" y="270694"/>
                </a:moveTo>
                <a:cubicBezTo>
                  <a:pt x="-39864" y="214974"/>
                  <a:pt x="116323" y="110652"/>
                  <a:pt x="225719" y="67648"/>
                </a:cubicBezTo>
                <a:cubicBezTo>
                  <a:pt x="341524" y="86548"/>
                  <a:pt x="498063" y="-39278"/>
                  <a:pt x="665700" y="12670"/>
                </a:cubicBezTo>
                <a:cubicBezTo>
                  <a:pt x="833337" y="64618"/>
                  <a:pt x="1231542" y="126830"/>
                  <a:pt x="1231542" y="379335"/>
                </a:cubicBezTo>
                <a:cubicBezTo>
                  <a:pt x="1231542" y="631840"/>
                  <a:pt x="724548" y="420076"/>
                  <a:pt x="520845" y="401969"/>
                </a:cubicBezTo>
                <a:cubicBezTo>
                  <a:pt x="317142" y="383862"/>
                  <a:pt x="58512" y="326414"/>
                  <a:pt x="9324" y="270694"/>
                </a:cubicBezTo>
                <a:close/>
              </a:path>
            </a:pathLst>
          </a:custGeom>
          <a:solidFill>
            <a:srgbClr val="75DBFF"/>
          </a:solidFill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/>
          </a:p>
        </p:txBody>
      </p:sp>
      <p:pic>
        <p:nvPicPr>
          <p:cNvPr id="15" name="Picture 3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115" t="4941" r="3972" b="3920"/>
          <a:stretch/>
        </p:blipFill>
        <p:spPr bwMode="auto">
          <a:xfrm>
            <a:off x="5096933" y="5164667"/>
            <a:ext cx="3031067" cy="157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" name="Picture 4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BEBA8EAE-BF5A-486C-A8C5-ECC9F3942E4B}">
                <a14:imgProps xmlns:a14="http://schemas.microsoft.com/office/drawing/2010/main" xmlns="">
                  <a14:imgLayer r:embed="rId8">
                    <a14:imgEffect>
                      <a14:sharpenSoften amount="50000"/>
                    </a14:imgEffect>
                    <a14:imgEffect>
                      <a14:saturation sat="200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l="52394" t="7054" r="30243" b="80817"/>
          <a:stretch/>
        </p:blipFill>
        <p:spPr bwMode="auto">
          <a:xfrm>
            <a:off x="7228115" y="3291840"/>
            <a:ext cx="2464526" cy="119549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2514611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1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81667" y="355600"/>
            <a:ext cx="10022945" cy="702734"/>
          </a:xfrm>
        </p:spPr>
        <p:txBody>
          <a:bodyPr/>
          <a:lstStyle/>
          <a:p>
            <a:r>
              <a:rPr lang="ru-RU" b="1" dirty="0" smtClean="0">
                <a:solidFill>
                  <a:srgbClr val="C00000"/>
                </a:solidFill>
              </a:rPr>
              <a:t>Задание №5.    </a:t>
            </a:r>
            <a:r>
              <a:rPr lang="ru-RU" b="1" dirty="0" smtClean="0">
                <a:solidFill>
                  <a:srgbClr val="002060"/>
                </a:solidFill>
              </a:rPr>
              <a:t>Масштаб</a:t>
            </a:r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324010" y="1058334"/>
            <a:ext cx="7744720" cy="55057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624660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906816186"/>
              </p:ext>
            </p:extLst>
          </p:nvPr>
        </p:nvGraphicFramePr>
        <p:xfrm>
          <a:off x="1998132" y="736596"/>
          <a:ext cx="8610600" cy="552027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816381"/>
                <a:gridCol w="2248554"/>
                <a:gridCol w="2954866"/>
                <a:gridCol w="2590799"/>
              </a:tblGrid>
              <a:tr h="197152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№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Наименование села 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Расстояние от </a:t>
                      </a:r>
                      <a:r>
                        <a:rPr lang="ru-RU" sz="2000" dirty="0" err="1">
                          <a:effectLst/>
                        </a:rPr>
                        <a:t>Среднеколымска</a:t>
                      </a:r>
                      <a:r>
                        <a:rPr lang="ru-RU" sz="2000" dirty="0">
                          <a:effectLst/>
                        </a:rPr>
                        <a:t> 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(наземное, в км.)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Расстояние от </a:t>
                      </a:r>
                      <a:r>
                        <a:rPr lang="ru-RU" sz="2000" dirty="0" smtClean="0">
                          <a:effectLst/>
                        </a:rPr>
                        <a:t>Средне-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 err="1" smtClean="0">
                          <a:effectLst/>
                        </a:rPr>
                        <a:t>колымска</a:t>
                      </a:r>
                      <a:r>
                        <a:rPr lang="ru-RU" sz="2000" dirty="0" smtClean="0">
                          <a:effectLst/>
                        </a:rPr>
                        <a:t> </a:t>
                      </a:r>
                      <a:endParaRPr lang="ru-RU" sz="2000" dirty="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(воздушное, в км.)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39430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1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b="1" dirty="0" err="1">
                          <a:effectLst/>
                        </a:rPr>
                        <a:t>Аргахтах</a:t>
                      </a:r>
                      <a:endParaRPr lang="ru-RU" sz="20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>
                          <a:effectLst/>
                        </a:rPr>
                        <a:t>141 (только зимой)</a:t>
                      </a:r>
                      <a:endParaRPr lang="ru-RU" sz="20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</a:rPr>
                        <a:t>110</a:t>
                      </a:r>
                      <a:endParaRPr lang="ru-RU" sz="20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39430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2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</a:rPr>
                        <a:t>Алеко-</a:t>
                      </a:r>
                      <a:r>
                        <a:rPr lang="ru-RU" sz="2000" b="1" dirty="0" err="1">
                          <a:effectLst/>
                        </a:rPr>
                        <a:t>Кюель</a:t>
                      </a:r>
                      <a:endParaRPr lang="ru-RU" sz="20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>
                          <a:effectLst/>
                        </a:rPr>
                        <a:t>218 (только зимой)</a:t>
                      </a:r>
                      <a:endParaRPr lang="ru-RU" sz="20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</a:rPr>
                        <a:t>165</a:t>
                      </a:r>
                      <a:endParaRPr lang="ru-RU" sz="20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39430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3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</a:rPr>
                        <a:t>Березовка</a:t>
                      </a:r>
                      <a:endParaRPr lang="ru-RU" sz="20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</a:rPr>
                        <a:t>250 (только зимой)</a:t>
                      </a:r>
                      <a:endParaRPr lang="ru-RU" sz="20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</a:rPr>
                        <a:t>150</a:t>
                      </a:r>
                      <a:endParaRPr lang="ru-RU" sz="20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39430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4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b="1">
                          <a:effectLst/>
                        </a:rPr>
                        <a:t>Сватай</a:t>
                      </a:r>
                      <a:endParaRPr lang="ru-RU" sz="20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</a:rPr>
                        <a:t>146 (только зимой)</a:t>
                      </a:r>
                      <a:endParaRPr lang="ru-RU" sz="20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</a:rPr>
                        <a:t>115</a:t>
                      </a:r>
                      <a:endParaRPr lang="ru-RU" sz="20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39430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5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b="1">
                          <a:effectLst/>
                        </a:rPr>
                        <a:t>Сылгы- Ыытар</a:t>
                      </a:r>
                      <a:endParaRPr lang="ru-RU" sz="20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</a:rPr>
                        <a:t>97 (только зимой)</a:t>
                      </a:r>
                      <a:endParaRPr lang="ru-RU" sz="20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</a:rPr>
                        <a:t>62</a:t>
                      </a:r>
                      <a:endParaRPr lang="ru-RU" sz="20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39430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6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b="1">
                          <a:effectLst/>
                        </a:rPr>
                        <a:t>Ойусардах</a:t>
                      </a:r>
                      <a:endParaRPr lang="ru-RU" sz="20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>
                          <a:effectLst/>
                        </a:rPr>
                        <a:t>169 (только зимой)</a:t>
                      </a:r>
                      <a:endParaRPr lang="ru-RU" sz="20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</a:rPr>
                        <a:t>105</a:t>
                      </a:r>
                      <a:endParaRPr lang="ru-RU" sz="20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39430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7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b="1">
                          <a:effectLst/>
                        </a:rPr>
                        <a:t>Эбях</a:t>
                      </a:r>
                      <a:endParaRPr lang="ru-RU" sz="20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>
                          <a:effectLst/>
                        </a:rPr>
                        <a:t>228 (только зимой)</a:t>
                      </a:r>
                      <a:endParaRPr lang="ru-RU" sz="20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</a:rPr>
                        <a:t>165</a:t>
                      </a:r>
                      <a:endParaRPr lang="ru-RU" sz="20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39430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8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b="1">
                          <a:effectLst/>
                        </a:rPr>
                        <a:t>Хатынгнах</a:t>
                      </a:r>
                      <a:endParaRPr lang="ru-RU" sz="20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>
                          <a:effectLst/>
                        </a:rPr>
                        <a:t>64 (только зимой)</a:t>
                      </a:r>
                      <a:endParaRPr lang="ru-RU" sz="20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</a:rPr>
                        <a:t>50</a:t>
                      </a:r>
                      <a:endParaRPr lang="ru-RU" sz="20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39430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9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b="1">
                          <a:effectLst/>
                        </a:rPr>
                        <a:t>Налимск</a:t>
                      </a:r>
                      <a:endParaRPr lang="ru-RU" sz="20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>
                          <a:effectLst/>
                        </a:rPr>
                        <a:t>18 (круглый год)</a:t>
                      </a:r>
                      <a:endParaRPr lang="ru-RU" sz="20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</a:rPr>
                        <a:t>15</a:t>
                      </a:r>
                      <a:endParaRPr lang="ru-RU" sz="20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18893897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11867" y="575733"/>
            <a:ext cx="9692745" cy="1329267"/>
          </a:xfrm>
        </p:spPr>
        <p:txBody>
          <a:bodyPr/>
          <a:lstStyle/>
          <a:p>
            <a:r>
              <a:rPr lang="ru-RU" b="1" dirty="0">
                <a:solidFill>
                  <a:srgbClr val="C00000"/>
                </a:solidFill>
              </a:rPr>
              <a:t>Задание </a:t>
            </a:r>
            <a:r>
              <a:rPr lang="ru-RU" b="1" dirty="0" smtClean="0">
                <a:solidFill>
                  <a:srgbClr val="C00000"/>
                </a:solidFill>
              </a:rPr>
              <a:t>№6.  </a:t>
            </a:r>
            <a:r>
              <a:rPr lang="ru-RU" b="1" dirty="0">
                <a:solidFill>
                  <a:srgbClr val="002060"/>
                </a:solidFill>
              </a:rPr>
              <a:t>География в цифрах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3200" b="1" dirty="0">
                <a:solidFill>
                  <a:srgbClr val="002060"/>
                </a:solidFill>
              </a:rPr>
              <a:t>Во</a:t>
            </a:r>
            <a:r>
              <a:rPr lang="ru-RU" sz="3200" b="1" dirty="0">
                <a:solidFill>
                  <a:srgbClr val="C00000"/>
                </a:solidFill>
              </a:rPr>
              <a:t>сто</a:t>
            </a:r>
            <a:r>
              <a:rPr lang="ru-RU" sz="3200" b="1" dirty="0">
                <a:solidFill>
                  <a:srgbClr val="002060"/>
                </a:solidFill>
              </a:rPr>
              <a:t>к, и</a:t>
            </a:r>
            <a:r>
              <a:rPr lang="ru-RU" sz="3200" b="1" dirty="0">
                <a:solidFill>
                  <a:srgbClr val="C00000"/>
                </a:solidFill>
              </a:rPr>
              <a:t>сто</a:t>
            </a:r>
            <a:r>
              <a:rPr lang="ru-RU" sz="3200" b="1" dirty="0">
                <a:solidFill>
                  <a:srgbClr val="002060"/>
                </a:solidFill>
              </a:rPr>
              <a:t>к, </a:t>
            </a:r>
            <a:r>
              <a:rPr lang="ru-RU" sz="3200" b="1" dirty="0">
                <a:solidFill>
                  <a:srgbClr val="C00000"/>
                </a:solidFill>
              </a:rPr>
              <a:t>сто</a:t>
            </a:r>
            <a:r>
              <a:rPr lang="ru-RU" sz="3200" b="1" dirty="0">
                <a:solidFill>
                  <a:srgbClr val="002060"/>
                </a:solidFill>
              </a:rPr>
              <a:t>лица, Э</a:t>
            </a:r>
            <a:r>
              <a:rPr lang="ru-RU" sz="3200" b="1" dirty="0">
                <a:solidFill>
                  <a:srgbClr val="C00000"/>
                </a:solidFill>
              </a:rPr>
              <a:t>сто</a:t>
            </a:r>
            <a:r>
              <a:rPr lang="ru-RU" sz="3200" b="1" dirty="0">
                <a:solidFill>
                  <a:srgbClr val="002060"/>
                </a:solidFill>
              </a:rPr>
              <a:t>ния, Ро</a:t>
            </a:r>
            <a:r>
              <a:rPr lang="ru-RU" sz="3200" b="1" dirty="0">
                <a:solidFill>
                  <a:srgbClr val="C00000"/>
                </a:solidFill>
              </a:rPr>
              <a:t>сто</a:t>
            </a:r>
            <a:r>
              <a:rPr lang="ru-RU" sz="3200" b="1" dirty="0">
                <a:solidFill>
                  <a:srgbClr val="002060"/>
                </a:solidFill>
              </a:rPr>
              <a:t>в, Сева</a:t>
            </a:r>
            <a:r>
              <a:rPr lang="ru-RU" sz="3200" b="1" dirty="0">
                <a:solidFill>
                  <a:srgbClr val="C00000"/>
                </a:solidFill>
              </a:rPr>
              <a:t>сто</a:t>
            </a:r>
            <a:r>
              <a:rPr lang="ru-RU" sz="3200" b="1" dirty="0">
                <a:solidFill>
                  <a:srgbClr val="002060"/>
                </a:solidFill>
              </a:rPr>
              <a:t>поль, Владиво</a:t>
            </a:r>
            <a:r>
              <a:rPr lang="ru-RU" sz="3200" b="1" dirty="0">
                <a:solidFill>
                  <a:srgbClr val="C00000"/>
                </a:solidFill>
              </a:rPr>
              <a:t>сто</a:t>
            </a:r>
            <a:r>
              <a:rPr lang="ru-RU" sz="3200" b="1" dirty="0">
                <a:solidFill>
                  <a:srgbClr val="002060"/>
                </a:solidFill>
              </a:rPr>
              <a:t>к, Бо</a:t>
            </a:r>
            <a:r>
              <a:rPr lang="ru-RU" sz="3200" b="1" dirty="0">
                <a:solidFill>
                  <a:srgbClr val="C00000"/>
                </a:solidFill>
              </a:rPr>
              <a:t>сто</a:t>
            </a:r>
            <a:r>
              <a:rPr lang="ru-RU" sz="3200" b="1" dirty="0">
                <a:solidFill>
                  <a:srgbClr val="002060"/>
                </a:solidFill>
              </a:rPr>
              <a:t>н, </a:t>
            </a:r>
            <a:r>
              <a:rPr lang="ru-RU" sz="3200" b="1" dirty="0">
                <a:solidFill>
                  <a:srgbClr val="C00000"/>
                </a:solidFill>
              </a:rPr>
              <a:t>Сто</a:t>
            </a:r>
            <a:r>
              <a:rPr lang="ru-RU" sz="3200" b="1" dirty="0">
                <a:solidFill>
                  <a:srgbClr val="002060"/>
                </a:solidFill>
              </a:rPr>
              <a:t>кгольм, Хри</a:t>
            </a:r>
            <a:r>
              <a:rPr lang="ru-RU" sz="3200" b="1" dirty="0">
                <a:solidFill>
                  <a:srgbClr val="C00000"/>
                </a:solidFill>
              </a:rPr>
              <a:t>сто</a:t>
            </a:r>
            <a:r>
              <a:rPr lang="ru-RU" sz="3200" b="1" dirty="0">
                <a:solidFill>
                  <a:srgbClr val="002060"/>
                </a:solidFill>
              </a:rPr>
              <a:t>фор Колумб, Ливинг</a:t>
            </a:r>
            <a:r>
              <a:rPr lang="ru-RU" sz="3200" b="1" dirty="0">
                <a:solidFill>
                  <a:srgbClr val="C00000"/>
                </a:solidFill>
              </a:rPr>
              <a:t>сто</a:t>
            </a:r>
            <a:r>
              <a:rPr lang="ru-RU" sz="3200" b="1" dirty="0">
                <a:solidFill>
                  <a:srgbClr val="002060"/>
                </a:solidFill>
              </a:rPr>
              <a:t>н.</a:t>
            </a:r>
          </a:p>
        </p:txBody>
      </p:sp>
    </p:spTree>
    <p:extLst>
      <p:ext uri="{BB962C8B-B14F-4D97-AF65-F5344CB8AC3E}">
        <p14:creationId xmlns:p14="http://schemas.microsoft.com/office/powerpoint/2010/main" xmlns="" val="20794638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03400" y="660400"/>
            <a:ext cx="9701211" cy="1066800"/>
          </a:xfrm>
        </p:spPr>
        <p:txBody>
          <a:bodyPr/>
          <a:lstStyle/>
          <a:p>
            <a:r>
              <a:rPr lang="ru-RU" b="1" dirty="0">
                <a:solidFill>
                  <a:srgbClr val="C00000"/>
                </a:solidFill>
              </a:rPr>
              <a:t>Задание </a:t>
            </a:r>
            <a:r>
              <a:rPr lang="ru-RU" b="1" smtClean="0">
                <a:solidFill>
                  <a:srgbClr val="C00000"/>
                </a:solidFill>
              </a:rPr>
              <a:t>№6.  </a:t>
            </a:r>
            <a:r>
              <a:rPr lang="ru-RU" b="1" dirty="0">
                <a:solidFill>
                  <a:srgbClr val="002060"/>
                </a:solidFill>
              </a:rPr>
              <a:t>География в цифрах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2170321" y="1719822"/>
            <a:ext cx="3790212" cy="4184022"/>
          </a:xfrm>
        </p:spPr>
        <p:txBody>
          <a:bodyPr>
            <a:normAutofit/>
          </a:bodyPr>
          <a:lstStyle/>
          <a:p>
            <a:r>
              <a:rPr lang="ru-RU" sz="3600" b="1" dirty="0" smtClean="0">
                <a:solidFill>
                  <a:schemeClr val="tx1"/>
                </a:solidFill>
              </a:rPr>
              <a:t>8848</a:t>
            </a:r>
          </a:p>
          <a:p>
            <a:r>
              <a:rPr lang="ru-RU" sz="3600" b="1" dirty="0" smtClean="0">
                <a:solidFill>
                  <a:schemeClr val="tx1"/>
                </a:solidFill>
              </a:rPr>
              <a:t>1637</a:t>
            </a:r>
          </a:p>
          <a:p>
            <a:r>
              <a:rPr lang="ru-RU" sz="3600" b="1" dirty="0" smtClean="0">
                <a:solidFill>
                  <a:schemeClr val="tx1"/>
                </a:solidFill>
              </a:rPr>
              <a:t>78</a:t>
            </a:r>
          </a:p>
          <a:p>
            <a:r>
              <a:rPr lang="ru-RU" sz="3600" b="1" dirty="0" smtClean="0">
                <a:solidFill>
                  <a:schemeClr val="tx1"/>
                </a:solidFill>
              </a:rPr>
              <a:t>21</a:t>
            </a:r>
          </a:p>
          <a:p>
            <a:r>
              <a:rPr lang="ru-RU" sz="3600" b="1" dirty="0" smtClean="0">
                <a:solidFill>
                  <a:schemeClr val="tx1"/>
                </a:solidFill>
              </a:rPr>
              <a:t>42</a:t>
            </a:r>
          </a:p>
          <a:p>
            <a:r>
              <a:rPr lang="ru-RU" sz="3600" b="1" dirty="0" smtClean="0">
                <a:solidFill>
                  <a:schemeClr val="tx1"/>
                </a:solidFill>
              </a:rPr>
              <a:t>1492</a:t>
            </a:r>
          </a:p>
          <a:p>
            <a:endParaRPr lang="ru-RU" sz="3600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960533" y="1727200"/>
            <a:ext cx="5544078" cy="4176644"/>
          </a:xfrm>
        </p:spPr>
        <p:txBody>
          <a:bodyPr>
            <a:normAutofit/>
          </a:bodyPr>
          <a:lstStyle/>
          <a:p>
            <a:r>
              <a:rPr lang="ru-RU" sz="3600" b="1" dirty="0" smtClean="0">
                <a:solidFill>
                  <a:schemeClr val="tx1"/>
                </a:solidFill>
              </a:rPr>
              <a:t>11022</a:t>
            </a:r>
          </a:p>
          <a:p>
            <a:r>
              <a:rPr lang="ru-RU" sz="3600" b="1" smtClean="0">
                <a:solidFill>
                  <a:schemeClr val="tx1"/>
                </a:solidFill>
              </a:rPr>
              <a:t>1643</a:t>
            </a:r>
            <a:endParaRPr lang="ru-RU" sz="3600" b="1" dirty="0" smtClean="0">
              <a:solidFill>
                <a:schemeClr val="tx1"/>
              </a:solidFill>
            </a:endParaRPr>
          </a:p>
          <a:p>
            <a:r>
              <a:rPr lang="ru-RU" sz="3600" b="1" dirty="0" smtClean="0">
                <a:solidFill>
                  <a:schemeClr val="tx1"/>
                </a:solidFill>
              </a:rPr>
              <a:t>1519</a:t>
            </a:r>
          </a:p>
          <a:p>
            <a:r>
              <a:rPr lang="ru-RU" sz="3600" b="1" dirty="0" smtClean="0">
                <a:solidFill>
                  <a:schemeClr val="tx1"/>
                </a:solidFill>
              </a:rPr>
              <a:t>1820</a:t>
            </a:r>
          </a:p>
          <a:p>
            <a:r>
              <a:rPr lang="ru-RU" sz="3600" b="1" dirty="0" smtClean="0">
                <a:solidFill>
                  <a:srgbClr val="C00000"/>
                </a:solidFill>
              </a:rPr>
              <a:t>70</a:t>
            </a:r>
          </a:p>
          <a:p>
            <a:r>
              <a:rPr lang="ru-RU" sz="3600" b="1" dirty="0" smtClean="0">
                <a:solidFill>
                  <a:srgbClr val="C00000"/>
                </a:solidFill>
              </a:rPr>
              <a:t>75</a:t>
            </a:r>
          </a:p>
          <a:p>
            <a:endParaRPr lang="ru-RU" sz="3600" b="1" dirty="0" smtClean="0">
              <a:solidFill>
                <a:schemeClr val="tx1"/>
              </a:solidFill>
            </a:endParaRPr>
          </a:p>
          <a:p>
            <a:endParaRPr lang="ru-RU" sz="36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301143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2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2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2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2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2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4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4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4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5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5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6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6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5" fill="hold">
                      <p:stCondLst>
                        <p:cond delay="indefinite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7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7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7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8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3" fill="hold">
                      <p:stCondLst>
                        <p:cond delay="indefinite"/>
                      </p:stCondLst>
                      <p:childTnLst>
                        <p:par>
                          <p:cTn id="184" fill="hold">
                            <p:stCondLst>
                              <p:cond delay="0"/>
                            </p:stCondLst>
                            <p:childTnLst>
                              <p:par>
                                <p:cTn id="18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9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9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9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1" fill="hold">
                      <p:stCondLst>
                        <p:cond delay="indefinite"/>
                      </p:stCondLst>
                      <p:childTnLst>
                        <p:par>
                          <p:cTn id="202" fill="hold">
                            <p:stCondLst>
                              <p:cond delay="0"/>
                            </p:stCondLst>
                            <p:childTnLst>
                              <p:par>
                                <p:cTn id="20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1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1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1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92926" y="624110"/>
            <a:ext cx="7025208" cy="137890"/>
          </a:xfrm>
        </p:spPr>
        <p:txBody>
          <a:bodyPr>
            <a:normAutofit fontScale="90000"/>
          </a:bodyPr>
          <a:lstStyle/>
          <a:p>
            <a:pPr algn="ctr"/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960605" y="905933"/>
            <a:ext cx="9926595" cy="5816143"/>
          </a:xfrm>
        </p:spPr>
        <p:txBody>
          <a:bodyPr/>
          <a:lstStyle/>
          <a:p>
            <a:pPr marL="45720" indent="0">
              <a:buNone/>
            </a:pPr>
            <a:r>
              <a:rPr lang="ru-RU" sz="3600" b="1" dirty="0" smtClean="0">
                <a:solidFill>
                  <a:srgbClr val="002060"/>
                </a:solidFill>
              </a:rPr>
              <a:t>Вам  </a:t>
            </a:r>
            <a:r>
              <a:rPr lang="ru-RU" sz="3600" b="1" dirty="0">
                <a:solidFill>
                  <a:srgbClr val="002060"/>
                </a:solidFill>
              </a:rPr>
              <a:t>понадобятся географические знания, смекалка и надёжный гид по географии</a:t>
            </a:r>
            <a:r>
              <a:rPr lang="ru-RU" sz="3600" b="1" dirty="0" smtClean="0">
                <a:solidFill>
                  <a:srgbClr val="002060"/>
                </a:solidFill>
              </a:rPr>
              <a:t>.</a:t>
            </a:r>
            <a:endParaRPr lang="ru-RU" sz="3600" b="1" dirty="0">
              <a:solidFill>
                <a:srgbClr val="002060"/>
              </a:solidFill>
            </a:endParaRPr>
          </a:p>
          <a:p>
            <a:pPr marL="45720" indent="0">
              <a:buNone/>
            </a:pPr>
            <a:r>
              <a:rPr lang="ru-RU" sz="3600" b="1" dirty="0" smtClean="0">
                <a:solidFill>
                  <a:srgbClr val="C00000"/>
                </a:solidFill>
              </a:rPr>
              <a:t>«</a:t>
            </a:r>
            <a:r>
              <a:rPr lang="ru-RU" sz="3600" b="1" dirty="0">
                <a:solidFill>
                  <a:srgbClr val="C00000"/>
                </a:solidFill>
              </a:rPr>
              <a:t>Карты в нём одна к другой</a:t>
            </a:r>
          </a:p>
          <a:p>
            <a:pPr marL="45720" indent="0">
              <a:buNone/>
            </a:pPr>
            <a:r>
              <a:rPr lang="ru-RU" sz="3600" b="1" dirty="0">
                <a:solidFill>
                  <a:srgbClr val="C00000"/>
                </a:solidFill>
              </a:rPr>
              <a:t>Сшиты в типографии</a:t>
            </a:r>
          </a:p>
          <a:p>
            <a:pPr marL="45720" indent="0">
              <a:buNone/>
            </a:pPr>
            <a:r>
              <a:rPr lang="ru-RU" sz="3600" b="1" dirty="0">
                <a:solidFill>
                  <a:srgbClr val="C00000"/>
                </a:solidFill>
              </a:rPr>
              <a:t>Он теперь всегда с тобой -</a:t>
            </a:r>
          </a:p>
          <a:p>
            <a:pPr marL="45720" indent="0">
              <a:buNone/>
            </a:pPr>
            <a:r>
              <a:rPr lang="ru-RU" sz="3600" b="1" dirty="0">
                <a:solidFill>
                  <a:srgbClr val="C00000"/>
                </a:solidFill>
              </a:rPr>
              <a:t>Гид по географии». 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759387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" y="-67733"/>
            <a:ext cx="12191999" cy="6858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ru-RU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9267" y="2588381"/>
            <a:ext cx="12048066" cy="16860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654023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74573" y="469557"/>
            <a:ext cx="10030039" cy="6388443"/>
          </a:xfrm>
        </p:spPr>
        <p:txBody>
          <a:bodyPr/>
          <a:lstStyle/>
          <a:p>
            <a:r>
              <a:rPr lang="ru-RU" sz="2800" b="1" dirty="0">
                <a:solidFill>
                  <a:srgbClr val="002060"/>
                </a:solidFill>
              </a:rPr>
              <a:t>В толковом словаре В. И. Даля имя определяется как «личное название человека, даваемое ему при рождении».</a:t>
            </a:r>
          </a:p>
          <a:p>
            <a:r>
              <a:rPr lang="ru-RU" sz="2800" b="1" dirty="0" smtClean="0">
                <a:solidFill>
                  <a:srgbClr val="002060"/>
                </a:solidFill>
              </a:rPr>
              <a:t>Но </a:t>
            </a:r>
            <a:r>
              <a:rPr lang="ru-RU" sz="2800" b="1" dirty="0">
                <a:solidFill>
                  <a:srgbClr val="002060"/>
                </a:solidFill>
              </a:rPr>
              <a:t>довольно часто имена людей, можно встретить в географических терминах и названиях</a:t>
            </a:r>
            <a:r>
              <a:rPr lang="ru-RU" sz="2800" b="1" dirty="0" smtClean="0">
                <a:solidFill>
                  <a:srgbClr val="002060"/>
                </a:solidFill>
              </a:rPr>
              <a:t>.</a:t>
            </a:r>
          </a:p>
          <a:p>
            <a:r>
              <a:rPr lang="ru-RU" sz="2800" b="1" dirty="0" smtClean="0">
                <a:solidFill>
                  <a:srgbClr val="002060"/>
                </a:solidFill>
              </a:rPr>
              <a:t>Сав</a:t>
            </a:r>
            <a:r>
              <a:rPr lang="ru-RU" sz="2800" b="1" dirty="0" smtClean="0">
                <a:solidFill>
                  <a:srgbClr val="C00000"/>
                </a:solidFill>
              </a:rPr>
              <a:t>анна</a:t>
            </a:r>
            <a:r>
              <a:rPr lang="ru-RU" sz="2800" b="1" dirty="0" smtClean="0">
                <a:solidFill>
                  <a:srgbClr val="002060"/>
                </a:solidFill>
              </a:rPr>
              <a:t> - город, река </a:t>
            </a:r>
            <a:r>
              <a:rPr lang="ru-RU" sz="2800" b="1" dirty="0">
                <a:solidFill>
                  <a:srgbClr val="002060"/>
                </a:solidFill>
              </a:rPr>
              <a:t>в США, </a:t>
            </a:r>
            <a:r>
              <a:rPr lang="ru-RU" sz="2800" b="1" dirty="0" smtClean="0">
                <a:solidFill>
                  <a:srgbClr val="002060"/>
                </a:solidFill>
              </a:rPr>
              <a:t>природная зона</a:t>
            </a:r>
          </a:p>
          <a:p>
            <a:pPr marL="0" indent="0">
              <a:buNone/>
            </a:pPr>
            <a:endParaRPr lang="ru-RU" sz="2800" b="1" dirty="0">
              <a:solidFill>
                <a:srgbClr val="002060"/>
              </a:solidFill>
            </a:endParaRPr>
          </a:p>
          <a:p>
            <a:endParaRPr lang="ru-RU" dirty="0"/>
          </a:p>
        </p:txBody>
      </p:sp>
      <p:pic>
        <p:nvPicPr>
          <p:cNvPr id="4" name="irc_mi" descr="http://ssl60.ru/fackts/files/2015/01/elitefon.ru_197981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845276" y="3863546"/>
            <a:ext cx="4110681" cy="2932671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 descr="Savannahcity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591025" y="3863546"/>
            <a:ext cx="3698034" cy="279316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30390389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25601" y="76200"/>
            <a:ext cx="9879012" cy="1253067"/>
          </a:xfrm>
        </p:spPr>
        <p:txBody>
          <a:bodyPr>
            <a:normAutofit/>
          </a:bodyPr>
          <a:lstStyle/>
          <a:p>
            <a:r>
              <a:rPr lang="ru-RU" sz="3200" b="1" dirty="0">
                <a:solidFill>
                  <a:srgbClr val="C00000"/>
                </a:solidFill>
              </a:rPr>
              <a:t>Задание </a:t>
            </a:r>
            <a:r>
              <a:rPr lang="ru-RU" sz="3200" b="1" dirty="0" smtClean="0">
                <a:solidFill>
                  <a:srgbClr val="C00000"/>
                </a:solidFill>
              </a:rPr>
              <a:t>№1</a:t>
            </a:r>
            <a:r>
              <a:rPr lang="ru-RU" sz="3200" b="1" dirty="0"/>
              <a:t/>
            </a:r>
            <a:br>
              <a:rPr lang="ru-RU" sz="3200" b="1" dirty="0"/>
            </a:br>
            <a:r>
              <a:rPr lang="ru-RU" sz="3200" b="1" dirty="0">
                <a:solidFill>
                  <a:srgbClr val="002060"/>
                </a:solidFill>
              </a:rPr>
              <a:t>Дайте терминам определения</a:t>
            </a:r>
            <a:endParaRPr lang="ru-RU" sz="32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40229" y="1253067"/>
            <a:ext cx="2654905" cy="601133"/>
          </a:xfrm>
        </p:spPr>
        <p:txBody>
          <a:bodyPr>
            <a:normAutofit/>
          </a:bodyPr>
          <a:lstStyle/>
          <a:p>
            <a:r>
              <a:rPr lang="ru-RU" sz="2800" b="1" dirty="0">
                <a:solidFill>
                  <a:srgbClr val="002060"/>
                </a:solidFill>
              </a:rPr>
              <a:t>Аз</a:t>
            </a:r>
            <a:r>
              <a:rPr lang="ru-RU" sz="2800" b="1" dirty="0">
                <a:solidFill>
                  <a:srgbClr val="7030A0"/>
                </a:solidFill>
              </a:rPr>
              <a:t>ия</a:t>
            </a:r>
          </a:p>
          <a:p>
            <a:endParaRPr lang="ru-RU" sz="2800" dirty="0"/>
          </a:p>
        </p:txBody>
      </p:sp>
      <p:sp>
        <p:nvSpPr>
          <p:cNvPr id="4" name="Объект 2"/>
          <p:cNvSpPr txBox="1">
            <a:spLocks/>
          </p:cNvSpPr>
          <p:nvPr/>
        </p:nvSpPr>
        <p:spPr>
          <a:xfrm>
            <a:off x="3285068" y="1282580"/>
            <a:ext cx="3054772" cy="60113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800" b="1" dirty="0">
                <a:solidFill>
                  <a:srgbClr val="7030A0"/>
                </a:solidFill>
              </a:rPr>
              <a:t>часть света</a:t>
            </a:r>
          </a:p>
        </p:txBody>
      </p:sp>
      <p:sp>
        <p:nvSpPr>
          <p:cNvPr id="5" name="Объект 2"/>
          <p:cNvSpPr txBox="1">
            <a:spLocks/>
          </p:cNvSpPr>
          <p:nvPr/>
        </p:nvSpPr>
        <p:spPr>
          <a:xfrm>
            <a:off x="740229" y="1934514"/>
            <a:ext cx="2654905" cy="60113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800" b="1" dirty="0">
                <a:solidFill>
                  <a:srgbClr val="002060"/>
                </a:solidFill>
              </a:rPr>
              <a:t>Австра</a:t>
            </a:r>
            <a:r>
              <a:rPr lang="ru-RU" sz="2800" b="1" dirty="0">
                <a:solidFill>
                  <a:srgbClr val="7030A0"/>
                </a:solidFill>
              </a:rPr>
              <a:t>лия</a:t>
            </a:r>
            <a:r>
              <a:rPr lang="ru-RU" sz="2800" b="1" dirty="0">
                <a:solidFill>
                  <a:srgbClr val="002060"/>
                </a:solidFill>
              </a:rPr>
              <a:t> </a:t>
            </a:r>
          </a:p>
          <a:p>
            <a:endParaRPr lang="ru-RU" sz="2800" dirty="0"/>
          </a:p>
        </p:txBody>
      </p:sp>
      <p:sp>
        <p:nvSpPr>
          <p:cNvPr id="6" name="Объект 2"/>
          <p:cNvSpPr txBox="1">
            <a:spLocks/>
          </p:cNvSpPr>
          <p:nvPr/>
        </p:nvSpPr>
        <p:spPr>
          <a:xfrm>
            <a:off x="3285067" y="1934514"/>
            <a:ext cx="6782041" cy="60113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800" b="1" dirty="0">
                <a:solidFill>
                  <a:srgbClr val="7030A0"/>
                </a:solidFill>
              </a:rPr>
              <a:t>материк, часть света</a:t>
            </a:r>
          </a:p>
          <a:p>
            <a:endParaRPr lang="ru-RU" sz="2800" dirty="0"/>
          </a:p>
        </p:txBody>
      </p:sp>
      <p:sp>
        <p:nvSpPr>
          <p:cNvPr id="7" name="Объект 2"/>
          <p:cNvSpPr txBox="1">
            <a:spLocks/>
          </p:cNvSpPr>
          <p:nvPr/>
        </p:nvSpPr>
        <p:spPr>
          <a:xfrm>
            <a:off x="740229" y="2615961"/>
            <a:ext cx="2654905" cy="60113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800" b="1" dirty="0">
                <a:solidFill>
                  <a:srgbClr val="7030A0"/>
                </a:solidFill>
              </a:rPr>
              <a:t>Ира</a:t>
            </a:r>
            <a:r>
              <a:rPr lang="ru-RU" sz="2800" b="1" dirty="0">
                <a:solidFill>
                  <a:srgbClr val="002060"/>
                </a:solidFill>
              </a:rPr>
              <a:t>н, </a:t>
            </a:r>
            <a:r>
              <a:rPr lang="ru-RU" sz="2800" b="1" dirty="0">
                <a:solidFill>
                  <a:srgbClr val="7030A0"/>
                </a:solidFill>
              </a:rPr>
              <a:t>Ира</a:t>
            </a:r>
            <a:r>
              <a:rPr lang="ru-RU" sz="2800" b="1" dirty="0">
                <a:solidFill>
                  <a:srgbClr val="002060"/>
                </a:solidFill>
              </a:rPr>
              <a:t>к</a:t>
            </a:r>
          </a:p>
          <a:p>
            <a:endParaRPr lang="ru-RU" sz="2800" dirty="0"/>
          </a:p>
        </p:txBody>
      </p:sp>
      <p:sp>
        <p:nvSpPr>
          <p:cNvPr id="8" name="Объект 2"/>
          <p:cNvSpPr txBox="1">
            <a:spLocks/>
          </p:cNvSpPr>
          <p:nvPr/>
        </p:nvSpPr>
        <p:spPr>
          <a:xfrm>
            <a:off x="3285067" y="2615960"/>
            <a:ext cx="8070909" cy="60113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800" b="1" dirty="0">
                <a:solidFill>
                  <a:srgbClr val="7030A0"/>
                </a:solidFill>
              </a:rPr>
              <a:t>государства в Ю-В Азии</a:t>
            </a:r>
          </a:p>
          <a:p>
            <a:endParaRPr lang="ru-RU" sz="2800" dirty="0"/>
          </a:p>
        </p:txBody>
      </p:sp>
      <p:sp>
        <p:nvSpPr>
          <p:cNvPr id="9" name="Объект 2"/>
          <p:cNvSpPr txBox="1">
            <a:spLocks/>
          </p:cNvSpPr>
          <p:nvPr/>
        </p:nvSpPr>
        <p:spPr>
          <a:xfrm>
            <a:off x="740229" y="3297406"/>
            <a:ext cx="2654905" cy="5208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800" b="1" dirty="0">
                <a:solidFill>
                  <a:srgbClr val="7030A0"/>
                </a:solidFill>
              </a:rPr>
              <a:t>Сара</a:t>
            </a:r>
            <a:r>
              <a:rPr lang="ru-RU" sz="2800" b="1" dirty="0">
                <a:solidFill>
                  <a:srgbClr val="002060"/>
                </a:solidFill>
              </a:rPr>
              <a:t>тов</a:t>
            </a:r>
          </a:p>
          <a:p>
            <a:endParaRPr lang="ru-RU" sz="2800" dirty="0"/>
          </a:p>
        </p:txBody>
      </p:sp>
      <p:sp>
        <p:nvSpPr>
          <p:cNvPr id="10" name="Объект 2"/>
          <p:cNvSpPr txBox="1">
            <a:spLocks/>
          </p:cNvSpPr>
          <p:nvPr/>
        </p:nvSpPr>
        <p:spPr>
          <a:xfrm>
            <a:off x="3285067" y="3301034"/>
            <a:ext cx="8070908" cy="60113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800" b="1" dirty="0">
                <a:solidFill>
                  <a:srgbClr val="7030A0"/>
                </a:solidFill>
              </a:rPr>
              <a:t>город в России</a:t>
            </a:r>
            <a:endParaRPr lang="ru-RU" sz="2800" dirty="0"/>
          </a:p>
        </p:txBody>
      </p:sp>
      <p:sp>
        <p:nvSpPr>
          <p:cNvPr id="11" name="Объект 2"/>
          <p:cNvSpPr txBox="1">
            <a:spLocks/>
          </p:cNvSpPr>
          <p:nvPr/>
        </p:nvSpPr>
        <p:spPr>
          <a:xfrm>
            <a:off x="740229" y="3961675"/>
            <a:ext cx="2654905" cy="60113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800" b="1" dirty="0">
                <a:solidFill>
                  <a:srgbClr val="002060"/>
                </a:solidFill>
              </a:rPr>
              <a:t>Рав</a:t>
            </a:r>
            <a:r>
              <a:rPr lang="ru-RU" sz="2800" b="1" dirty="0">
                <a:solidFill>
                  <a:srgbClr val="7030A0"/>
                </a:solidFill>
              </a:rPr>
              <a:t>нина</a:t>
            </a:r>
          </a:p>
          <a:p>
            <a:endParaRPr lang="ru-RU" sz="2800" dirty="0"/>
          </a:p>
        </p:txBody>
      </p:sp>
      <p:sp>
        <p:nvSpPr>
          <p:cNvPr id="12" name="Объект 2"/>
          <p:cNvSpPr txBox="1">
            <a:spLocks/>
          </p:cNvSpPr>
          <p:nvPr/>
        </p:nvSpPr>
        <p:spPr>
          <a:xfrm>
            <a:off x="3285068" y="3961675"/>
            <a:ext cx="8845972" cy="60113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800" b="1" dirty="0">
                <a:solidFill>
                  <a:srgbClr val="7030A0"/>
                </a:solidFill>
              </a:rPr>
              <a:t>обширные, ровные участки </a:t>
            </a:r>
            <a:r>
              <a:rPr lang="ru-RU" sz="2800" b="1" dirty="0" err="1">
                <a:solidFill>
                  <a:srgbClr val="7030A0"/>
                </a:solidFill>
              </a:rPr>
              <a:t>зем.поверхности</a:t>
            </a:r>
            <a:endParaRPr lang="ru-RU" sz="2800" b="1" dirty="0">
              <a:solidFill>
                <a:srgbClr val="7030A0"/>
              </a:solidFill>
            </a:endParaRPr>
          </a:p>
        </p:txBody>
      </p:sp>
      <p:sp>
        <p:nvSpPr>
          <p:cNvPr id="13" name="Объект 2"/>
          <p:cNvSpPr txBox="1">
            <a:spLocks/>
          </p:cNvSpPr>
          <p:nvPr/>
        </p:nvSpPr>
        <p:spPr>
          <a:xfrm>
            <a:off x="740229" y="4706257"/>
            <a:ext cx="2654905" cy="60113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800" b="1" dirty="0">
                <a:solidFill>
                  <a:srgbClr val="002060"/>
                </a:solidFill>
              </a:rPr>
              <a:t>Ер</a:t>
            </a:r>
            <a:r>
              <a:rPr lang="ru-RU" sz="2800" b="1" dirty="0">
                <a:solidFill>
                  <a:srgbClr val="7030A0"/>
                </a:solidFill>
              </a:rPr>
              <a:t>ева</a:t>
            </a:r>
            <a:r>
              <a:rPr lang="ru-RU" sz="2800" b="1" dirty="0">
                <a:solidFill>
                  <a:srgbClr val="002060"/>
                </a:solidFill>
              </a:rPr>
              <a:t>н</a:t>
            </a:r>
          </a:p>
        </p:txBody>
      </p:sp>
      <p:sp>
        <p:nvSpPr>
          <p:cNvPr id="14" name="Объект 2"/>
          <p:cNvSpPr txBox="1">
            <a:spLocks/>
          </p:cNvSpPr>
          <p:nvPr/>
        </p:nvSpPr>
        <p:spPr>
          <a:xfrm>
            <a:off x="3308411" y="4706256"/>
            <a:ext cx="7368297" cy="60113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800" b="1" dirty="0">
                <a:solidFill>
                  <a:srgbClr val="7030A0"/>
                </a:solidFill>
              </a:rPr>
              <a:t>город, столица Армении</a:t>
            </a:r>
          </a:p>
          <a:p>
            <a:endParaRPr lang="ru-RU" sz="2800" dirty="0"/>
          </a:p>
        </p:txBody>
      </p:sp>
      <p:sp>
        <p:nvSpPr>
          <p:cNvPr id="15" name="Объект 2"/>
          <p:cNvSpPr txBox="1">
            <a:spLocks/>
          </p:cNvSpPr>
          <p:nvPr/>
        </p:nvSpPr>
        <p:spPr>
          <a:xfrm>
            <a:off x="740229" y="5307390"/>
            <a:ext cx="2654905" cy="60113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800" b="1" dirty="0">
                <a:solidFill>
                  <a:srgbClr val="7030A0"/>
                </a:solidFill>
              </a:rPr>
              <a:t>Филипп</a:t>
            </a:r>
            <a:r>
              <a:rPr lang="ru-RU" sz="2800" b="1" dirty="0">
                <a:solidFill>
                  <a:srgbClr val="002060"/>
                </a:solidFill>
              </a:rPr>
              <a:t>ины</a:t>
            </a:r>
          </a:p>
          <a:p>
            <a:endParaRPr lang="ru-RU" sz="2800" dirty="0"/>
          </a:p>
        </p:txBody>
      </p:sp>
      <p:sp>
        <p:nvSpPr>
          <p:cNvPr id="16" name="Объект 2"/>
          <p:cNvSpPr txBox="1">
            <a:spLocks/>
          </p:cNvSpPr>
          <p:nvPr/>
        </p:nvSpPr>
        <p:spPr>
          <a:xfrm>
            <a:off x="3285068" y="5307390"/>
            <a:ext cx="8758886" cy="60113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800" b="1" dirty="0">
                <a:solidFill>
                  <a:srgbClr val="7030A0"/>
                </a:solidFill>
              </a:rPr>
              <a:t>государство Ю-В Азии</a:t>
            </a:r>
          </a:p>
        </p:txBody>
      </p:sp>
      <p:sp>
        <p:nvSpPr>
          <p:cNvPr id="17" name="Объект 2"/>
          <p:cNvSpPr txBox="1">
            <a:spLocks/>
          </p:cNvSpPr>
          <p:nvPr/>
        </p:nvSpPr>
        <p:spPr>
          <a:xfrm>
            <a:off x="740229" y="6008188"/>
            <a:ext cx="2654905" cy="60113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800" b="1" dirty="0" smtClean="0">
                <a:solidFill>
                  <a:srgbClr val="7030A0"/>
                </a:solidFill>
              </a:rPr>
              <a:t>Архип</a:t>
            </a:r>
            <a:r>
              <a:rPr lang="ru-RU" sz="2800" b="1" dirty="0" smtClean="0">
                <a:solidFill>
                  <a:srgbClr val="002060"/>
                </a:solidFill>
              </a:rPr>
              <a:t>елаг</a:t>
            </a:r>
            <a:endParaRPr lang="ru-RU" sz="2800" b="1" dirty="0">
              <a:solidFill>
                <a:srgbClr val="7030A0"/>
              </a:solidFill>
            </a:endParaRPr>
          </a:p>
          <a:p>
            <a:pPr marL="0" indent="0">
              <a:buNone/>
            </a:pPr>
            <a:endParaRPr lang="ru-RU" sz="2800" dirty="0"/>
          </a:p>
        </p:txBody>
      </p:sp>
      <p:sp>
        <p:nvSpPr>
          <p:cNvPr id="18" name="Объект 2"/>
          <p:cNvSpPr txBox="1">
            <a:spLocks/>
          </p:cNvSpPr>
          <p:nvPr/>
        </p:nvSpPr>
        <p:spPr>
          <a:xfrm>
            <a:off x="3285067" y="6008187"/>
            <a:ext cx="8680509" cy="60113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800" b="1" dirty="0">
                <a:solidFill>
                  <a:srgbClr val="7030A0"/>
                </a:solidFill>
              </a:rPr>
              <a:t>г</a:t>
            </a:r>
            <a:r>
              <a:rPr lang="ru-RU" sz="2800" b="1" dirty="0" smtClean="0">
                <a:solidFill>
                  <a:srgbClr val="7030A0"/>
                </a:solidFill>
              </a:rPr>
              <a:t>руппа островов</a:t>
            </a:r>
            <a:endParaRPr lang="ru-RU" sz="2800" b="1" dirty="0">
              <a:solidFill>
                <a:srgbClr val="7030A0"/>
              </a:solidFill>
            </a:endParaRPr>
          </a:p>
          <a:p>
            <a:pPr marL="0" indent="0">
              <a:buNone/>
            </a:pP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xmlns="" val="38475433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2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7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2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45276" y="197708"/>
            <a:ext cx="9943069" cy="1707292"/>
          </a:xfrm>
        </p:spPr>
        <p:txBody>
          <a:bodyPr>
            <a:normAutofit fontScale="90000"/>
          </a:bodyPr>
          <a:lstStyle/>
          <a:p>
            <a:r>
              <a:rPr lang="ru-RU" b="1" dirty="0">
                <a:solidFill>
                  <a:srgbClr val="C00000"/>
                </a:solidFill>
              </a:rPr>
              <a:t>Задание </a:t>
            </a:r>
            <a:r>
              <a:rPr lang="ru-RU" b="1" dirty="0" smtClean="0">
                <a:solidFill>
                  <a:srgbClr val="C00000"/>
                </a:solidFill>
              </a:rPr>
              <a:t>№2</a:t>
            </a:r>
            <a:r>
              <a:rPr lang="ru-RU" b="1" dirty="0"/>
              <a:t/>
            </a:r>
            <a:br>
              <a:rPr lang="ru-RU" b="1" dirty="0"/>
            </a:br>
            <a:r>
              <a:rPr lang="ru-RU" b="1" dirty="0">
                <a:solidFill>
                  <a:srgbClr val="002060"/>
                </a:solidFill>
              </a:rPr>
              <a:t>С помощью карт атласа попробуйте назвать географические объекты, носящие русские и иностранные имена </a:t>
            </a:r>
            <a:r>
              <a:rPr lang="ru-RU" b="1" dirty="0" smtClean="0">
                <a:solidFill>
                  <a:srgbClr val="002060"/>
                </a:solidFill>
              </a:rPr>
              <a:t>людей</a:t>
            </a:r>
            <a:r>
              <a:rPr lang="ru-RU" b="1" dirty="0">
                <a:solidFill>
                  <a:srgbClr val="002060"/>
                </a:solidFill>
              </a:rPr>
              <a:t/>
            </a:r>
            <a:br>
              <a:rPr lang="ru-RU" b="1" dirty="0">
                <a:solidFill>
                  <a:srgbClr val="002060"/>
                </a:solidFill>
              </a:rPr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018270" y="2388973"/>
            <a:ext cx="9486342" cy="4382529"/>
          </a:xfrm>
        </p:spPr>
        <p:txBody>
          <a:bodyPr/>
          <a:lstStyle/>
          <a:p>
            <a:r>
              <a:rPr lang="ru-RU" b="1" dirty="0" smtClean="0">
                <a:solidFill>
                  <a:srgbClr val="002060"/>
                </a:solidFill>
              </a:rPr>
              <a:t>  </a:t>
            </a:r>
            <a:r>
              <a:rPr lang="ru-RU" sz="2400" b="1" dirty="0" smtClean="0">
                <a:solidFill>
                  <a:srgbClr val="002060"/>
                </a:solidFill>
              </a:rPr>
              <a:t>Река </a:t>
            </a:r>
            <a:r>
              <a:rPr lang="ru-RU" sz="2400" b="1" dirty="0">
                <a:solidFill>
                  <a:srgbClr val="C00000"/>
                </a:solidFill>
              </a:rPr>
              <a:t>Лена</a:t>
            </a:r>
            <a:r>
              <a:rPr lang="ru-RU" sz="2400" b="1" dirty="0">
                <a:solidFill>
                  <a:srgbClr val="002060"/>
                </a:solidFill>
              </a:rPr>
              <a:t> – Восточная Сибирь</a:t>
            </a:r>
          </a:p>
          <a:p>
            <a:r>
              <a:rPr lang="ru-RU" sz="2400" b="1" dirty="0">
                <a:solidFill>
                  <a:srgbClr val="002060"/>
                </a:solidFill>
              </a:rPr>
              <a:t>	Река </a:t>
            </a:r>
            <a:r>
              <a:rPr lang="ru-RU" sz="2400" b="1" dirty="0">
                <a:solidFill>
                  <a:srgbClr val="C00000"/>
                </a:solidFill>
              </a:rPr>
              <a:t>Яна</a:t>
            </a:r>
            <a:r>
              <a:rPr lang="ru-RU" sz="2400" b="1" dirty="0">
                <a:solidFill>
                  <a:srgbClr val="002060"/>
                </a:solidFill>
              </a:rPr>
              <a:t> – в Якутии</a:t>
            </a:r>
          </a:p>
          <a:p>
            <a:r>
              <a:rPr lang="ru-RU" sz="2400" b="1" dirty="0">
                <a:solidFill>
                  <a:srgbClr val="002060"/>
                </a:solidFill>
              </a:rPr>
              <a:t>	Город </a:t>
            </a:r>
            <a:r>
              <a:rPr lang="ru-RU" sz="2400" b="1" dirty="0">
                <a:solidFill>
                  <a:srgbClr val="C00000"/>
                </a:solidFill>
              </a:rPr>
              <a:t>Владимир</a:t>
            </a:r>
            <a:r>
              <a:rPr lang="ru-RU" sz="2400" b="1" dirty="0">
                <a:solidFill>
                  <a:srgbClr val="002060"/>
                </a:solidFill>
              </a:rPr>
              <a:t> – Россия</a:t>
            </a:r>
          </a:p>
          <a:p>
            <a:r>
              <a:rPr lang="ru-RU" sz="2400" b="1" dirty="0">
                <a:solidFill>
                  <a:srgbClr val="002060"/>
                </a:solidFill>
              </a:rPr>
              <a:t>	Река </a:t>
            </a:r>
            <a:r>
              <a:rPr lang="ru-RU" sz="2400" b="1" dirty="0">
                <a:solidFill>
                  <a:srgbClr val="C00000"/>
                </a:solidFill>
              </a:rPr>
              <a:t>Нил</a:t>
            </a:r>
            <a:r>
              <a:rPr lang="ru-RU" sz="2400" b="1" dirty="0">
                <a:solidFill>
                  <a:srgbClr val="002060"/>
                </a:solidFill>
              </a:rPr>
              <a:t> – в Африке</a:t>
            </a:r>
          </a:p>
          <a:p>
            <a:r>
              <a:rPr lang="ru-RU" sz="2400" b="1" dirty="0">
                <a:solidFill>
                  <a:srgbClr val="002060"/>
                </a:solidFill>
              </a:rPr>
              <a:t>	Город </a:t>
            </a:r>
            <a:r>
              <a:rPr lang="ru-RU" sz="2400" b="1" dirty="0">
                <a:solidFill>
                  <a:srgbClr val="C00000"/>
                </a:solidFill>
              </a:rPr>
              <a:t>София</a:t>
            </a:r>
            <a:r>
              <a:rPr lang="ru-RU" sz="2400" b="1" dirty="0">
                <a:solidFill>
                  <a:srgbClr val="002060"/>
                </a:solidFill>
              </a:rPr>
              <a:t> – столица Болгарии</a:t>
            </a:r>
          </a:p>
          <a:p>
            <a:r>
              <a:rPr lang="ru-RU" sz="2400" b="1" dirty="0">
                <a:solidFill>
                  <a:srgbClr val="002060"/>
                </a:solidFill>
              </a:rPr>
              <a:t>  Город, водопад, озеро, река </a:t>
            </a:r>
            <a:r>
              <a:rPr lang="ru-RU" sz="2400" b="1" dirty="0">
                <a:solidFill>
                  <a:srgbClr val="C00000"/>
                </a:solidFill>
              </a:rPr>
              <a:t>Виктория</a:t>
            </a:r>
          </a:p>
          <a:p>
            <a:r>
              <a:rPr lang="ru-RU" sz="2400" b="1" dirty="0">
                <a:solidFill>
                  <a:srgbClr val="002060"/>
                </a:solidFill>
              </a:rPr>
              <a:t>	Город </a:t>
            </a:r>
            <a:r>
              <a:rPr lang="ru-RU" sz="2400" b="1" dirty="0" smtClean="0">
                <a:solidFill>
                  <a:srgbClr val="C00000"/>
                </a:solidFill>
              </a:rPr>
              <a:t>Асунсьон</a:t>
            </a:r>
            <a:r>
              <a:rPr lang="ru-RU" sz="2400" b="1" dirty="0" smtClean="0">
                <a:solidFill>
                  <a:srgbClr val="002060"/>
                </a:solidFill>
              </a:rPr>
              <a:t> – столица Парагвая</a:t>
            </a:r>
          </a:p>
          <a:p>
            <a:r>
              <a:rPr lang="ru-RU" sz="2400" b="1" dirty="0">
                <a:solidFill>
                  <a:srgbClr val="002060"/>
                </a:solidFill>
              </a:rPr>
              <a:t>	Государство </a:t>
            </a:r>
            <a:r>
              <a:rPr lang="ru-RU" sz="2400" b="1" dirty="0">
                <a:solidFill>
                  <a:srgbClr val="C00000"/>
                </a:solidFill>
              </a:rPr>
              <a:t>Ливия</a:t>
            </a:r>
            <a:r>
              <a:rPr lang="ru-RU" sz="2400" b="1" dirty="0">
                <a:solidFill>
                  <a:srgbClr val="002060"/>
                </a:solidFill>
              </a:rPr>
              <a:t> – Северная Африка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9975299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61751" y="140042"/>
            <a:ext cx="10050162" cy="2578444"/>
          </a:xfrm>
        </p:spPr>
        <p:txBody>
          <a:bodyPr>
            <a:noAutofit/>
          </a:bodyPr>
          <a:lstStyle/>
          <a:p>
            <a:r>
              <a:rPr lang="ru-RU" sz="2800" b="1" dirty="0">
                <a:solidFill>
                  <a:srgbClr val="C00000"/>
                </a:solidFill>
              </a:rPr>
              <a:t>Задание №</a:t>
            </a:r>
            <a:r>
              <a:rPr lang="ru-RU" sz="2800" b="1" dirty="0" smtClean="0">
                <a:solidFill>
                  <a:srgbClr val="C00000"/>
                </a:solidFill>
              </a:rPr>
              <a:t>3</a:t>
            </a:r>
            <a:r>
              <a:rPr lang="ru-RU" sz="2800" b="1" dirty="0">
                <a:solidFill>
                  <a:srgbClr val="002060"/>
                </a:solidFill>
              </a:rPr>
              <a:t/>
            </a:r>
            <a:br>
              <a:rPr lang="ru-RU" sz="2800" b="1" dirty="0">
                <a:solidFill>
                  <a:srgbClr val="002060"/>
                </a:solidFill>
              </a:rPr>
            </a:br>
            <a:r>
              <a:rPr lang="ru-RU" sz="2800" b="1" dirty="0">
                <a:solidFill>
                  <a:srgbClr val="002060"/>
                </a:solidFill>
              </a:rPr>
              <a:t>Иногда совершенно разные предметы могут иметь одно имя на двоих.</a:t>
            </a:r>
            <a:br>
              <a:rPr lang="ru-RU" sz="2800" b="1" dirty="0">
                <a:solidFill>
                  <a:srgbClr val="002060"/>
                </a:solidFill>
              </a:rPr>
            </a:br>
            <a:r>
              <a:rPr lang="ru-RU" sz="2800" b="1" dirty="0">
                <a:solidFill>
                  <a:srgbClr val="002060"/>
                </a:solidFill>
              </a:rPr>
              <a:t>С помощью предложенных подсказок отгадайте интересные и необычные названия географических </a:t>
            </a:r>
            <a:r>
              <a:rPr lang="ru-RU" sz="2800" b="1" dirty="0" smtClean="0">
                <a:solidFill>
                  <a:srgbClr val="002060"/>
                </a:solidFill>
              </a:rPr>
              <a:t>объектов</a:t>
            </a:r>
            <a:r>
              <a:rPr lang="ru-RU" sz="2800" b="1" dirty="0">
                <a:solidFill>
                  <a:srgbClr val="002060"/>
                </a:solidFill>
              </a:rPr>
              <a:t/>
            </a:r>
            <a:br>
              <a:rPr lang="ru-RU" sz="2800" b="1" dirty="0">
                <a:solidFill>
                  <a:srgbClr val="002060"/>
                </a:solidFill>
              </a:rPr>
            </a:br>
            <a:endParaRPr lang="ru-RU" sz="2800" b="1" dirty="0">
              <a:solidFill>
                <a:srgbClr val="00206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861751" y="2792627"/>
            <a:ext cx="9984260" cy="3904735"/>
          </a:xfrm>
        </p:spPr>
        <p:txBody>
          <a:bodyPr>
            <a:normAutofit/>
          </a:bodyPr>
          <a:lstStyle/>
          <a:p>
            <a:r>
              <a:rPr lang="ru-RU" sz="2800" dirty="0"/>
              <a:t>	</a:t>
            </a:r>
            <a:r>
              <a:rPr lang="ru-RU" sz="2800" b="1" dirty="0">
                <a:solidFill>
                  <a:srgbClr val="7030A0"/>
                </a:solidFill>
              </a:rPr>
              <a:t>Сооружение для перехода, переезда через реку или город в </a:t>
            </a:r>
            <a:r>
              <a:rPr lang="ru-RU" sz="2800" b="1" dirty="0" smtClean="0">
                <a:solidFill>
                  <a:srgbClr val="7030A0"/>
                </a:solidFill>
              </a:rPr>
              <a:t>Чехии </a:t>
            </a:r>
          </a:p>
          <a:p>
            <a:r>
              <a:rPr lang="ru-RU" sz="2800" b="1" dirty="0" smtClean="0">
                <a:solidFill>
                  <a:srgbClr val="7030A0"/>
                </a:solidFill>
              </a:rPr>
              <a:t> </a:t>
            </a:r>
            <a:r>
              <a:rPr lang="ru-RU" sz="2800" b="1" dirty="0" smtClean="0">
                <a:solidFill>
                  <a:srgbClr val="C00000"/>
                </a:solidFill>
              </a:rPr>
              <a:t>Мост </a:t>
            </a:r>
          </a:p>
          <a:p>
            <a:endParaRPr lang="ru-RU" sz="2800" b="1" dirty="0" smtClean="0">
              <a:solidFill>
                <a:srgbClr val="C00000"/>
              </a:solidFill>
            </a:endParaRPr>
          </a:p>
          <a:p>
            <a:pPr marL="0" indent="0">
              <a:buNone/>
            </a:pPr>
            <a:endParaRPr lang="ru-RU" sz="2800" b="1" dirty="0" smtClean="0">
              <a:solidFill>
                <a:srgbClr val="C00000"/>
              </a:solidFill>
            </a:endParaRPr>
          </a:p>
          <a:p>
            <a:pPr marL="0" indent="0">
              <a:buNone/>
            </a:pPr>
            <a:r>
              <a:rPr lang="ru-RU" sz="2800" b="1" dirty="0" smtClean="0">
                <a:solidFill>
                  <a:srgbClr val="C00000"/>
                </a:solidFill>
              </a:rPr>
              <a:t> </a:t>
            </a:r>
          </a:p>
          <a:p>
            <a:pPr marL="0" indent="0">
              <a:buNone/>
            </a:pPr>
            <a:endParaRPr lang="ru-RU" sz="2800" b="1" dirty="0">
              <a:solidFill>
                <a:srgbClr val="7030A0"/>
              </a:solidFill>
            </a:endParaRPr>
          </a:p>
        </p:txBody>
      </p:sp>
      <p:pic>
        <p:nvPicPr>
          <p:cNvPr id="5" name="Рисунок 4" descr="Most, nové m&amp;ecaron;sto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521146" y="4296033"/>
            <a:ext cx="3788273" cy="247547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Рисунок 5" descr="Most CoA.gif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080781" y="3921356"/>
            <a:ext cx="1198245" cy="1383665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irc_mi" descr="http://www.2rybinsk.ru/wp-content/uploads/IMG_0257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977081" y="4366054"/>
            <a:ext cx="3402227" cy="240544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7560243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rc_mi" descr="http://cs1240.vk.me/g1478676/a_d56c8848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-960000">
            <a:off x="7326147" y="2732016"/>
            <a:ext cx="2463113" cy="1779372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05233" y="453081"/>
            <a:ext cx="9799380" cy="6096000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solidFill>
                  <a:srgbClr val="002060"/>
                </a:solidFill>
              </a:rPr>
              <a:t>Эластичный материал из каучука, используемый для изготовления шин, непромокаемой обуви </a:t>
            </a:r>
            <a:r>
              <a:rPr lang="ru-RU" sz="3200" b="1" dirty="0">
                <a:solidFill>
                  <a:srgbClr val="002060"/>
                </a:solidFill>
              </a:rPr>
              <a:t>или город в Молдавии на р. </a:t>
            </a:r>
            <a:r>
              <a:rPr lang="ru-RU" sz="3200" b="1" dirty="0" smtClean="0">
                <a:solidFill>
                  <a:srgbClr val="002060"/>
                </a:solidFill>
              </a:rPr>
              <a:t>Днепр</a:t>
            </a:r>
          </a:p>
          <a:p>
            <a:r>
              <a:rPr lang="ru-RU" sz="3200" b="1" dirty="0" smtClean="0">
                <a:solidFill>
                  <a:srgbClr val="C00000"/>
                </a:solidFill>
              </a:rPr>
              <a:t>Резина </a:t>
            </a:r>
          </a:p>
          <a:p>
            <a:endParaRPr lang="ru-RU" sz="2800" b="1" dirty="0">
              <a:solidFill>
                <a:srgbClr val="C00000"/>
              </a:solidFill>
            </a:endParaRPr>
          </a:p>
        </p:txBody>
      </p:sp>
      <p:pic>
        <p:nvPicPr>
          <p:cNvPr id="5" name="irc_mi" descr="http://photos.wikimapia.org/p/00/00/71/16/26_big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279774" y="4001626"/>
            <a:ext cx="3468523" cy="2547455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irc_mi" descr="http://www.mirhobby.ru/wa-data/public/shop/img/30559.750x0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062147" y="3929928"/>
            <a:ext cx="3548647" cy="269085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30227628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18738" y="345990"/>
            <a:ext cx="9852453" cy="1746421"/>
          </a:xfrm>
        </p:spPr>
        <p:txBody>
          <a:bodyPr>
            <a:normAutofit/>
          </a:bodyPr>
          <a:lstStyle/>
          <a:p>
            <a:r>
              <a:rPr lang="ru-RU" sz="3200" b="1" dirty="0">
                <a:solidFill>
                  <a:srgbClr val="002060"/>
                </a:solidFill>
              </a:rPr>
              <a:t>Акробатический прыжок с перевёртыванием тела или город в Уругвае, в Южной Америке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818739" y="1804086"/>
            <a:ext cx="9685874" cy="4917990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solidFill>
                  <a:srgbClr val="C00000"/>
                </a:solidFill>
              </a:rPr>
              <a:t>Сальто</a:t>
            </a:r>
          </a:p>
          <a:p>
            <a:pPr marL="0" indent="0">
              <a:buNone/>
            </a:pPr>
            <a:endParaRPr lang="ru-RU" sz="3200" b="1" dirty="0">
              <a:solidFill>
                <a:srgbClr val="C00000"/>
              </a:solidFill>
            </a:endParaRPr>
          </a:p>
        </p:txBody>
      </p:sp>
      <p:pic>
        <p:nvPicPr>
          <p:cNvPr id="4" name="irc_mi" descr="http://workout.kiev.ua/images/articles/Ck09MxyoJGs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986897" y="3488775"/>
            <a:ext cx="4043199" cy="2755506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 descr="Calle en Salto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779741" y="3488775"/>
            <a:ext cx="3814118" cy="2755506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Рисунок 5" descr="Salto Department Coa.pn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862993" y="2721197"/>
            <a:ext cx="1344295" cy="165862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26553924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69989" y="354227"/>
            <a:ext cx="9634623" cy="1550773"/>
          </a:xfrm>
        </p:spPr>
        <p:txBody>
          <a:bodyPr>
            <a:normAutofit fontScale="90000"/>
          </a:bodyPr>
          <a:lstStyle/>
          <a:p>
            <a:r>
              <a:rPr lang="ru-RU" b="1" dirty="0">
                <a:solidFill>
                  <a:srgbClr val="002060"/>
                </a:solidFill>
              </a:rPr>
              <a:t>Громкий, сильный звук голоса или периодически пересыхающая река в Австралии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059459" y="2454876"/>
            <a:ext cx="9445153" cy="4324865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solidFill>
                  <a:srgbClr val="C00000"/>
                </a:solidFill>
              </a:rPr>
              <a:t>Крик </a:t>
            </a:r>
            <a:endParaRPr lang="ru-RU" sz="3200" b="1" dirty="0">
              <a:solidFill>
                <a:srgbClr val="C00000"/>
              </a:solidFill>
            </a:endParaRPr>
          </a:p>
        </p:txBody>
      </p:sp>
      <p:pic>
        <p:nvPicPr>
          <p:cNvPr id="4" name="irc_mi" descr="http://static01.rupor.sampo.ru/16111/11_0.jpg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" t="275" r="439" b="4"/>
          <a:stretch/>
        </p:blipFill>
        <p:spPr bwMode="auto">
          <a:xfrm>
            <a:off x="1978308" y="3482176"/>
            <a:ext cx="4001135" cy="2793365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5" name="irc_mi" descr="http://feerie.com.ua/files/images/jpg_29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053983" y="2018270"/>
            <a:ext cx="3556352" cy="45884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33588103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Легкий дым">
  <a:themeElements>
    <a:clrScheme name="Синий и зеленый">
      <a:dk1>
        <a:sysClr val="windowText" lastClr="000000"/>
      </a:dk1>
      <a:lt1>
        <a:sysClr val="window" lastClr="FFFFFF"/>
      </a:lt1>
      <a:dk2>
        <a:srgbClr val="373545"/>
      </a:dk2>
      <a:lt2>
        <a:srgbClr val="CEDBE6"/>
      </a:lt2>
      <a:accent1>
        <a:srgbClr val="3494BA"/>
      </a:accent1>
      <a:accent2>
        <a:srgbClr val="58B6C0"/>
      </a:accent2>
      <a:accent3>
        <a:srgbClr val="75BDA7"/>
      </a:accent3>
      <a:accent4>
        <a:srgbClr val="7A8C8E"/>
      </a:accent4>
      <a:accent5>
        <a:srgbClr val="84ACB6"/>
      </a:accent5>
      <a:accent6>
        <a:srgbClr val="2683C6"/>
      </a:accent6>
      <a:hlink>
        <a:srgbClr val="6B9F25"/>
      </a:hlink>
      <a:folHlink>
        <a:srgbClr val="9F6715"/>
      </a:folHlink>
    </a:clrScheme>
    <a:fontScheme name="Легкий дым">
      <a:maj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Легкий дым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Wisp" id="{7CB32D59-10C0-40DD-B7BD-2E94284A981C}" vid="{24B1A44C-C006-48B2-A4D7-E5549B3D8CD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392</TotalTime>
  <Words>525</Words>
  <Application>Microsoft Office PowerPoint</Application>
  <PresentationFormat>Произвольный</PresentationFormat>
  <Paragraphs>150</Paragraphs>
  <Slides>20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Легкий дым</vt:lpstr>
      <vt:lpstr>Тема:  «Загадочная и удивительная география или общие географические понятия в занимательной форме»</vt:lpstr>
      <vt:lpstr>Слайд 2</vt:lpstr>
      <vt:lpstr>Слайд 3</vt:lpstr>
      <vt:lpstr>Задание №1 Дайте терминам определения</vt:lpstr>
      <vt:lpstr>Задание №2 С помощью карт атласа попробуйте назвать географические объекты, носящие русские и иностранные имена людей </vt:lpstr>
      <vt:lpstr>Задание №3 Иногда совершенно разные предметы могут иметь одно имя на двоих. С помощью предложенных подсказок отгадайте интересные и необычные названия географических объектов </vt:lpstr>
      <vt:lpstr>Слайд 7</vt:lpstr>
      <vt:lpstr>Акробатический прыжок с перевёртыванием тела или город в Уругвае, в Южной Америке</vt:lpstr>
      <vt:lpstr>Громкий, сильный звук голоса или периодически пересыхающая река в Австралии</vt:lpstr>
      <vt:lpstr>Южное дерево с кокосами, финиками или город в Испании </vt:lpstr>
      <vt:lpstr>Природная зона, характеризующийся преобладанием хвойных лесов город в Кемеровской области РФ</vt:lpstr>
      <vt:lpstr>Искусственный водоём с кафельным дном или город в Мьянме , в Юго- Восточной Азии</vt:lpstr>
      <vt:lpstr>Срезанная палочка или приток Дуная</vt:lpstr>
      <vt:lpstr>Слайд 14</vt:lpstr>
      <vt:lpstr>Задание №4 Нарисуйте условными топографическими знаками наш маршрут во время прогулки в лес </vt:lpstr>
      <vt:lpstr>Задание №5.    Масштаб </vt:lpstr>
      <vt:lpstr>Слайд 17</vt:lpstr>
      <vt:lpstr>Задание №6.  География в цифрах</vt:lpstr>
      <vt:lpstr>Задание №6.  География в цифрах</vt:lpstr>
      <vt:lpstr>Слайд 20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Тема:  «Загадочная и удивительная география или общие географические понятия в занимательной форме»</dc:title>
  <dc:creator>Fouler</dc:creator>
  <cp:lastModifiedBy>1</cp:lastModifiedBy>
  <cp:revision>59</cp:revision>
  <dcterms:created xsi:type="dcterms:W3CDTF">2015-03-13T08:52:25Z</dcterms:created>
  <dcterms:modified xsi:type="dcterms:W3CDTF">2015-12-05T13:08:15Z</dcterms:modified>
</cp:coreProperties>
</file>