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Override17.xml" ContentType="application/vnd.openxmlformats-officedocument.themeOverr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theme/themeOverride20.xml" ContentType="application/vnd.openxmlformats-officedocument.themeOverr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Override6.xml" ContentType="application/vnd.openxmlformats-officedocument.themeOverrid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Override14.xml" ContentType="application/vnd.openxmlformats-officedocument.themeOverrid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Override19.xml" ContentType="application/vnd.openxmlformats-officedocument.themeOverr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Override15.xml" ContentType="application/vnd.openxmlformats-officedocument.themeOverrid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Override8.xml" ContentType="application/vnd.openxmlformats-officedocument.themeOverride+xml"/>
  <Override PartName="/ppt/slideLayouts/slideLayout67.xml" ContentType="application/vnd.openxmlformats-officedocument.presentationml.slideLayout+xml"/>
  <Override PartName="/ppt/theme/themeOverride11.xml" ContentType="application/vnd.openxmlformats-officedocument.themeOverrid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Override16.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theme/themeOverride9.xml" ContentType="application/vnd.openxmlformats-officedocument.themeOverr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68" r:id="rId8"/>
    <p:sldMasterId id="2147483780" r:id="rId9"/>
    <p:sldMasterId id="2147483792" r:id="rId10"/>
    <p:sldMasterId id="2147483804" r:id="rId11"/>
  </p:sldMasterIdLst>
  <p:notesMasterIdLst>
    <p:notesMasterId r:id="rId49"/>
  </p:notesMasterIdLst>
  <p:sldIdLst>
    <p:sldId id="380" r:id="rId12"/>
    <p:sldId id="363" r:id="rId13"/>
    <p:sldId id="366" r:id="rId14"/>
    <p:sldId id="367" r:id="rId15"/>
    <p:sldId id="374" r:id="rId16"/>
    <p:sldId id="369" r:id="rId17"/>
    <p:sldId id="373" r:id="rId18"/>
    <p:sldId id="375" r:id="rId19"/>
    <p:sldId id="376" r:id="rId20"/>
    <p:sldId id="379" r:id="rId21"/>
    <p:sldId id="377" r:id="rId22"/>
    <p:sldId id="378" r:id="rId23"/>
    <p:sldId id="381" r:id="rId24"/>
    <p:sldId id="354" r:id="rId25"/>
    <p:sldId id="355" r:id="rId26"/>
    <p:sldId id="356" r:id="rId27"/>
    <p:sldId id="357" r:id="rId28"/>
    <p:sldId id="358" r:id="rId29"/>
    <p:sldId id="360" r:id="rId30"/>
    <p:sldId id="361" r:id="rId31"/>
    <p:sldId id="362" r:id="rId32"/>
    <p:sldId id="336" r:id="rId33"/>
    <p:sldId id="337" r:id="rId34"/>
    <p:sldId id="338" r:id="rId35"/>
    <p:sldId id="339" r:id="rId36"/>
    <p:sldId id="340" r:id="rId37"/>
    <p:sldId id="342" r:id="rId38"/>
    <p:sldId id="343" r:id="rId39"/>
    <p:sldId id="300" r:id="rId40"/>
    <p:sldId id="344" r:id="rId41"/>
    <p:sldId id="345" r:id="rId42"/>
    <p:sldId id="346" r:id="rId43"/>
    <p:sldId id="347" r:id="rId44"/>
    <p:sldId id="348" r:id="rId45"/>
    <p:sldId id="350" r:id="rId46"/>
    <p:sldId id="351" r:id="rId47"/>
    <p:sldId id="258"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261" autoAdjust="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A3C32DB-69B1-4C40-90A9-61564B2F9AA7}" type="datetimeFigureOut">
              <a:rPr lang="ru-RU"/>
              <a:pPr>
                <a:defRPr/>
              </a:pPr>
              <a:t>09.12.2015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8A3C7DD-8669-4D04-BB9E-5BC7B87D2FB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8A3C7DD-8669-4D04-BB9E-5BC7B87D2FB5}" type="slidenum">
              <a:rPr lang="ru-RU" smtClean="0"/>
              <a:pPr>
                <a:defRPr/>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Образ слайда 1"/>
          <p:cNvSpPr>
            <a:spLocks noGrp="1" noRot="1" noChangeAspect="1"/>
          </p:cNvSpPr>
          <p:nvPr>
            <p:ph type="sldImg"/>
          </p:nvPr>
        </p:nvSpPr>
        <p:spPr bwMode="auto">
          <a:noFill/>
          <a:ln>
            <a:solidFill>
              <a:srgbClr val="000000"/>
            </a:solidFill>
            <a:miter lim="800000"/>
            <a:headEnd/>
            <a:tailEnd/>
          </a:ln>
        </p:spPr>
      </p:sp>
      <p:sp>
        <p:nvSpPr>
          <p:cNvPr id="179202" name="Заметки 2"/>
          <p:cNvSpPr>
            <a:spLocks noGrp="1"/>
          </p:cNvSpPr>
          <p:nvPr>
            <p:ph type="body" idx="1"/>
          </p:nvPr>
        </p:nvSpPr>
        <p:spPr bwMode="auto">
          <a:noFill/>
        </p:spPr>
        <p:txBody>
          <a:bodyPr wrap="square" numCol="1" anchor="t" anchorCtr="0" compatLnSpc="1">
            <a:prstTxWarp prst="textNoShape">
              <a:avLst/>
            </a:prstTxWarp>
          </a:bodyPr>
          <a:lstStyle/>
          <a:p>
            <a:pPr>
              <a:lnSpc>
                <a:spcPct val="115000"/>
              </a:lnSpc>
              <a:spcBef>
                <a:spcPct val="0"/>
              </a:spcBef>
              <a:spcAft>
                <a:spcPts val="1000"/>
              </a:spcAft>
            </a:pPr>
            <a:r>
              <a:rPr lang="ru-RU" dirty="0" err="1" smtClean="0">
                <a:latin typeface="Times New Roman" pitchFamily="18" charset="0"/>
                <a:cs typeface="Times New Roman" pitchFamily="18" charset="0"/>
              </a:rPr>
              <a:t>рковь</a:t>
            </a:r>
            <a:r>
              <a:rPr lang="ru-RU" dirty="0" smtClean="0">
                <a:latin typeface="Times New Roman" pitchFamily="18" charset="0"/>
                <a:cs typeface="Times New Roman" pitchFamily="18" charset="0"/>
              </a:rPr>
              <a:t> на Руси.</a:t>
            </a:r>
            <a:endParaRPr lang="ru-RU" sz="1100" dirty="0" smtClean="0">
              <a:ea typeface="Calibri" pitchFamily="34" charset="0"/>
              <a:cs typeface="Times New Roman" pitchFamily="18" charset="0"/>
            </a:endParaRPr>
          </a:p>
          <a:p>
            <a:pPr>
              <a:spcBef>
                <a:spcPct val="0"/>
              </a:spcBef>
            </a:pPr>
            <a:endParaRPr lang="ru-RU" dirty="0" smtClean="0"/>
          </a:p>
        </p:txBody>
      </p:sp>
      <p:sp>
        <p:nvSpPr>
          <p:cNvPr id="1792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CAF49-4998-44E9-A379-FD33BCB45977}" type="slidenum">
              <a:rPr lang="ru-RU">
                <a:solidFill>
                  <a:srgbClr val="000000"/>
                </a:solidFill>
              </a:rPr>
              <a:pPr fontAlgn="base">
                <a:spcBef>
                  <a:spcPct val="0"/>
                </a:spcBef>
                <a:spcAft>
                  <a:spcPct val="0"/>
                </a:spcAft>
              </a:pPr>
              <a:t>23</a:t>
            </a:fld>
            <a:endParaRPr lang="ru-RU">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Образ слайда 1"/>
          <p:cNvSpPr>
            <a:spLocks noGrp="1" noRot="1" noChangeAspect="1"/>
          </p:cNvSpPr>
          <p:nvPr>
            <p:ph type="sldImg"/>
          </p:nvPr>
        </p:nvSpPr>
        <p:spPr bwMode="auto">
          <a:noFill/>
          <a:ln>
            <a:solidFill>
              <a:srgbClr val="000000"/>
            </a:solidFill>
            <a:miter lim="800000"/>
            <a:headEnd/>
            <a:tailEnd/>
          </a:ln>
        </p:spPr>
      </p:sp>
      <p:sp>
        <p:nvSpPr>
          <p:cNvPr id="1812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Самое крупное озеро Европы – Ладожское. Второе по величине в Европе – Онежское озеро.</a:t>
            </a:r>
          </a:p>
        </p:txBody>
      </p:sp>
      <p:sp>
        <p:nvSpPr>
          <p:cNvPr id="1812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A05F75-65C3-4321-86AD-180804D6AA67}" type="slidenum">
              <a:rPr lang="ru-RU">
                <a:solidFill>
                  <a:srgbClr val="000000"/>
                </a:solidFill>
              </a:rPr>
              <a:pPr fontAlgn="base">
                <a:spcBef>
                  <a:spcPct val="0"/>
                </a:spcBef>
                <a:spcAft>
                  <a:spcPct val="0"/>
                </a:spcAft>
              </a:pPr>
              <a:t>24</a:t>
            </a:fld>
            <a:endParaRPr lang="ru-RU">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Образ слайда 1"/>
          <p:cNvSpPr>
            <a:spLocks noGrp="1" noRot="1" noChangeAspect="1"/>
          </p:cNvSpPr>
          <p:nvPr>
            <p:ph type="sldImg"/>
          </p:nvPr>
        </p:nvSpPr>
        <p:spPr bwMode="auto">
          <a:noFill/>
          <a:ln>
            <a:solidFill>
              <a:srgbClr val="000000"/>
            </a:solidFill>
            <a:miter lim="800000"/>
            <a:headEnd/>
            <a:tailEnd/>
          </a:ln>
        </p:spPr>
      </p:sp>
      <p:sp>
        <p:nvSpPr>
          <p:cNvPr id="183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Черника, брусника и клюква содержат много важнейших питательных веществ. </a:t>
            </a:r>
          </a:p>
        </p:txBody>
      </p:sp>
      <p:sp>
        <p:nvSpPr>
          <p:cNvPr id="183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2F164B-A523-42A9-A2C2-A6A70D30A255}" type="slidenum">
              <a:rPr lang="ru-RU">
                <a:solidFill>
                  <a:srgbClr val="000000"/>
                </a:solidFill>
              </a:rPr>
              <a:pPr fontAlgn="base">
                <a:spcBef>
                  <a:spcPct val="0"/>
                </a:spcBef>
                <a:spcAft>
                  <a:spcPct val="0"/>
                </a:spcAft>
              </a:pPr>
              <a:t>25</a:t>
            </a:fld>
            <a:endParaRPr lang="ru-RU">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Образ слайда 1"/>
          <p:cNvSpPr>
            <a:spLocks noGrp="1" noRot="1" noChangeAspect="1"/>
          </p:cNvSpPr>
          <p:nvPr>
            <p:ph type="sldImg"/>
          </p:nvPr>
        </p:nvSpPr>
        <p:spPr bwMode="auto">
          <a:noFill/>
          <a:ln>
            <a:solidFill>
              <a:srgbClr val="000000"/>
            </a:solidFill>
            <a:miter lim="800000"/>
            <a:headEnd/>
            <a:tailEnd/>
          </a:ln>
        </p:spPr>
      </p:sp>
      <p:sp>
        <p:nvSpPr>
          <p:cNvPr id="1853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Georgia" pitchFamily="18" charset="0"/>
              </a:rPr>
              <a:t>Ягоды и листья морошки обладают укрепляющим действием. Голубика – это кладезь витаминов. </a:t>
            </a:r>
            <a:endParaRPr lang="ru-RU" smtClean="0"/>
          </a:p>
        </p:txBody>
      </p:sp>
      <p:sp>
        <p:nvSpPr>
          <p:cNvPr id="1853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7CB09-29BE-496D-B238-DE3ACF0C5307}" type="slidenum">
              <a:rPr lang="ru-RU">
                <a:solidFill>
                  <a:srgbClr val="000000"/>
                </a:solidFill>
              </a:rPr>
              <a:pPr fontAlgn="base">
                <a:spcBef>
                  <a:spcPct val="0"/>
                </a:spcBef>
                <a:spcAft>
                  <a:spcPct val="0"/>
                </a:spcAft>
              </a:pPr>
              <a:t>26</a:t>
            </a:fld>
            <a:endParaRPr lang="ru-RU">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Образ слайда 1"/>
          <p:cNvSpPr>
            <a:spLocks noGrp="1" noRot="1" noChangeAspect="1"/>
          </p:cNvSpPr>
          <p:nvPr>
            <p:ph type="sldImg"/>
          </p:nvPr>
        </p:nvSpPr>
        <p:spPr bwMode="auto">
          <a:noFill/>
          <a:ln>
            <a:solidFill>
              <a:srgbClr val="000000"/>
            </a:solidFill>
            <a:miter lim="800000"/>
            <a:headEnd/>
            <a:tailEnd/>
          </a:ln>
        </p:spPr>
      </p:sp>
      <p:sp>
        <p:nvSpPr>
          <p:cNvPr id="1925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25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EE82DA-5224-4B52-8336-1E487A6A5E65}" type="slidenum">
              <a:rPr lang="ru-RU">
                <a:solidFill>
                  <a:srgbClr val="000000"/>
                </a:solidFill>
              </a:rPr>
              <a:pPr fontAlgn="base">
                <a:spcBef>
                  <a:spcPct val="0"/>
                </a:spcBef>
                <a:spcAft>
                  <a:spcPct val="0"/>
                </a:spcAft>
              </a:pPr>
              <a:t>28</a:t>
            </a:fld>
            <a:endParaRPr lang="ru-RU">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Образ слайда 1"/>
          <p:cNvSpPr>
            <a:spLocks noGrp="1" noRot="1" noChangeAspect="1"/>
          </p:cNvSpPr>
          <p:nvPr>
            <p:ph type="sldImg"/>
          </p:nvPr>
        </p:nvSpPr>
        <p:spPr bwMode="auto">
          <a:noFill/>
          <a:ln>
            <a:solidFill>
              <a:srgbClr val="000000"/>
            </a:solidFill>
            <a:miter lim="800000"/>
            <a:headEnd/>
            <a:tailEnd/>
          </a:ln>
        </p:spPr>
      </p:sp>
      <p:sp>
        <p:nvSpPr>
          <p:cNvPr id="194562" name="Заметки 2"/>
          <p:cNvSpPr>
            <a:spLocks noGrp="1"/>
          </p:cNvSpPr>
          <p:nvPr>
            <p:ph type="body" idx="1"/>
          </p:nvPr>
        </p:nvSpPr>
        <p:spPr bwMode="auto">
          <a:noFill/>
        </p:spPr>
        <p:txBody>
          <a:bodyPr wrap="square" numCol="1" anchor="t" anchorCtr="0" compatLnSpc="1">
            <a:prstTxWarp prst="textNoShape">
              <a:avLst/>
            </a:prstTxWarp>
          </a:bodyPr>
          <a:lstStyle/>
          <a:p>
            <a:pPr>
              <a:lnSpc>
                <a:spcPct val="115000"/>
              </a:lnSpc>
              <a:spcBef>
                <a:spcPct val="0"/>
              </a:spcBef>
              <a:spcAft>
                <a:spcPts val="1000"/>
              </a:spcAft>
            </a:pPr>
            <a:r>
              <a:rPr lang="ru-RU" smtClean="0">
                <a:ea typeface="Calibri" pitchFamily="34" charset="0"/>
                <a:cs typeface="Times New Roman" pitchFamily="18" charset="0"/>
              </a:rPr>
              <a:t>В озерах  живут щука, плотва, салака, форель, окунь, ряпушка, ерш и налим. В реках обитает сиг, щука, лосось. </a:t>
            </a:r>
          </a:p>
        </p:txBody>
      </p:sp>
      <p:sp>
        <p:nvSpPr>
          <p:cNvPr id="1945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DB2CCD-993E-46F1-80AF-34B3A6900480}" type="slidenum">
              <a:rPr lang="ru-RU"/>
              <a:pPr fontAlgn="base">
                <a:spcBef>
                  <a:spcPct val="0"/>
                </a:spcBef>
                <a:spcAft>
                  <a:spcPct val="0"/>
                </a:spcAft>
              </a:pPr>
              <a:t>29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Образ слайда 1"/>
          <p:cNvSpPr>
            <a:spLocks noGrp="1" noRot="1" noChangeAspect="1"/>
          </p:cNvSpPr>
          <p:nvPr>
            <p:ph type="sldImg"/>
          </p:nvPr>
        </p:nvSpPr>
        <p:spPr bwMode="auto">
          <a:noFill/>
          <a:ln>
            <a:solidFill>
              <a:srgbClr val="000000"/>
            </a:solidFill>
            <a:miter lim="800000"/>
            <a:headEnd/>
            <a:tailEnd/>
          </a:ln>
        </p:spPr>
      </p:sp>
      <p:sp>
        <p:nvSpPr>
          <p:cNvPr id="1986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Петроглифы – наскальные рисунки древних людей эпохи неолита на берегах Онежского озера и Белого моря.</a:t>
            </a:r>
          </a:p>
        </p:txBody>
      </p:sp>
      <p:sp>
        <p:nvSpPr>
          <p:cNvPr id="1986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B7C0AE-4F6D-4F80-A715-7BECCA08E95D}" type="slidenum">
              <a:rPr lang="ru-RU">
                <a:solidFill>
                  <a:srgbClr val="000000"/>
                </a:solidFill>
              </a:rPr>
              <a:pPr fontAlgn="base">
                <a:spcBef>
                  <a:spcPct val="0"/>
                </a:spcBef>
                <a:spcAft>
                  <a:spcPct val="0"/>
                </a:spcAft>
              </a:pPr>
              <a:t>32</a:t>
            </a:fld>
            <a:endParaRPr lang="ru-RU">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Образ слайда 1"/>
          <p:cNvSpPr>
            <a:spLocks noGrp="1" noRot="1" noChangeAspect="1"/>
          </p:cNvSpPr>
          <p:nvPr>
            <p:ph type="sldImg"/>
          </p:nvPr>
        </p:nvSpPr>
        <p:spPr bwMode="auto">
          <a:noFill/>
          <a:ln>
            <a:solidFill>
              <a:srgbClr val="000000"/>
            </a:solidFill>
            <a:miter lim="800000"/>
            <a:headEnd/>
            <a:tailEnd/>
          </a:ln>
        </p:spPr>
      </p:sp>
      <p:sp>
        <p:nvSpPr>
          <p:cNvPr id="2007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solidFill>
                <a:srgbClr val="000000"/>
              </a:solidFill>
            </a:endParaRPr>
          </a:p>
        </p:txBody>
      </p:sp>
      <p:sp>
        <p:nvSpPr>
          <p:cNvPr id="200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CA3B6-F650-49EB-A719-90F99A6BC98D}" type="slidenum">
              <a:rPr lang="ru-RU">
                <a:solidFill>
                  <a:srgbClr val="000000"/>
                </a:solidFill>
              </a:rPr>
              <a:pPr fontAlgn="base">
                <a:spcBef>
                  <a:spcPct val="0"/>
                </a:spcBef>
                <a:spcAft>
                  <a:spcPct val="0"/>
                </a:spcAft>
              </a:pPr>
              <a:t>33</a:t>
            </a:fld>
            <a:endParaRPr lang="ru-RU">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Образ слайда 1"/>
          <p:cNvSpPr>
            <a:spLocks noGrp="1" noRot="1" noChangeAspect="1"/>
          </p:cNvSpPr>
          <p:nvPr>
            <p:ph type="sldImg"/>
          </p:nvPr>
        </p:nvSpPr>
        <p:spPr bwMode="auto">
          <a:noFill/>
          <a:ln>
            <a:solidFill>
              <a:srgbClr val="000000"/>
            </a:solidFill>
            <a:miter lim="800000"/>
            <a:headEnd/>
            <a:tailEnd/>
          </a:ln>
        </p:spPr>
      </p:sp>
      <p:sp>
        <p:nvSpPr>
          <p:cNvPr id="2048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Гусиные бега проводятся в рамках ежегодного праздника «Олония — гусиная столица».</a:t>
            </a:r>
          </a:p>
        </p:txBody>
      </p:sp>
      <p:sp>
        <p:nvSpPr>
          <p:cNvPr id="2048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2B828-9A52-4B8B-9517-337160C0ADB0}" type="slidenum">
              <a:rPr lang="ru-RU">
                <a:solidFill>
                  <a:srgbClr val="000000"/>
                </a:solidFill>
              </a:rPr>
              <a:pPr fontAlgn="base">
                <a:spcBef>
                  <a:spcPct val="0"/>
                </a:spcBef>
                <a:spcAft>
                  <a:spcPct val="0"/>
                </a:spcAft>
              </a:pPr>
              <a:t>35</a:t>
            </a:fld>
            <a:endParaRPr lang="ru-RU">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Образ слайда 1"/>
          <p:cNvSpPr>
            <a:spLocks noGrp="1" noRot="1" noChangeAspect="1"/>
          </p:cNvSpPr>
          <p:nvPr>
            <p:ph type="sldImg"/>
          </p:nvPr>
        </p:nvSpPr>
        <p:spPr bwMode="auto">
          <a:noFill/>
          <a:ln>
            <a:solidFill>
              <a:srgbClr val="000000"/>
            </a:solidFill>
            <a:miter lim="800000"/>
            <a:headEnd/>
            <a:tailEnd/>
          </a:ln>
        </p:spPr>
      </p:sp>
      <p:sp>
        <p:nvSpPr>
          <p:cNvPr id="2068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Из полезных ископаемых промышленное значение имеют полевой шпат, кварц, керамические пегматиты, каменные, строительные и облицовочные материалы. </a:t>
            </a:r>
          </a:p>
        </p:txBody>
      </p:sp>
      <p:sp>
        <p:nvSpPr>
          <p:cNvPr id="2068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C5E96E-02CA-4ED1-8D63-9BA8BF0B17F5}" type="slidenum">
              <a:rPr lang="ru-RU">
                <a:solidFill>
                  <a:srgbClr val="000000"/>
                </a:solidFill>
              </a:rPr>
              <a:pPr fontAlgn="base">
                <a:spcBef>
                  <a:spcPct val="0"/>
                </a:spcBef>
                <a:spcAft>
                  <a:spcPct val="0"/>
                </a:spcAft>
              </a:pPr>
              <a:t>36</a:t>
            </a:fld>
            <a:endParaRPr lang="ru-RU">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Образ слайда 1"/>
          <p:cNvSpPr>
            <a:spLocks noGrp="1" noRot="1" noChangeAspect="1"/>
          </p:cNvSpPr>
          <p:nvPr>
            <p:ph type="sldImg"/>
          </p:nvPr>
        </p:nvSpPr>
        <p:spPr bwMode="auto">
          <a:noFill/>
          <a:ln>
            <a:solidFill>
              <a:srgbClr val="000000"/>
            </a:solidFill>
            <a:miter lim="800000"/>
            <a:headEnd/>
            <a:tailEnd/>
          </a:ln>
        </p:spPr>
      </p:sp>
      <p:sp>
        <p:nvSpPr>
          <p:cNvPr id="1525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latin typeface="Times New Roman" pitchFamily="18" charset="0"/>
              <a:cs typeface="Times New Roman" pitchFamily="18" charset="0"/>
            </a:endParaRPr>
          </a:p>
        </p:txBody>
      </p:sp>
      <p:sp>
        <p:nvSpPr>
          <p:cNvPr id="152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6DB14E-7D02-4C14-ADE1-ED69157CE2F7}" type="slidenum">
              <a:rPr lang="ru-RU">
                <a:solidFill>
                  <a:srgbClr val="000000"/>
                </a:solidFill>
              </a:rPr>
              <a:pPr fontAlgn="base">
                <a:spcBef>
                  <a:spcPct val="0"/>
                </a:spcBef>
                <a:spcAft>
                  <a:spcPct val="0"/>
                </a:spcAft>
              </a:pPr>
              <a:t>14</a:t>
            </a:fld>
            <a:endParaRPr lang="ru-RU">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Образ слайда 1"/>
          <p:cNvSpPr>
            <a:spLocks noGrp="1" noRot="1" noChangeAspect="1"/>
          </p:cNvSpPr>
          <p:nvPr>
            <p:ph type="sldImg"/>
          </p:nvPr>
        </p:nvSpPr>
        <p:spPr bwMode="auto">
          <a:noFill/>
          <a:ln>
            <a:solidFill>
              <a:srgbClr val="000000"/>
            </a:solidFill>
            <a:miter lim="800000"/>
            <a:headEnd/>
            <a:tailEnd/>
          </a:ln>
        </p:spPr>
      </p:sp>
      <p:sp>
        <p:nvSpPr>
          <p:cNvPr id="2129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Карелия оставит неизгладимые впечатления у любого, кто приедет сюда.</a:t>
            </a:r>
          </a:p>
        </p:txBody>
      </p:sp>
      <p:sp>
        <p:nvSpPr>
          <p:cNvPr id="2129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DD802-A839-4FF8-BC01-E6B23C318823}" type="slidenum">
              <a:rPr lang="ru-RU"/>
              <a:pPr fontAlgn="base">
                <a:spcBef>
                  <a:spcPct val="0"/>
                </a:spcBef>
                <a:spcAft>
                  <a:spcPct val="0"/>
                </a:spcAft>
              </a:pPr>
              <a:t>37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Образ слайда 1"/>
          <p:cNvSpPr>
            <a:spLocks noGrp="1" noRot="1" noChangeAspect="1"/>
          </p:cNvSpPr>
          <p:nvPr>
            <p:ph type="sldImg"/>
          </p:nvPr>
        </p:nvSpPr>
        <p:spPr bwMode="auto">
          <a:noFill/>
          <a:ln>
            <a:solidFill>
              <a:srgbClr val="000000"/>
            </a:solidFill>
            <a:miter lim="800000"/>
            <a:headEnd/>
            <a:tailEnd/>
          </a:ln>
        </p:spPr>
      </p:sp>
      <p:sp>
        <p:nvSpPr>
          <p:cNvPr id="154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latin typeface="Times New Roman" pitchFamily="18" charset="0"/>
              <a:cs typeface="Times New Roman" pitchFamily="18" charset="0"/>
            </a:endParaRPr>
          </a:p>
        </p:txBody>
      </p:sp>
      <p:sp>
        <p:nvSpPr>
          <p:cNvPr id="154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D17EFA-15D2-4BC5-89A8-9FD242351A8B}" type="slidenum">
              <a:rPr lang="ru-RU">
                <a:solidFill>
                  <a:srgbClr val="000000"/>
                </a:solidFill>
              </a:rPr>
              <a:pPr fontAlgn="base">
                <a:spcBef>
                  <a:spcPct val="0"/>
                </a:spcBef>
                <a:spcAft>
                  <a:spcPct val="0"/>
                </a:spcAft>
              </a:pPr>
              <a:t>15</a:t>
            </a:fld>
            <a:endParaRPr lang="ru-RU">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Образ слайда 1"/>
          <p:cNvSpPr>
            <a:spLocks noGrp="1" noRot="1" noChangeAspect="1"/>
          </p:cNvSpPr>
          <p:nvPr>
            <p:ph type="sldImg"/>
          </p:nvPr>
        </p:nvSpPr>
        <p:spPr bwMode="auto">
          <a:noFill/>
          <a:ln>
            <a:solidFill>
              <a:srgbClr val="000000"/>
            </a:solidFill>
            <a:miter lim="800000"/>
            <a:headEnd/>
            <a:tailEnd/>
          </a:ln>
        </p:spPr>
      </p:sp>
      <p:sp>
        <p:nvSpPr>
          <p:cNvPr id="156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Times New Roman" pitchFamily="18" charset="0"/>
                <a:cs typeface="Times New Roman" pitchFamily="18" charset="0"/>
              </a:rPr>
              <a:t>Водопад Кивач - третий (высота - 11м) по величине равнинный водопад Европы, известен со времени первого карельского губернатора Г.Р.Державина.</a:t>
            </a:r>
          </a:p>
        </p:txBody>
      </p:sp>
      <p:sp>
        <p:nvSpPr>
          <p:cNvPr id="156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07B917-DC09-4E8C-9361-C2485CE0632C}" type="slidenum">
              <a:rPr lang="ru-RU">
                <a:solidFill>
                  <a:srgbClr val="000000"/>
                </a:solidFill>
              </a:rPr>
              <a:pPr fontAlgn="base">
                <a:spcBef>
                  <a:spcPct val="0"/>
                </a:spcBef>
                <a:spcAft>
                  <a:spcPct val="0"/>
                </a:spcAft>
              </a:pPr>
              <a:t>16</a:t>
            </a:fld>
            <a:endParaRPr lang="ru-RU">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Образ слайда 1"/>
          <p:cNvSpPr>
            <a:spLocks noGrp="1" noRot="1" noChangeAspect="1"/>
          </p:cNvSpPr>
          <p:nvPr>
            <p:ph type="sldImg"/>
          </p:nvPr>
        </p:nvSpPr>
        <p:spPr bwMode="auto">
          <a:noFill/>
          <a:ln>
            <a:solidFill>
              <a:srgbClr val="000000"/>
            </a:solidFill>
            <a:miter lim="800000"/>
            <a:headEnd/>
            <a:tailEnd/>
          </a:ln>
        </p:spPr>
      </p:sp>
      <p:sp>
        <p:nvSpPr>
          <p:cNvPr id="158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Мраморный каньон – «ж</a:t>
            </a:r>
            <a:r>
              <a:rPr lang="ru-RU" smtClean="0">
                <a:solidFill>
                  <a:srgbClr val="000000"/>
                </a:solidFill>
              </a:rPr>
              <a:t>емчужина» Горного парка Рускеала </a:t>
            </a:r>
            <a:endParaRPr lang="ru-RU" smtClean="0"/>
          </a:p>
        </p:txBody>
      </p:sp>
      <p:sp>
        <p:nvSpPr>
          <p:cNvPr id="158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2A1AE6-68F2-498C-A0E5-B663EE61AB40}" type="slidenum">
              <a:rPr lang="ru-RU">
                <a:solidFill>
                  <a:srgbClr val="000000"/>
                </a:solidFill>
              </a:rPr>
              <a:pPr fontAlgn="base">
                <a:spcBef>
                  <a:spcPct val="0"/>
                </a:spcBef>
                <a:spcAft>
                  <a:spcPct val="0"/>
                </a:spcAft>
              </a:pPr>
              <a:t>17</a:t>
            </a:fld>
            <a:endParaRPr lang="ru-RU">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Образ слайда 1"/>
          <p:cNvSpPr>
            <a:spLocks noGrp="1" noRot="1" noChangeAspect="1"/>
          </p:cNvSpPr>
          <p:nvPr>
            <p:ph type="sldImg"/>
          </p:nvPr>
        </p:nvSpPr>
        <p:spPr bwMode="auto">
          <a:noFill/>
          <a:ln>
            <a:solidFill>
              <a:srgbClr val="000000"/>
            </a:solidFill>
            <a:miter lim="800000"/>
            <a:headEnd/>
            <a:tailEnd/>
          </a:ln>
        </p:spPr>
      </p:sp>
      <p:sp>
        <p:nvSpPr>
          <p:cNvPr id="160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160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9AEC72-D159-4792-8EA1-3FA95BACB248}" type="slidenum">
              <a:rPr lang="ru-RU">
                <a:solidFill>
                  <a:srgbClr val="000000"/>
                </a:solidFill>
              </a:rPr>
              <a:pPr fontAlgn="base">
                <a:spcBef>
                  <a:spcPct val="0"/>
                </a:spcBef>
                <a:spcAft>
                  <a:spcPct val="0"/>
                </a:spcAft>
              </a:pPr>
              <a:t>18</a:t>
            </a:fld>
            <a:endParaRPr lang="ru-RU">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Образ слайда 1"/>
          <p:cNvSpPr>
            <a:spLocks noGrp="1" noRot="1" noChangeAspect="1"/>
          </p:cNvSpPr>
          <p:nvPr>
            <p:ph type="sldImg"/>
          </p:nvPr>
        </p:nvSpPr>
        <p:spPr bwMode="auto">
          <a:noFill/>
          <a:ln>
            <a:solidFill>
              <a:srgbClr val="000000"/>
            </a:solidFill>
            <a:miter lim="800000"/>
            <a:headEnd/>
            <a:tailEnd/>
          </a:ln>
        </p:spPr>
      </p:sp>
      <p:sp>
        <p:nvSpPr>
          <p:cNvPr id="164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Национальный парк Паанаярви образован в целях сохранения уникальных природных комплексов озера Паанаярви.</a:t>
            </a:r>
          </a:p>
        </p:txBody>
      </p:sp>
      <p:sp>
        <p:nvSpPr>
          <p:cNvPr id="164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5FD0E-27A4-47F1-A95B-E0D93721D243}" type="slidenum">
              <a:rPr lang="ru-RU">
                <a:solidFill>
                  <a:srgbClr val="000000"/>
                </a:solidFill>
              </a:rPr>
              <a:pPr fontAlgn="base">
                <a:spcBef>
                  <a:spcPct val="0"/>
                </a:spcBef>
                <a:spcAft>
                  <a:spcPct val="0"/>
                </a:spcAft>
              </a:pPr>
              <a:t>19</a:t>
            </a:fld>
            <a:endParaRPr lang="ru-RU">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Образ слайда 1"/>
          <p:cNvSpPr>
            <a:spLocks noGrp="1" noRot="1" noChangeAspect="1"/>
          </p:cNvSpPr>
          <p:nvPr>
            <p:ph type="sldImg"/>
          </p:nvPr>
        </p:nvSpPr>
        <p:spPr bwMode="auto">
          <a:noFill/>
          <a:ln>
            <a:solidFill>
              <a:srgbClr val="000000"/>
            </a:solidFill>
            <a:miter lim="800000"/>
            <a:headEnd/>
            <a:tailEnd/>
          </a:ln>
        </p:spPr>
      </p:sp>
      <p:sp>
        <p:nvSpPr>
          <p:cNvPr id="166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Костомукшский заповедник создан в 1983 году. Наибольшую ценность представляют девственные хвойные леса, которые покрывают более 50 % площади заповедника.</a:t>
            </a:r>
          </a:p>
        </p:txBody>
      </p:sp>
      <p:sp>
        <p:nvSpPr>
          <p:cNvPr id="166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B6A32-834B-44EB-8A99-52CEF32DFCEF}" type="slidenum">
              <a:rPr lang="ru-RU">
                <a:solidFill>
                  <a:srgbClr val="000000"/>
                </a:solidFill>
              </a:rPr>
              <a:pPr fontAlgn="base">
                <a:spcBef>
                  <a:spcPct val="0"/>
                </a:spcBef>
                <a:spcAft>
                  <a:spcPct val="0"/>
                </a:spcAft>
              </a:pPr>
              <a:t>20</a:t>
            </a:fld>
            <a:endParaRPr lang="ru-RU">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Образ слайда 1"/>
          <p:cNvSpPr>
            <a:spLocks noGrp="1" noRot="1" noChangeAspect="1"/>
          </p:cNvSpPr>
          <p:nvPr>
            <p:ph type="sldImg"/>
          </p:nvPr>
        </p:nvSpPr>
        <p:spPr bwMode="auto">
          <a:noFill/>
          <a:ln>
            <a:solidFill>
              <a:srgbClr val="000000"/>
            </a:solidFill>
            <a:miter lim="800000"/>
            <a:headEnd/>
            <a:tailEnd/>
          </a:ln>
        </p:spPr>
      </p:sp>
      <p:sp>
        <p:nvSpPr>
          <p:cNvPr id="1771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177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5363E3-8872-49BB-A806-D4807E92845E}" type="slidenum">
              <a:rPr lang="ru-RU">
                <a:solidFill>
                  <a:srgbClr val="000000"/>
                </a:solidFill>
              </a:rPr>
              <a:pPr fontAlgn="base">
                <a:spcBef>
                  <a:spcPct val="0"/>
                </a:spcBef>
                <a:spcAft>
                  <a:spcPct val="0"/>
                </a:spcAft>
              </a:pPr>
              <a:t>22</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r>
              <a:rPr lang="ru-RU"/>
              <a:t>20.01.2013</a:t>
            </a:r>
          </a:p>
        </p:txBody>
      </p:sp>
      <p:sp>
        <p:nvSpPr>
          <p:cNvPr id="5" name="Footer Placeholder 18"/>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lvl1pPr>
          </a:lstStyle>
          <a:p>
            <a:pPr>
              <a:defRPr/>
            </a:pPr>
            <a:fld id="{520820ED-3B90-499E-B478-D433813E87B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27BA51A6-4F2E-4ED9-BA8D-63CBD68FC1D2}" type="slidenum">
              <a:rPr lang="ru-RU"/>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C052E25A-F768-4EF0-ADAA-B7934FB762C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F30C1425-34A0-4F6E-9302-BD6E9A2D1388}" type="slidenum">
              <a:rPr lang="ru-RU"/>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C706CFB0-23C8-4FC2-8C91-97E66659820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2630B002-AB7C-403A-99B9-D18BFEADB1E4}" type="slidenum">
              <a:rPr lang="ru-RU"/>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09602543-5792-431A-80EB-CA362C0E4BB4}" type="slidenum">
              <a:rPr lang="ru-RU"/>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9AD21183-69D7-4BB5-9B06-97F22FF3B04A}" type="slidenum">
              <a:rPr lang="ru-RU"/>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E8748DBF-725C-4E37-8FEC-070646097E5E}" type="slidenum">
              <a:rPr lang="ru-RU"/>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FB6E31C0-787F-4DF2-AC24-B5551A7F46FF}" type="slidenum">
              <a:rPr lang="ru-RU"/>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0CCEB5B-58C3-478E-B7E6-924221AFB006}" type="slidenum">
              <a:rPr lang="ru-RU"/>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69711268-34FD-4738-B42C-19F09BE1CFE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5A4C559D-260F-4083-86A1-484549E0388A}" type="slidenum">
              <a:rPr lang="ru-RU"/>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983F4CBB-9D0C-41EC-A5DC-ABC965CE92FD}" type="slidenum">
              <a:rPr lang="ru-RU"/>
              <a:pPr>
                <a:defRPr/>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000000"/>
                </a:solidFill>
              </a:defRPr>
            </a:lvl1pPr>
          </a:lstStyle>
          <a:p>
            <a:pPr>
              <a:defRPr/>
            </a:pPr>
            <a:fld id="{54E2E554-12AF-4CC0-BBEB-35CFD808F92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930AB914-4BF6-4FDA-AF73-8321FFDD5F1C}" type="slidenum">
              <a:rPr lang="ru-RU"/>
              <a:pPr>
                <a:defRPr/>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63C7BD25-0169-4750-8D72-AD1E6CDD522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78A83E8D-50CB-4AD6-9DAA-2F5785112DED}" type="slidenum">
              <a:rPr lang="ru-RU"/>
              <a:pPr>
                <a:defRPr/>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8" name="Footer Placeholder 7"/>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9" name="Slide Number Placeholder 8"/>
          <p:cNvSpPr>
            <a:spLocks noGrp="1"/>
          </p:cNvSpPr>
          <p:nvPr>
            <p:ph type="sldNum" sz="quarter" idx="12"/>
          </p:nvPr>
        </p:nvSpPr>
        <p:spPr/>
        <p:txBody>
          <a:bodyPr/>
          <a:lstStyle>
            <a:lvl1pPr>
              <a:defRPr>
                <a:solidFill>
                  <a:srgbClr val="000000"/>
                </a:solidFill>
              </a:defRPr>
            </a:lvl1pPr>
          </a:lstStyle>
          <a:p>
            <a:pPr>
              <a:defRPr/>
            </a:pPr>
            <a:fld id="{45646B7C-AA8A-45F2-9B09-DB1D606AB3FD}" type="slidenum">
              <a:rPr lang="ru-RU"/>
              <a:pPr>
                <a:defRPr/>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4" name="Footer Placeholder 3"/>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24C90047-4B27-4A6C-AD3E-27142F52ACB9}" type="slidenum">
              <a:rPr lang="ru-RU"/>
              <a:pPr>
                <a:defRPr/>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3" name="Footer Placeholder 2"/>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4" name="Slide Number Placeholder 3"/>
          <p:cNvSpPr>
            <a:spLocks noGrp="1"/>
          </p:cNvSpPr>
          <p:nvPr>
            <p:ph type="sldNum" sz="quarter" idx="12"/>
          </p:nvPr>
        </p:nvSpPr>
        <p:spPr/>
        <p:txBody>
          <a:bodyPr/>
          <a:lstStyle>
            <a:lvl1pPr>
              <a:defRPr>
                <a:solidFill>
                  <a:srgbClr val="000000"/>
                </a:solidFill>
              </a:defRPr>
            </a:lvl1pPr>
          </a:lstStyle>
          <a:p>
            <a:pPr>
              <a:defRPr/>
            </a:pPr>
            <a:fld id="{9BDC7970-6D82-44E9-BB29-165F30307C12}" type="slidenum">
              <a:rPr lang="ru-RU"/>
              <a:pPr>
                <a:defRPr/>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F338A214-80D2-4D25-82FE-7A44D175647E}" type="slidenum">
              <a:rPr lang="ru-RU"/>
              <a:pPr>
                <a:defRPr/>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10" name="Footer Placeholder 5"/>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solidFill>
                  <a:srgbClr val="000000"/>
                </a:solidFill>
              </a:defRPr>
            </a:lvl1pPr>
          </a:lstStyle>
          <a:p>
            <a:pPr>
              <a:defRPr/>
            </a:pPr>
            <a:fld id="{B37309EF-45DC-4C5B-AE81-9B335CA30BE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8" descr="5abb476e1b36.jpg"/>
          <p:cNvPicPr>
            <a:picLocks noChangeAspect="1"/>
          </p:cNvPicPr>
          <p:nvPr userDrawn="1"/>
        </p:nvPicPr>
        <p:blipFill>
          <a:blip r:embed="rId2"/>
          <a:srcRect/>
          <a:stretch>
            <a:fillRect/>
          </a:stretch>
        </p:blipFill>
        <p:spPr bwMode="auto">
          <a:xfrm>
            <a:off x="0" y="203200"/>
            <a:ext cx="9144000" cy="6451600"/>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smtClean="0"/>
            </a:lvl1pPr>
          </a:lstStyle>
          <a:p>
            <a:pPr>
              <a:defRPr/>
            </a:pPr>
            <a:r>
              <a:rPr lang="ru-RU"/>
              <a:t>20.01.2013</a:t>
            </a:r>
          </a:p>
        </p:txBody>
      </p:sp>
      <p:sp>
        <p:nvSpPr>
          <p:cNvPr id="6"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7" name="Номер слайда 5"/>
          <p:cNvSpPr>
            <a:spLocks noGrp="1"/>
          </p:cNvSpPr>
          <p:nvPr>
            <p:ph type="sldNum" sz="quarter" idx="12"/>
          </p:nvPr>
        </p:nvSpPr>
        <p:spPr/>
        <p:txBody>
          <a:bodyPr/>
          <a:lstStyle>
            <a:lvl1pPr>
              <a:defRPr/>
            </a:lvl1pPr>
          </a:lstStyle>
          <a:p>
            <a:pPr>
              <a:defRPr/>
            </a:pPr>
            <a:fld id="{0045A4D4-453C-4580-9356-4CC83B456C85}" type="slidenum">
              <a:rPr lang="ru-RU"/>
              <a:pPr>
                <a:defRPr/>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1EFF92E0-50B5-4509-AE56-964E342A6501}" type="slidenum">
              <a:rPr lang="ru-RU"/>
              <a:pPr>
                <a:defRPr/>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836FA5B3-7B74-4380-A066-23CBA02CE506}"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r>
              <a:rPr lang="ru-RU"/>
              <a:t>20.01.2013</a:t>
            </a:r>
          </a:p>
        </p:txBody>
      </p:sp>
      <p:sp>
        <p:nvSpPr>
          <p:cNvPr id="5"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6" name="Номер слайда 5"/>
          <p:cNvSpPr>
            <a:spLocks noGrp="1"/>
          </p:cNvSpPr>
          <p:nvPr>
            <p:ph type="sldNum" sz="quarter" idx="12"/>
          </p:nvPr>
        </p:nvSpPr>
        <p:spPr/>
        <p:txBody>
          <a:bodyPr/>
          <a:lstStyle>
            <a:lvl1pPr>
              <a:defRPr/>
            </a:lvl1pPr>
          </a:lstStyle>
          <a:p>
            <a:pPr>
              <a:defRPr/>
            </a:pPr>
            <a:fld id="{95C7C21D-E02C-498C-BD0F-05F12C454755}"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smtClean="0"/>
            </a:lvl1pPr>
          </a:lstStyle>
          <a:p>
            <a:pPr>
              <a:defRPr/>
            </a:pPr>
            <a:r>
              <a:rPr lang="ru-RU"/>
              <a:t>20.01.2013</a:t>
            </a:r>
          </a:p>
        </p:txBody>
      </p:sp>
      <p:sp>
        <p:nvSpPr>
          <p:cNvPr id="5"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6" name="Номер слайда 5"/>
          <p:cNvSpPr>
            <a:spLocks noGrp="1"/>
          </p:cNvSpPr>
          <p:nvPr>
            <p:ph type="sldNum" sz="quarter" idx="12"/>
          </p:nvPr>
        </p:nvSpPr>
        <p:spPr/>
        <p:txBody>
          <a:bodyPr/>
          <a:lstStyle>
            <a:lvl1pPr>
              <a:defRPr/>
            </a:lvl1pPr>
          </a:lstStyle>
          <a:p>
            <a:pPr>
              <a:defRPr/>
            </a:pPr>
            <a:fld id="{E2EAC55F-AABF-4D68-A2CF-DD1C443DD2D6}"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smtClean="0"/>
            </a:lvl1pPr>
          </a:lstStyle>
          <a:p>
            <a:pPr>
              <a:defRPr/>
            </a:pPr>
            <a:r>
              <a:rPr lang="ru-RU"/>
              <a:t>20.01.2013</a:t>
            </a:r>
          </a:p>
        </p:txBody>
      </p:sp>
      <p:sp>
        <p:nvSpPr>
          <p:cNvPr id="6"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7" name="Номер слайда 5"/>
          <p:cNvSpPr>
            <a:spLocks noGrp="1"/>
          </p:cNvSpPr>
          <p:nvPr>
            <p:ph type="sldNum" sz="quarter" idx="12"/>
          </p:nvPr>
        </p:nvSpPr>
        <p:spPr/>
        <p:txBody>
          <a:bodyPr/>
          <a:lstStyle>
            <a:lvl1pPr>
              <a:defRPr/>
            </a:lvl1pPr>
          </a:lstStyle>
          <a:p>
            <a:pPr>
              <a:defRPr/>
            </a:pPr>
            <a:fld id="{852B51EF-C266-4319-A198-92229DF16BF8}"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smtClean="0"/>
            </a:lvl1pPr>
          </a:lstStyle>
          <a:p>
            <a:pPr>
              <a:defRPr/>
            </a:pPr>
            <a:r>
              <a:rPr lang="ru-RU"/>
              <a:t>20.01.2013</a:t>
            </a:r>
          </a:p>
        </p:txBody>
      </p:sp>
      <p:sp>
        <p:nvSpPr>
          <p:cNvPr id="8"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9" name="Номер слайда 5"/>
          <p:cNvSpPr>
            <a:spLocks noGrp="1"/>
          </p:cNvSpPr>
          <p:nvPr>
            <p:ph type="sldNum" sz="quarter" idx="12"/>
          </p:nvPr>
        </p:nvSpPr>
        <p:spPr/>
        <p:txBody>
          <a:bodyPr/>
          <a:lstStyle>
            <a:lvl1pPr>
              <a:defRPr/>
            </a:lvl1pPr>
          </a:lstStyle>
          <a:p>
            <a:pPr>
              <a:defRPr/>
            </a:pPr>
            <a:fld id="{D1CB98BA-7147-45DC-A995-BA388D0F508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smtClean="0"/>
            </a:lvl1pPr>
          </a:lstStyle>
          <a:p>
            <a:pPr>
              <a:defRPr/>
            </a:pPr>
            <a:r>
              <a:rPr lang="ru-RU"/>
              <a:t>20.01.2013</a:t>
            </a:r>
          </a:p>
        </p:txBody>
      </p:sp>
      <p:sp>
        <p:nvSpPr>
          <p:cNvPr id="4"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5" name="Номер слайда 5"/>
          <p:cNvSpPr>
            <a:spLocks noGrp="1"/>
          </p:cNvSpPr>
          <p:nvPr>
            <p:ph type="sldNum" sz="quarter" idx="12"/>
          </p:nvPr>
        </p:nvSpPr>
        <p:spPr/>
        <p:txBody>
          <a:bodyPr/>
          <a:lstStyle>
            <a:lvl1pPr>
              <a:defRPr/>
            </a:lvl1pPr>
          </a:lstStyle>
          <a:p>
            <a:pPr>
              <a:defRPr/>
            </a:pPr>
            <a:fld id="{6248E05F-D30D-4EC8-AD81-974127F03689}"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smtClean="0"/>
            </a:lvl1pPr>
          </a:lstStyle>
          <a:p>
            <a:pPr>
              <a:defRPr/>
            </a:pPr>
            <a:r>
              <a:rPr lang="ru-RU"/>
              <a:t>20.01.2013</a:t>
            </a:r>
          </a:p>
        </p:txBody>
      </p:sp>
      <p:sp>
        <p:nvSpPr>
          <p:cNvPr id="3"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4" name="Номер слайда 5"/>
          <p:cNvSpPr>
            <a:spLocks noGrp="1"/>
          </p:cNvSpPr>
          <p:nvPr>
            <p:ph type="sldNum" sz="quarter" idx="12"/>
          </p:nvPr>
        </p:nvSpPr>
        <p:spPr/>
        <p:txBody>
          <a:bodyPr/>
          <a:lstStyle>
            <a:lvl1pPr>
              <a:defRPr/>
            </a:lvl1pPr>
          </a:lstStyle>
          <a:p>
            <a:pPr>
              <a:defRPr/>
            </a:pPr>
            <a:fld id="{024C83CC-727A-41A8-9CC0-E69166EFF515}"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smtClean="0"/>
            </a:lvl1pPr>
          </a:lstStyle>
          <a:p>
            <a:pPr>
              <a:defRPr/>
            </a:pPr>
            <a:r>
              <a:rPr lang="ru-RU"/>
              <a:t>20.01.2013</a:t>
            </a:r>
          </a:p>
        </p:txBody>
      </p:sp>
      <p:sp>
        <p:nvSpPr>
          <p:cNvPr id="6"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7" name="Номер слайда 5"/>
          <p:cNvSpPr>
            <a:spLocks noGrp="1"/>
          </p:cNvSpPr>
          <p:nvPr>
            <p:ph type="sldNum" sz="quarter" idx="12"/>
          </p:nvPr>
        </p:nvSpPr>
        <p:spPr/>
        <p:txBody>
          <a:bodyPr/>
          <a:lstStyle>
            <a:lvl1pPr>
              <a:defRPr/>
            </a:lvl1pPr>
          </a:lstStyle>
          <a:p>
            <a:pPr>
              <a:defRPr/>
            </a:pPr>
            <a:fld id="{BC763A2F-745F-4C52-BE55-A5211B58EB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2BA6AE3-12FF-4581-8989-4E542CE5D30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smtClean="0"/>
            </a:lvl1pPr>
          </a:lstStyle>
          <a:p>
            <a:pPr>
              <a:defRPr/>
            </a:pPr>
            <a:r>
              <a:rPr lang="ru-RU"/>
              <a:t>20.01.2013</a:t>
            </a:r>
          </a:p>
        </p:txBody>
      </p:sp>
      <p:sp>
        <p:nvSpPr>
          <p:cNvPr id="6"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7" name="Номер слайда 5"/>
          <p:cNvSpPr>
            <a:spLocks noGrp="1"/>
          </p:cNvSpPr>
          <p:nvPr>
            <p:ph type="sldNum" sz="quarter" idx="12"/>
          </p:nvPr>
        </p:nvSpPr>
        <p:spPr/>
        <p:txBody>
          <a:bodyPr/>
          <a:lstStyle>
            <a:lvl1pPr>
              <a:defRPr/>
            </a:lvl1pPr>
          </a:lstStyle>
          <a:p>
            <a:pPr>
              <a:defRPr/>
            </a:pPr>
            <a:fld id="{146344AD-9737-427F-8323-3C7537B92134}"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r>
              <a:rPr lang="ru-RU"/>
              <a:t>20.01.2013</a:t>
            </a:r>
          </a:p>
        </p:txBody>
      </p:sp>
      <p:sp>
        <p:nvSpPr>
          <p:cNvPr id="5"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6" name="Номер слайда 5"/>
          <p:cNvSpPr>
            <a:spLocks noGrp="1"/>
          </p:cNvSpPr>
          <p:nvPr>
            <p:ph type="sldNum" sz="quarter" idx="12"/>
          </p:nvPr>
        </p:nvSpPr>
        <p:spPr/>
        <p:txBody>
          <a:bodyPr/>
          <a:lstStyle>
            <a:lvl1pPr>
              <a:defRPr/>
            </a:lvl1pPr>
          </a:lstStyle>
          <a:p>
            <a:pPr>
              <a:defRPr/>
            </a:pPr>
            <a:fld id="{2EBB6533-F2C5-4C98-AC21-F09AF27517AD}"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r>
              <a:rPr lang="ru-RU"/>
              <a:t>20.01.2013</a:t>
            </a:r>
          </a:p>
        </p:txBody>
      </p:sp>
      <p:sp>
        <p:nvSpPr>
          <p:cNvPr id="5" name="Нижний колонтитул 4"/>
          <p:cNvSpPr>
            <a:spLocks noGrp="1"/>
          </p:cNvSpPr>
          <p:nvPr>
            <p:ph type="ftr" sz="quarter" idx="11"/>
          </p:nvPr>
        </p:nvSpPr>
        <p:spPr/>
        <p:txBody>
          <a:bodyPr/>
          <a:lstStyle>
            <a:lvl1pPr>
              <a:defRPr smtClean="0"/>
            </a:lvl1pPr>
          </a:lstStyle>
          <a:p>
            <a:pPr>
              <a:defRPr/>
            </a:pPr>
            <a:r>
              <a:rPr lang="ru-RU"/>
              <a:t>Рулева Т.Г.</a:t>
            </a:r>
          </a:p>
        </p:txBody>
      </p:sp>
      <p:sp>
        <p:nvSpPr>
          <p:cNvPr id="6" name="Номер слайда 5"/>
          <p:cNvSpPr>
            <a:spLocks noGrp="1"/>
          </p:cNvSpPr>
          <p:nvPr>
            <p:ph type="sldNum" sz="quarter" idx="12"/>
          </p:nvPr>
        </p:nvSpPr>
        <p:spPr/>
        <p:txBody>
          <a:bodyPr/>
          <a:lstStyle>
            <a:lvl1pPr>
              <a:defRPr/>
            </a:lvl1pPr>
          </a:lstStyle>
          <a:p>
            <a:pPr>
              <a:defRPr/>
            </a:pPr>
            <a:fld id="{861F893F-3203-4ED8-9C7E-AC82FE88EDAF}"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268CC361-6D5C-413A-9DF2-F6C37C3F9AA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24DCC577-9B99-4F0A-8EE2-AE663468688B}"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8DB95ED5-59B2-4F86-B090-0E8D5CB53E6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C890AE77-EA6E-4B57-8A4D-0F11AFA2EB69}"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F85FFB6E-8A12-41D7-AB96-A85B7EC1D329}"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37048314-0453-4136-84E8-8058761FB4CE}"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4F9A21D7-91E5-4DF4-A616-8DEBEBCDCCE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r>
              <a:rPr lang="ru-RU"/>
              <a:t>20.01.2013</a:t>
            </a:r>
          </a:p>
        </p:txBody>
      </p:sp>
      <p:sp>
        <p:nvSpPr>
          <p:cNvPr id="5" name="Footer Placeholder 4"/>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lvl1pPr>
          </a:lstStyle>
          <a:p>
            <a:pPr>
              <a:defRPr/>
            </a:pPr>
            <a:fld id="{9F741F44-A571-4A23-A328-10EA13403F4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8E9619FE-311A-4914-BF8C-77EC0D8CCF71}"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399D42D-8B36-4A83-AA74-34D84C707D79}"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EF601938-3FC2-4EE9-9C10-E998C72E3F0F}"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175BC0C8-AE5F-495A-8AB0-4B988C2EC123}"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389ED0E2-2E00-4168-BF03-6D39ECBCFAA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FA64A6FD-F6A3-40F3-8D6F-57280254BE59}"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85711C9F-B97B-474F-A0F2-77EFD5D0EEE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D145B3DE-1A8D-4392-AA77-3E160DF55EDE}"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11E3FA8B-6013-4A21-97A9-1AE5A0EA314F}"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E8C0ED8F-8FAE-440D-8954-D8EC188FC8B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67294FF1-48B8-4C19-BEB9-3D287D149483}"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D2DA663B-638A-482C-AB65-0209EFA563BB}"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D6213AC1-87CC-4F6F-9A22-1AD148A44EE6}"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63E6B3B-6ECC-4CDC-A0F9-DE4055EEAA9E}"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78E0EA91-9610-451E-96C2-5DD6703DDF0F}"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82E66CBD-1418-48D7-A76A-B3E7C7BA1E24}"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5F6AD1E5-32CA-4CAB-BBF1-67D5010F09C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7A5F98C1-12F0-471B-9A92-1E45485B33AF}"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3CA1C759-4351-4FDC-965E-0E90D17B974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6F3573E2-C176-4D4C-AF8B-ED0A336461F8}"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1864892D-E988-4595-9C98-594295FB7A1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2222E280-97AC-49A2-9B34-A3317A293E43}"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70E46A7F-7C0E-4411-AA97-EF1BD564690E}"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52344392-B240-4C55-9A37-BE2DA550F442}"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843577F9-70A4-498C-8E79-894E412BC27B}"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89B685C-1945-443B-8707-D1F297F3A9EA}"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9D831608-C63C-4670-B10E-13C9A83C614B}"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43E9B18-C903-43DD-88BB-7BE5496F8B30}"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3C104B1E-B659-48EB-8B82-C4D650FE804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A4D3DA78-526F-4CDA-AB26-D718C04F6550}"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94D2813B-8B1E-48DF-A673-2F99C23AB08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AE2E2C3C-7F9D-4A38-BBE1-32F56166F60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E4DEB1CB-D262-476B-A49F-6B5728BF07FD}"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226E5D53-3C66-4E91-8143-1BCCB6DC0C13}"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823A85FF-BB99-4F93-88DE-71A55B55D036}"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B6622E91-E60C-4558-8C33-2E95383E41F4}"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D6305C78-F1CE-4FF2-BBB8-5C89D184339F}"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C3FAF64-A76A-4E96-8051-66A0EEE797F7}"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4FE97C25-F854-4D96-9886-BBAC8FECAC33}"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B6AAC726-837B-40DE-901C-4C9807DABF94}"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53159EA5-0943-4ECA-B6F5-A7090229010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AC703F33-DE25-47F1-AB68-5D7873BA5D1D}"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926D1E8D-E113-46D6-B7BD-559A74113A0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55AC0DC7-9094-4EDB-912C-472AC7E2FD47}"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E5F1F163-DF35-4BA9-9573-1AACF40E78DA}"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FF535197-1ABF-4FD5-B7EC-E1F0686E515B}"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74603A71-55A8-4C2F-8131-ECC46D601636}"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E4381C68-337A-42E2-B4B9-167B94982522}"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3518A323-03AB-4582-9871-4FAB0DE25AFE}"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4FA6809-F7B8-4270-ACF4-23DF18690DDE}"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2BE9E054-518A-4F88-BABB-758668FA9FB8}"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AB37C0B6-A505-4EB0-8360-27008DAE27D1}"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253406F1-4DC3-4DE8-9A12-56A91162C83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E6A70341-A3F2-4859-9B83-20C059DCFA2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17FFA47E-F2B4-4128-B289-7DA97D7E331A}"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FB2AD3DE-00FA-462B-81DF-EC9B00603B0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3B9643F1-AD09-4292-B271-795A3867BB76}"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685D167F-FA8C-4A7B-9C38-52DC7695633C}"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F8E678EC-42CF-4DAA-ABEA-4DC9BAB0E23D}"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D3D22CE2-3524-4E71-93F7-0D946BEC2E94}"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747D5BA7-2F45-451C-A17B-4E94B31664EF}"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14BEC14-0ED0-47DE-AE2A-FA7F9179C256}"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2084A87-B835-47EC-920B-41F5D3321178}"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CC5CDBCD-8E5B-4846-97E7-EA8DC1F74583}"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06DE0794-E57A-41B6-8DC5-CB7650A5407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0E6262D-5556-4C02-A1F5-C7D7B6ECDE94}"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4EFB25F7-7703-4D1D-A3EE-84602F797166}"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0EE15896-4F91-49E4-B9F4-13F1DB78965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4D9D0C80-3EB4-4DFC-A384-EE19649AE991}"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FD35B9ED-6C42-409B-AC76-2C2ADEEFE4DB}"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D93C0D6A-2328-4D19-9AC7-80E78BAE2894}"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1E21216B-D072-44B5-8B66-D818AAAC1595}"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1E745660-70E4-489C-AFE6-9E6C9F2BF454}"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77D7F35-92DA-4A19-870A-0F762E776FC8}" type="slidenum">
              <a:rPr lang="ru-RU"/>
              <a:pPr>
                <a:defRPr/>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6BF4377-F751-473B-8AC0-B4C304AB9D16}"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A1350312-844A-41D1-AD7E-929C1787554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363BE03-86A5-4C07-86A1-54FC184441FD}"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937" r:id="rId1"/>
    <p:sldLayoutId id="2147483864" r:id="rId2"/>
    <p:sldLayoutId id="2147483938" r:id="rId3"/>
    <p:sldLayoutId id="2147483863" r:id="rId4"/>
    <p:sldLayoutId id="2147483862" r:id="rId5"/>
    <p:sldLayoutId id="2147483861" r:id="rId6"/>
    <p:sldLayoutId id="2147483860" r:id="rId7"/>
    <p:sldLayoutId id="2147483859" r:id="rId8"/>
    <p:sldLayoutId id="2147483939" r:id="rId9"/>
    <p:sldLayoutId id="2147483858" r:id="rId10"/>
    <p:sldLayoutId id="2147483857"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2390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2390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833EBEE9-A2B4-4B99-8189-382FEF297280}" type="slidenum">
              <a:rPr lang="ru-RU"/>
              <a:pPr>
                <a:defRPr/>
              </a:pPr>
              <a:t>‹#›</a:t>
            </a:fld>
            <a:endParaRPr lang="ru-RU"/>
          </a:p>
        </p:txBody>
      </p:sp>
      <p:grpSp>
        <p:nvGrpSpPr>
          <p:cNvPr id="12391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75" r:id="rId1"/>
    <p:sldLayoutId id="2147483936" r:id="rId2"/>
    <p:sldLayoutId id="2147483976" r:id="rId3"/>
    <p:sldLayoutId id="2147483935" r:id="rId4"/>
    <p:sldLayoutId id="2147483934" r:id="rId5"/>
    <p:sldLayoutId id="2147483933" r:id="rId6"/>
    <p:sldLayoutId id="2147483932" r:id="rId7"/>
    <p:sldLayoutId id="2147483931" r:id="rId8"/>
    <p:sldLayoutId id="2147483977" r:id="rId9"/>
    <p:sldLayoutId id="2147483930" r:id="rId10"/>
    <p:sldLayoutId id="2147483929"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619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3619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A05C8ACB-79BF-49CC-AA99-BB8551F29528}" type="slidenum">
              <a:rPr lang="ru-RU"/>
              <a:pPr>
                <a:defRPr/>
              </a:pPr>
              <a:t>‹#›</a:t>
            </a:fld>
            <a:endParaRPr lang="ru-RU"/>
          </a:p>
        </p:txBody>
      </p:sp>
      <p:grpSp>
        <p:nvGrpSpPr>
          <p:cNvPr id="13620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pic>
        <p:nvPicPr>
          <p:cNvPr id="13314" name="Рисунок 7" descr="2aca862f36c0.png"/>
          <p:cNvPicPr>
            <a:picLocks noChangeAspect="1"/>
          </p:cNvPicPr>
          <p:nvPr userDrawn="1"/>
        </p:nvPicPr>
        <p:blipFill>
          <a:blip r:embed="rId14"/>
          <a:srcRect/>
          <a:stretch>
            <a:fillRect/>
          </a:stretch>
        </p:blipFill>
        <p:spPr bwMode="auto">
          <a:xfrm>
            <a:off x="0" y="5286375"/>
            <a:ext cx="1870075" cy="1285875"/>
          </a:xfrm>
          <a:prstGeom prst="rect">
            <a:avLst/>
          </a:prstGeom>
          <a:noFill/>
          <a:ln w="9525">
            <a:noFill/>
            <a:miter lim="800000"/>
            <a:headEnd/>
            <a:tailEnd/>
          </a:ln>
        </p:spPr>
      </p:pic>
      <p:sp>
        <p:nvSpPr>
          <p:cNvPr id="13315"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6"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r>
              <a:rPr lang="ru-RU"/>
              <a:t>20.01.2013</a:t>
            </a: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ru-RU"/>
              <a:t>Рулева Т.Г.</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4D8D08D-48D7-4421-BDBD-25ABF8B6FC7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560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2560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47992409-AB50-4335-81A5-266C40D662F2}" type="slidenum">
              <a:rPr lang="ru-RU"/>
              <a:pPr>
                <a:defRPr/>
              </a:pPr>
              <a:t>‹#›</a:t>
            </a:fld>
            <a:endParaRPr lang="ru-RU"/>
          </a:p>
        </p:txBody>
      </p:sp>
      <p:grpSp>
        <p:nvGrpSpPr>
          <p:cNvPr id="2560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51" r:id="rId1"/>
    <p:sldLayoutId id="2147483872" r:id="rId2"/>
    <p:sldLayoutId id="2147483952" r:id="rId3"/>
    <p:sldLayoutId id="2147483871" r:id="rId4"/>
    <p:sldLayoutId id="2147483870" r:id="rId5"/>
    <p:sldLayoutId id="2147483869" r:id="rId6"/>
    <p:sldLayoutId id="2147483868" r:id="rId7"/>
    <p:sldLayoutId id="2147483867" r:id="rId8"/>
    <p:sldLayoutId id="2147483953" r:id="rId9"/>
    <p:sldLayoutId id="2147483866" r:id="rId10"/>
    <p:sldLayoutId id="2147483865"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3789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3789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4737C3D2-59D4-45D6-BE99-1E8BCF42643C}" type="slidenum">
              <a:rPr lang="ru-RU"/>
              <a:pPr>
                <a:defRPr/>
              </a:pPr>
              <a:t>‹#›</a:t>
            </a:fld>
            <a:endParaRPr lang="ru-RU"/>
          </a:p>
        </p:txBody>
      </p:sp>
      <p:grpSp>
        <p:nvGrpSpPr>
          <p:cNvPr id="3789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54" r:id="rId1"/>
    <p:sldLayoutId id="2147483880" r:id="rId2"/>
    <p:sldLayoutId id="2147483955" r:id="rId3"/>
    <p:sldLayoutId id="2147483879" r:id="rId4"/>
    <p:sldLayoutId id="2147483878" r:id="rId5"/>
    <p:sldLayoutId id="2147483877" r:id="rId6"/>
    <p:sldLayoutId id="2147483876" r:id="rId7"/>
    <p:sldLayoutId id="2147483875" r:id="rId8"/>
    <p:sldLayoutId id="2147483956" r:id="rId9"/>
    <p:sldLayoutId id="2147483874" r:id="rId10"/>
    <p:sldLayoutId id="2147483873"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5018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5018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FA1A4F0E-8637-49F3-9355-27A3B2DBC519}" type="slidenum">
              <a:rPr lang="ru-RU"/>
              <a:pPr>
                <a:defRPr/>
              </a:pPr>
              <a:t>‹#›</a:t>
            </a:fld>
            <a:endParaRPr lang="ru-RU"/>
          </a:p>
        </p:txBody>
      </p:sp>
      <p:grpSp>
        <p:nvGrpSpPr>
          <p:cNvPr id="5018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57" r:id="rId1"/>
    <p:sldLayoutId id="2147483888" r:id="rId2"/>
    <p:sldLayoutId id="2147483958" r:id="rId3"/>
    <p:sldLayoutId id="2147483887" r:id="rId4"/>
    <p:sldLayoutId id="2147483886" r:id="rId5"/>
    <p:sldLayoutId id="2147483885" r:id="rId6"/>
    <p:sldLayoutId id="2147483884" r:id="rId7"/>
    <p:sldLayoutId id="2147483883" r:id="rId8"/>
    <p:sldLayoutId id="2147483959" r:id="rId9"/>
    <p:sldLayoutId id="2147483882" r:id="rId10"/>
    <p:sldLayoutId id="2147483881"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6246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6246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FA24FE9F-A4CC-4C46-883B-A45C3B330456}" type="slidenum">
              <a:rPr lang="ru-RU"/>
              <a:pPr>
                <a:defRPr/>
              </a:pPr>
              <a:t>‹#›</a:t>
            </a:fld>
            <a:endParaRPr lang="ru-RU"/>
          </a:p>
        </p:txBody>
      </p:sp>
      <p:grpSp>
        <p:nvGrpSpPr>
          <p:cNvPr id="6247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60" r:id="rId1"/>
    <p:sldLayoutId id="2147483896" r:id="rId2"/>
    <p:sldLayoutId id="2147483961" r:id="rId3"/>
    <p:sldLayoutId id="2147483895" r:id="rId4"/>
    <p:sldLayoutId id="2147483894" r:id="rId5"/>
    <p:sldLayoutId id="2147483893" r:id="rId6"/>
    <p:sldLayoutId id="2147483892" r:id="rId7"/>
    <p:sldLayoutId id="2147483891" r:id="rId8"/>
    <p:sldLayoutId id="2147483962" r:id="rId9"/>
    <p:sldLayoutId id="2147483890" r:id="rId10"/>
    <p:sldLayoutId id="2147483889"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7475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7475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90CAF03F-DCDA-4B5E-900F-2F33A96F89FA}" type="slidenum">
              <a:rPr lang="ru-RU"/>
              <a:pPr>
                <a:defRPr/>
              </a:pPr>
              <a:t>‹#›</a:t>
            </a:fld>
            <a:endParaRPr lang="ru-RU"/>
          </a:p>
        </p:txBody>
      </p:sp>
      <p:grpSp>
        <p:nvGrpSpPr>
          <p:cNvPr id="7476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63" r:id="rId1"/>
    <p:sldLayoutId id="2147483904" r:id="rId2"/>
    <p:sldLayoutId id="2147483964" r:id="rId3"/>
    <p:sldLayoutId id="2147483903" r:id="rId4"/>
    <p:sldLayoutId id="2147483902" r:id="rId5"/>
    <p:sldLayoutId id="2147483901" r:id="rId6"/>
    <p:sldLayoutId id="2147483900" r:id="rId7"/>
    <p:sldLayoutId id="2147483899" r:id="rId8"/>
    <p:sldLayoutId id="2147483965" r:id="rId9"/>
    <p:sldLayoutId id="2147483898" r:id="rId10"/>
    <p:sldLayoutId id="2147483897"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9933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9933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45F370B4-1150-41B0-A74B-41DA50F61D02}" type="slidenum">
              <a:rPr lang="ru-RU"/>
              <a:pPr>
                <a:defRPr/>
              </a:pPr>
              <a:t>‹#›</a:t>
            </a:fld>
            <a:endParaRPr lang="ru-RU"/>
          </a:p>
        </p:txBody>
      </p:sp>
      <p:grpSp>
        <p:nvGrpSpPr>
          <p:cNvPr id="9933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69" r:id="rId1"/>
    <p:sldLayoutId id="2147483920" r:id="rId2"/>
    <p:sldLayoutId id="2147483970" r:id="rId3"/>
    <p:sldLayoutId id="2147483919" r:id="rId4"/>
    <p:sldLayoutId id="2147483918" r:id="rId5"/>
    <p:sldLayoutId id="2147483917" r:id="rId6"/>
    <p:sldLayoutId id="2147483916" r:id="rId7"/>
    <p:sldLayoutId id="2147483915" r:id="rId8"/>
    <p:sldLayoutId id="2147483971" r:id="rId9"/>
    <p:sldLayoutId id="2147483914" r:id="rId10"/>
    <p:sldLayoutId id="2147483913"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1162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1162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248C2906-90BA-48CF-B934-ED1684808A66}" type="slidenum">
              <a:rPr lang="ru-RU"/>
              <a:pPr>
                <a:defRPr/>
              </a:pPr>
              <a:t>‹#›</a:t>
            </a:fld>
            <a:endParaRPr lang="ru-RU"/>
          </a:p>
        </p:txBody>
      </p:sp>
      <p:grpSp>
        <p:nvGrpSpPr>
          <p:cNvPr id="1116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72" r:id="rId1"/>
    <p:sldLayoutId id="2147483928" r:id="rId2"/>
    <p:sldLayoutId id="2147483973" r:id="rId3"/>
    <p:sldLayoutId id="2147483927" r:id="rId4"/>
    <p:sldLayoutId id="2147483926" r:id="rId5"/>
    <p:sldLayoutId id="2147483925" r:id="rId6"/>
    <p:sldLayoutId id="2147483924" r:id="rId7"/>
    <p:sldLayoutId id="2147483923" r:id="rId8"/>
    <p:sldLayoutId id="2147483974" r:id="rId9"/>
    <p:sldLayoutId id="2147483922" r:id="rId10"/>
    <p:sldLayoutId id="2147483921"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16.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16.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8.xml"/><Relationship Id="rId5" Type="http://schemas.openxmlformats.org/officeDocument/2006/relationships/image" Target="../media/image16.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5.png"/><Relationship Id="rId7"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112.xml"/><Relationship Id="rId6" Type="http://schemas.openxmlformats.org/officeDocument/2006/relationships/slide" Target="slide22.xml"/><Relationship Id="rId5" Type="http://schemas.openxmlformats.org/officeDocument/2006/relationships/slide" Target="slide37.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0.xml"/><Relationship Id="rId5" Type="http://schemas.openxmlformats.org/officeDocument/2006/relationships/image" Target="../media/image16.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10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8.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3" Type="http://schemas.openxmlformats.org/officeDocument/2006/relationships/image" Target="http://svgklan.ucoz.ru/_fr/2/4041004.jpg" TargetMode="External"/><Relationship Id="rId2" Type="http://schemas.openxmlformats.org/officeDocument/2006/relationships/image" Target="../media/image10.jpe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3" Type="http://schemas.openxmlformats.org/officeDocument/2006/relationships/image" Target="http://www.1942.ru/photo/nah/nah_32.jpg" TargetMode="External"/><Relationship Id="rId2" Type="http://schemas.openxmlformats.org/officeDocument/2006/relationships/image" Target="../media/image11.jpeg"/><Relationship Id="rId1" Type="http://schemas.openxmlformats.org/officeDocument/2006/relationships/slideLayout" Target="../slideLayouts/slideLayout1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71472" y="1571612"/>
            <a:ext cx="8229600" cy="4525963"/>
          </a:xfrm>
        </p:spPr>
        <p:txBody>
          <a:bodyPr/>
          <a:lstStyle/>
          <a:p>
            <a:pPr>
              <a:buNone/>
            </a:pPr>
            <a:r>
              <a:rPr lang="ru-RU" dirty="0" smtClean="0"/>
              <a:t>                 </a:t>
            </a:r>
            <a:r>
              <a:rPr lang="ru-RU" sz="5400" dirty="0" smtClean="0">
                <a:solidFill>
                  <a:srgbClr val="0070C0"/>
                </a:solidFill>
              </a:rPr>
              <a:t>Подготовка к ОГЭ</a:t>
            </a:r>
          </a:p>
          <a:p>
            <a:pPr>
              <a:buNone/>
            </a:pPr>
            <a:r>
              <a:rPr lang="ru-RU" sz="3600" dirty="0" smtClean="0"/>
              <a:t>                  </a:t>
            </a:r>
            <a:r>
              <a:rPr lang="ru-RU" sz="3600" b="1" dirty="0" smtClean="0"/>
              <a:t>Урок повторения, систематизации и коррекции знаний</a:t>
            </a:r>
            <a:endParaRPr lang="ru-RU" sz="3600" b="1" dirty="0"/>
          </a:p>
        </p:txBody>
      </p:sp>
      <p:sp>
        <p:nvSpPr>
          <p:cNvPr id="4" name="Нижний колонтитул 3"/>
          <p:cNvSpPr>
            <a:spLocks noGrp="1"/>
          </p:cNvSpPr>
          <p:nvPr>
            <p:ph type="ftr" sz="quarter" idx="11"/>
          </p:nvPr>
        </p:nvSpPr>
        <p:spPr/>
        <p:txBody>
          <a:bodyPr/>
          <a:lstStyle/>
          <a:p>
            <a:pPr>
              <a:defRPr/>
            </a:pPr>
            <a:r>
              <a:rPr lang="ru-RU" dirty="0"/>
              <a:t>Григорьева Р.В.</a:t>
            </a:r>
          </a:p>
          <a:p>
            <a:pPr>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t>Часть 2</a:t>
            </a:r>
            <a:endParaRPr lang="ru-RU" b="1" dirty="0"/>
          </a:p>
        </p:txBody>
      </p:sp>
      <p:sp>
        <p:nvSpPr>
          <p:cNvPr id="3" name="Содержимое 2"/>
          <p:cNvSpPr>
            <a:spLocks noGrp="1"/>
          </p:cNvSpPr>
          <p:nvPr>
            <p:ph idx="1"/>
          </p:nvPr>
        </p:nvSpPr>
        <p:spPr/>
        <p:txBody>
          <a:bodyPr/>
          <a:lstStyle/>
          <a:p>
            <a:r>
              <a:rPr lang="ru-RU" b="1" dirty="0" smtClean="0">
                <a:latin typeface="Times New Roman" pitchFamily="18" charset="0"/>
                <a:cs typeface="Times New Roman" pitchFamily="18" charset="0"/>
              </a:rPr>
              <a:t>Вариант -9,       №21 стр101</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Вариант -10,     №21 стр107</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Вариант-11,       №21 стр113</a:t>
            </a:r>
          </a:p>
          <a:p>
            <a:r>
              <a:rPr lang="ru-RU" b="1" dirty="0" smtClean="0">
                <a:latin typeface="Times New Roman" pitchFamily="18" charset="0"/>
                <a:cs typeface="Times New Roman" pitchFamily="18" charset="0"/>
              </a:rPr>
              <a:t>      </a:t>
            </a:r>
          </a:p>
          <a:p>
            <a:r>
              <a:rPr lang="ru-RU" b="1" dirty="0" smtClean="0">
                <a:latin typeface="Times New Roman" pitchFamily="18" charset="0"/>
                <a:cs typeface="Times New Roman" pitchFamily="18" charset="0"/>
              </a:rPr>
              <a:t>Вариант -12,      №21 стр120</a:t>
            </a:r>
          </a:p>
          <a:p>
            <a:endParaRPr lang="ru-RU" dirty="0" smtClean="0">
              <a:latin typeface="Times New Roman" pitchFamily="18" charset="0"/>
              <a:cs typeface="Times New Roman" pitchFamily="18" charset="0"/>
            </a:endParaRPr>
          </a:p>
          <a:p>
            <a:endParaRPr lang="ru-RU" dirty="0"/>
          </a:p>
        </p:txBody>
      </p:sp>
      <p:sp>
        <p:nvSpPr>
          <p:cNvPr id="4" name="Нижний колонтитул 3"/>
          <p:cNvSpPr>
            <a:spLocks noGrp="1"/>
          </p:cNvSpPr>
          <p:nvPr>
            <p:ph type="ftr" sz="quarter" idx="11"/>
          </p:nvPr>
        </p:nvSpPr>
        <p:spPr/>
        <p:txBody>
          <a:bodyPr/>
          <a:lstStyle/>
          <a:p>
            <a:pPr>
              <a:defRPr/>
            </a:pPr>
            <a:r>
              <a:rPr lang="ru-RU" dirty="0" smtClean="0"/>
              <a:t>Григорьева Р.В.</a:t>
            </a:r>
          </a:p>
          <a:p>
            <a:pPr>
              <a:defRP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Домашнее задание</a:t>
            </a:r>
            <a:endParaRPr lang="ru-RU" b="1" dirty="0"/>
          </a:p>
        </p:txBody>
      </p:sp>
      <p:sp>
        <p:nvSpPr>
          <p:cNvPr id="3" name="Содержимое 2"/>
          <p:cNvSpPr>
            <a:spLocks noGrp="1"/>
          </p:cNvSpPr>
          <p:nvPr>
            <p:ph idx="1"/>
          </p:nvPr>
        </p:nvSpPr>
        <p:spPr/>
        <p:txBody>
          <a:bodyPr/>
          <a:lstStyle/>
          <a:p>
            <a:endParaRPr lang="ru-RU" sz="4000" dirty="0" smtClean="0"/>
          </a:p>
          <a:p>
            <a:r>
              <a:rPr lang="ru-RU" sz="4000" dirty="0" smtClean="0">
                <a:latin typeface="Times New Roman" pitchFamily="18" charset="0"/>
                <a:cs typeface="Times New Roman" pitchFamily="18" charset="0"/>
              </a:rPr>
              <a:t>Вариант  13 , </a:t>
            </a:r>
            <a:r>
              <a:rPr lang="ru-RU" sz="4000" dirty="0" err="1" smtClean="0">
                <a:latin typeface="Times New Roman" pitchFamily="18" charset="0"/>
                <a:cs typeface="Times New Roman" pitchFamily="18" charset="0"/>
              </a:rPr>
              <a:t>стр</a:t>
            </a:r>
            <a:r>
              <a:rPr lang="ru-RU" sz="4000" dirty="0" smtClean="0">
                <a:latin typeface="Times New Roman" pitchFamily="18" charset="0"/>
                <a:cs typeface="Times New Roman" pitchFamily="18" charset="0"/>
              </a:rPr>
              <a:t> 120</a:t>
            </a:r>
          </a:p>
        </p:txBody>
      </p:sp>
      <p:sp>
        <p:nvSpPr>
          <p:cNvPr id="4" name="Нижний колонтитул 3"/>
          <p:cNvSpPr>
            <a:spLocks noGrp="1"/>
          </p:cNvSpPr>
          <p:nvPr>
            <p:ph type="ftr" sz="quarter" idx="11"/>
          </p:nvPr>
        </p:nvSpPr>
        <p:spPr/>
        <p:txBody>
          <a:bodyPr/>
          <a:lstStyle/>
          <a:p>
            <a:pPr>
              <a:defRPr/>
            </a:pPr>
            <a:r>
              <a:rPr lang="ru-RU" dirty="0" smtClean="0"/>
              <a:t>Григорьева Р.В.</a:t>
            </a:r>
          </a:p>
          <a:p>
            <a:pPr>
              <a:defRPr/>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Подведение итогов урока</a:t>
            </a:r>
            <a:endParaRPr lang="ru-RU" b="1" dirty="0"/>
          </a:p>
        </p:txBody>
      </p:sp>
      <p:sp>
        <p:nvSpPr>
          <p:cNvPr id="3" name="Содержимое 2"/>
          <p:cNvSpPr>
            <a:spLocks noGrp="1"/>
          </p:cNvSpPr>
          <p:nvPr>
            <p:ph idx="1"/>
          </p:nvPr>
        </p:nvSpPr>
        <p:spPr/>
        <p:txBody>
          <a:bodyPr/>
          <a:lstStyle/>
          <a:p>
            <a:r>
              <a:rPr lang="ru-RU" b="1" dirty="0" smtClean="0"/>
              <a:t>Чему мы научились на сегодняшнем уроке</a:t>
            </a:r>
            <a:r>
              <a:rPr lang="en-US" b="1" dirty="0" smtClean="0"/>
              <a:t>?</a:t>
            </a:r>
            <a:endParaRPr lang="ru-RU" b="1" dirty="0" smtClean="0"/>
          </a:p>
          <a:p>
            <a:r>
              <a:rPr lang="ru-RU" b="1" dirty="0" smtClean="0"/>
              <a:t>Что необходимо сделать,  для того, чтобы хорошо подготовиться к экзамену?</a:t>
            </a:r>
          </a:p>
          <a:p>
            <a:r>
              <a:rPr lang="ru-RU" b="1" dirty="0" smtClean="0"/>
              <a:t>Что было наиболее сложным (трудным)?</a:t>
            </a:r>
          </a:p>
          <a:p>
            <a:r>
              <a:rPr lang="ru-RU" b="1" dirty="0" smtClean="0"/>
              <a:t>Какие вопросы остались после проведения занятия</a:t>
            </a:r>
            <a:r>
              <a:rPr lang="en-US" b="1" dirty="0" smtClean="0"/>
              <a:t>?</a:t>
            </a:r>
            <a:endParaRPr lang="ru-RU" b="1" dirty="0"/>
          </a:p>
        </p:txBody>
      </p:sp>
      <p:sp>
        <p:nvSpPr>
          <p:cNvPr id="4" name="Нижний колонтитул 3"/>
          <p:cNvSpPr>
            <a:spLocks noGrp="1"/>
          </p:cNvSpPr>
          <p:nvPr>
            <p:ph type="ftr" sz="quarter" idx="11"/>
          </p:nvPr>
        </p:nvSpPr>
        <p:spPr/>
        <p:txBody>
          <a:bodyPr/>
          <a:lstStyle/>
          <a:p>
            <a:pPr>
              <a:defRPr/>
            </a:pPr>
            <a:r>
              <a:rPr lang="ru-RU" dirty="0" smtClean="0"/>
              <a:t>Григорьева Р.В.</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229600" cy="642942"/>
          </a:xfrm>
        </p:spPr>
        <p:txBody>
          <a:bodyPr/>
          <a:lstStyle/>
          <a:p>
            <a:r>
              <a:rPr lang="ru-RU" sz="2000" dirty="0" smtClean="0"/>
              <a:t>                            </a:t>
            </a:r>
            <a:r>
              <a:rPr lang="ru-RU" sz="2800" dirty="0" smtClean="0"/>
              <a:t>Использованная литература</a:t>
            </a:r>
            <a:endParaRPr lang="ru-RU" sz="2800" dirty="0"/>
          </a:p>
        </p:txBody>
      </p:sp>
      <p:sp>
        <p:nvSpPr>
          <p:cNvPr id="3" name="Содержимое 2"/>
          <p:cNvSpPr>
            <a:spLocks noGrp="1"/>
          </p:cNvSpPr>
          <p:nvPr>
            <p:ph idx="1"/>
          </p:nvPr>
        </p:nvSpPr>
        <p:spPr/>
        <p:txBody>
          <a:bodyPr/>
          <a:lstStyle/>
          <a:p>
            <a:pPr lvl="0"/>
            <a:r>
              <a:rPr lang="ru-RU" sz="1600" dirty="0" err="1" smtClean="0"/>
              <a:t>Горкин</a:t>
            </a:r>
            <a:r>
              <a:rPr lang="ru-RU" sz="1600" dirty="0" smtClean="0"/>
              <a:t> А.П.</a:t>
            </a:r>
            <a:r>
              <a:rPr lang="ru-RU" sz="1600" dirty="0" smtClean="0"/>
              <a:t> Современная иллюстрированная энциклопедия «Математиков и </a:t>
            </a:r>
            <a:r>
              <a:rPr lang="ru-RU" sz="1600" dirty="0" err="1" smtClean="0"/>
              <a:t>информатиков</a:t>
            </a:r>
            <a:r>
              <a:rPr lang="ru-RU" sz="1600" dirty="0" smtClean="0"/>
              <a:t>».- М.: Росмен,2007.</a:t>
            </a:r>
          </a:p>
          <a:p>
            <a:pPr lvl="0"/>
            <a:r>
              <a:rPr lang="ru-RU" sz="1600" dirty="0" smtClean="0"/>
              <a:t>Г</a:t>
            </a:r>
            <a:r>
              <a:rPr lang="ru-RU" sz="1600" dirty="0" smtClean="0"/>
              <a:t>неденко </a:t>
            </a:r>
            <a:r>
              <a:rPr lang="ru-RU" sz="1600" dirty="0" smtClean="0"/>
              <a:t>Б.В. Математика и оборона страны, -М.: </a:t>
            </a:r>
            <a:r>
              <a:rPr lang="ru-RU" sz="1600" dirty="0" smtClean="0"/>
              <a:t>Наука,1978</a:t>
            </a:r>
            <a:endParaRPr lang="ru-RU" sz="1600" b="1" i="1" dirty="0" smtClean="0"/>
          </a:p>
          <a:p>
            <a:r>
              <a:rPr lang="ru-RU" sz="1600" dirty="0" smtClean="0"/>
              <a:t>Левшин Б.В. Советская наука в годы Великой Отечественной Войны -</a:t>
            </a:r>
            <a:r>
              <a:rPr lang="ru-RU" sz="1600" dirty="0" err="1" smtClean="0"/>
              <a:t>М</a:t>
            </a:r>
            <a:r>
              <a:rPr lang="ru-RU" sz="1600" dirty="0" err="1" smtClean="0"/>
              <a:t>.:</a:t>
            </a:r>
            <a:r>
              <a:rPr lang="ru-RU" sz="1600" dirty="0" err="1" smtClean="0"/>
              <a:t>Наука</a:t>
            </a:r>
            <a:r>
              <a:rPr lang="ru-RU" sz="1600" dirty="0" smtClean="0"/>
              <a:t>, </a:t>
            </a:r>
            <a:r>
              <a:rPr lang="ru-RU" sz="1600" dirty="0" smtClean="0"/>
              <a:t>1983.</a:t>
            </a:r>
            <a:endParaRPr lang="ru-RU" sz="1600" b="1" i="1" dirty="0" smtClean="0"/>
          </a:p>
          <a:p>
            <a:pPr lvl="0"/>
            <a:r>
              <a:rPr lang="ru-RU" sz="1600" b="1" i="1" dirty="0" smtClean="0"/>
              <a:t> </a:t>
            </a:r>
            <a:r>
              <a:rPr lang="ru-RU" sz="1600" b="1" i="1" dirty="0" smtClean="0">
                <a:latin typeface="Times New Roman" pitchFamily="18" charset="0"/>
                <a:cs typeface="Times New Roman" pitchFamily="18" charset="0"/>
              </a:rPr>
              <a:t>Открытый банк заданий ГИА.</a:t>
            </a:r>
            <a:r>
              <a:rPr lang="en-US" sz="1600" b="1" i="1" dirty="0" smtClean="0">
                <a:latin typeface="Times New Roman" pitchFamily="18" charset="0"/>
                <a:cs typeface="Times New Roman" pitchFamily="18" charset="0"/>
              </a:rPr>
              <a:t>www. mathgia.ru</a:t>
            </a:r>
            <a:endParaRPr lang="ru-RU" sz="1600" b="1" i="1" dirty="0" smtClean="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pPr>
              <a:defRPr/>
            </a:pPr>
            <a:r>
              <a:rPr lang="ru-RU" dirty="0" smtClean="0"/>
              <a:t>Григорьева Р.В.</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2"/>
          <p:cNvPicPr>
            <a:picLocks noGrp="1" noRot="1" noChangeAspect="1" noMove="1" noResize="1" noEditPoints="1" noAdjustHandles="1" noChangeArrowheads="1"/>
          </p:cNvPicPr>
          <p:nvPr>
            <p:ph type="title"/>
          </p:nvPr>
        </p:nvPicPr>
        <p:blipFill>
          <a:blip r:embed="rId3"/>
          <a:srcRect/>
          <a:stretch>
            <a:fillRect/>
          </a:stretch>
        </p:blipFill>
        <p:spPr>
          <a:xfrm>
            <a:off x="463550" y="1335088"/>
            <a:ext cx="8143875" cy="1809750"/>
          </a:xfrm>
        </p:spPr>
      </p:pic>
      <p:sp>
        <p:nvSpPr>
          <p:cNvPr id="4" name="Прямоугольник 3"/>
          <p:cNvSpPr>
            <a:spLocks noChangeArrowheads="1"/>
          </p:cNvSpPr>
          <p:nvPr/>
        </p:nvSpPr>
        <p:spPr bwMode="auto">
          <a:xfrm>
            <a:off x="7902575" y="5688013"/>
            <a:ext cx="484188" cy="522287"/>
          </a:xfrm>
          <a:prstGeom prst="rect">
            <a:avLst/>
          </a:prstGeom>
          <a:noFill/>
          <a:ln w="9525">
            <a:noFill/>
            <a:miter lim="800000"/>
            <a:headEnd/>
            <a:tailEnd/>
          </a:ln>
        </p:spPr>
        <p:txBody>
          <a:bodyPr wrap="none">
            <a:spAutoFit/>
          </a:bodyPr>
          <a:lstStyle/>
          <a:p>
            <a:r>
              <a:rPr lang="ru-RU" sz="2800" b="1">
                <a:solidFill>
                  <a:srgbClr val="000000"/>
                </a:solidFill>
                <a:latin typeface="Times New Roman" pitchFamily="18" charset="0"/>
                <a:cs typeface="Times New Roman" pitchFamily="18" charset="0"/>
              </a:rPr>
              <a:t>-3</a:t>
            </a:r>
          </a:p>
        </p:txBody>
      </p:sp>
      <p:sp>
        <p:nvSpPr>
          <p:cNvPr id="151556" name="Прямоугольник 4"/>
          <p:cNvSpPr>
            <a:spLocks noChangeArrowheads="1"/>
          </p:cNvSpPr>
          <p:nvPr/>
        </p:nvSpPr>
        <p:spPr bwMode="auto">
          <a:xfrm>
            <a:off x="2124075" y="476250"/>
            <a:ext cx="5464175" cy="769938"/>
          </a:xfrm>
          <a:prstGeom prst="rect">
            <a:avLst/>
          </a:prstGeom>
          <a:noFill/>
          <a:ln w="9525">
            <a:noFill/>
            <a:miter lim="800000"/>
            <a:headEnd/>
            <a:tailEnd/>
          </a:ln>
        </p:spPr>
        <p:txBody>
          <a:bodyPr wrap="none">
            <a:spAutoFit/>
          </a:bodyPr>
          <a:lstStyle/>
          <a:p>
            <a:r>
              <a:rPr lang="ru-RU" sz="4400" b="1">
                <a:solidFill>
                  <a:srgbClr val="000000"/>
                </a:solidFill>
                <a:latin typeface="Times New Roman" pitchFamily="18" charset="0"/>
                <a:cs typeface="Times New Roman" pitchFamily="18" charset="0"/>
              </a:rPr>
              <a:t>Модуль «АЛГЕБРА»</a:t>
            </a:r>
            <a:endParaRPr lang="ru-RU" sz="4400">
              <a:solidFill>
                <a:srgbClr val="000000"/>
              </a:solidFill>
              <a:latin typeface="Times New Roman" pitchFamily="18" charset="0"/>
              <a:cs typeface="Times New Roman" pitchFamily="18" charset="0"/>
            </a:endParaRPr>
          </a:p>
        </p:txBody>
      </p:sp>
      <p:sp>
        <p:nvSpPr>
          <p:cNvPr id="151557" name="Прямоугольник 1"/>
          <p:cNvSpPr>
            <a:spLocks noChangeArrowheads="1"/>
          </p:cNvSpPr>
          <p:nvPr/>
        </p:nvSpPr>
        <p:spPr bwMode="auto">
          <a:xfrm>
            <a:off x="6376988" y="5656263"/>
            <a:ext cx="1550987"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 </a:t>
            </a:r>
            <a:endParaRPr lang="ru-RU">
              <a:solidFill>
                <a:srgbClr val="000000"/>
              </a:solidFill>
              <a:latin typeface="Constantia" pitchFamily="18" charset="0"/>
            </a:endParaRPr>
          </a:p>
        </p:txBody>
      </p:sp>
      <p:pic>
        <p:nvPicPr>
          <p:cNvPr id="151558" name="Picture 2">
            <a:hlinkClick r:id="rId4" action="ppaction://hlinksldjump"/>
          </p:cNvPr>
          <p:cNvPicPr>
            <a:picLocks noChangeAspect="1" noChangeArrowheads="1"/>
          </p:cNvPicPr>
          <p:nvPr/>
        </p:nvPicPr>
        <p:blipFill>
          <a:blip r:embed="rId5"/>
          <a:srcRect/>
          <a:stretch>
            <a:fillRect/>
          </a:stretch>
        </p:blipFill>
        <p:spPr bwMode="auto">
          <a:xfrm>
            <a:off x="8591550" y="6451600"/>
            <a:ext cx="552450" cy="406400"/>
          </a:xfrm>
          <a:prstGeom prst="rect">
            <a:avLst/>
          </a:prstGeom>
          <a:noFill/>
          <a:ln w="9525">
            <a:noFill/>
            <a:miter lim="800000"/>
            <a:headEnd/>
            <a:tailEnd/>
          </a:ln>
        </p:spPr>
      </p:pic>
      <p:sp>
        <p:nvSpPr>
          <p:cNvPr id="151559" name="Нижний колонтитул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dirty="0" smtClean="0">
                <a:solidFill>
                  <a:srgbClr val="063B81"/>
                </a:solidFill>
              </a:rPr>
              <a:t>Григорьева Р.В.</a:t>
            </a:r>
            <a:endParaRPr lang="ru-RU" dirty="0">
              <a:solidFill>
                <a:srgbClr val="063B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Заголовок 2"/>
          <p:cNvSpPr>
            <a:spLocks noGrp="1"/>
          </p:cNvSpPr>
          <p:nvPr>
            <p:ph type="title"/>
          </p:nvPr>
        </p:nvSpPr>
        <p:spPr>
          <a:xfrm>
            <a:off x="468313" y="714355"/>
            <a:ext cx="8351837" cy="2427307"/>
          </a:xfrm>
        </p:spPr>
        <p:txBody>
          <a:bodyPr/>
          <a:lstStyle/>
          <a:p>
            <a:pPr indent="457200"/>
            <a:r>
              <a:rPr lang="ru-RU" sz="3200" b="1" dirty="0" smtClean="0">
                <a:solidFill>
                  <a:schemeClr val="tx1"/>
                </a:solidFill>
                <a:latin typeface="Times New Roman" pitchFamily="18" charset="0"/>
                <a:cs typeface="Times New Roman" pitchFamily="18" charset="0"/>
              </a:rPr>
              <a:t>2. На координатной прямой отмечены числа </a:t>
            </a:r>
            <a:r>
              <a:rPr lang="en-US" sz="3200" b="1" dirty="0" smtClean="0">
                <a:solidFill>
                  <a:schemeClr val="tx1"/>
                </a:solidFill>
                <a:latin typeface="Times New Roman" pitchFamily="18" charset="0"/>
                <a:cs typeface="Times New Roman" pitchFamily="18" charset="0"/>
              </a:rPr>
              <a:t>a</a:t>
            </a:r>
            <a:r>
              <a:rPr lang="ru-RU" sz="3200" b="1" dirty="0" smtClean="0">
                <a:solidFill>
                  <a:schemeClr val="tx1"/>
                </a:solidFill>
                <a:latin typeface="Times New Roman" pitchFamily="18" charset="0"/>
                <a:cs typeface="Times New Roman" pitchFamily="18" charset="0"/>
              </a:rPr>
              <a:t> и</a:t>
            </a:r>
            <a:r>
              <a:rPr lang="en-US" sz="3200" b="1" dirty="0" smtClean="0">
                <a:solidFill>
                  <a:schemeClr val="tx1"/>
                </a:solidFill>
                <a:latin typeface="Times New Roman" pitchFamily="18" charset="0"/>
                <a:cs typeface="Times New Roman" pitchFamily="18" charset="0"/>
              </a:rPr>
              <a:t> b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Какое из следующих чисел наибольшее?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1) </a:t>
            </a:r>
            <a:r>
              <a:rPr lang="en-US" sz="3200" b="1" dirty="0" err="1" smtClean="0">
                <a:solidFill>
                  <a:schemeClr val="tx1"/>
                </a:solidFill>
                <a:latin typeface="Times New Roman" pitchFamily="18" charset="0"/>
                <a:cs typeface="Times New Roman" pitchFamily="18" charset="0"/>
              </a:rPr>
              <a:t>a+b</a:t>
            </a:r>
            <a:r>
              <a:rPr lang="ru-RU" sz="32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2) –a</a:t>
            </a:r>
            <a:r>
              <a:rPr lang="ru-RU" sz="32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3) 2b</a:t>
            </a:r>
            <a:r>
              <a:rPr lang="ru-RU" sz="32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4) a-b</a:t>
            </a:r>
            <a:r>
              <a:rPr lang="ru-RU" sz="3200" b="1" dirty="0" smtClean="0">
                <a:solidFill>
                  <a:schemeClr val="tx1"/>
                </a:solidFill>
                <a:latin typeface="Times New Roman" pitchFamily="18" charset="0"/>
                <a:cs typeface="Times New Roman" pitchFamily="18" charset="0"/>
              </a:rPr>
              <a:t>.</a:t>
            </a:r>
          </a:p>
        </p:txBody>
      </p:sp>
      <p:sp>
        <p:nvSpPr>
          <p:cNvPr id="4" name="Прямоугольник 3"/>
          <p:cNvSpPr>
            <a:spLocks noChangeArrowheads="1"/>
          </p:cNvSpPr>
          <p:nvPr/>
        </p:nvSpPr>
        <p:spPr bwMode="auto">
          <a:xfrm>
            <a:off x="7985125" y="5638800"/>
            <a:ext cx="527050" cy="585788"/>
          </a:xfrm>
          <a:prstGeom prst="rect">
            <a:avLst/>
          </a:prstGeom>
          <a:noFill/>
          <a:ln w="9525">
            <a:noFill/>
            <a:miter lim="800000"/>
            <a:headEnd/>
            <a:tailEnd/>
          </a:ln>
        </p:spPr>
        <p:txBody>
          <a:bodyPr wrap="none">
            <a:spAutoFit/>
          </a:bodyPr>
          <a:lstStyle/>
          <a:p>
            <a:r>
              <a:rPr lang="en-US" sz="3200" b="1">
                <a:solidFill>
                  <a:srgbClr val="000000"/>
                </a:solidFill>
                <a:latin typeface="Times New Roman" pitchFamily="18" charset="0"/>
                <a:cs typeface="Times New Roman" pitchFamily="18" charset="0"/>
              </a:rPr>
              <a:t>2)</a:t>
            </a:r>
            <a:endParaRPr lang="ru-RU" sz="3200" b="1">
              <a:solidFill>
                <a:srgbClr val="000000"/>
              </a:solidFill>
              <a:latin typeface="Times New Roman" pitchFamily="18" charset="0"/>
              <a:cs typeface="Times New Roman" pitchFamily="18" charset="0"/>
            </a:endParaRPr>
          </a:p>
        </p:txBody>
      </p:sp>
      <p:pic>
        <p:nvPicPr>
          <p:cNvPr id="153604" name="Picture 2"/>
          <p:cNvPicPr>
            <a:picLocks noChangeAspect="1" noChangeArrowheads="1"/>
          </p:cNvPicPr>
          <p:nvPr/>
        </p:nvPicPr>
        <p:blipFill>
          <a:blip r:embed="rId3"/>
          <a:srcRect/>
          <a:stretch>
            <a:fillRect/>
          </a:stretch>
        </p:blipFill>
        <p:spPr bwMode="auto">
          <a:xfrm>
            <a:off x="3657600" y="1341438"/>
            <a:ext cx="4456113" cy="646112"/>
          </a:xfrm>
          <a:prstGeom prst="rect">
            <a:avLst/>
          </a:prstGeom>
          <a:noFill/>
          <a:ln w="9525">
            <a:noFill/>
            <a:miter lim="800000"/>
            <a:headEnd/>
            <a:tailEnd/>
          </a:ln>
        </p:spPr>
      </p:pic>
      <p:sp>
        <p:nvSpPr>
          <p:cNvPr id="153605" name="Прямоугольник 1"/>
          <p:cNvSpPr>
            <a:spLocks noChangeArrowheads="1"/>
          </p:cNvSpPr>
          <p:nvPr/>
        </p:nvSpPr>
        <p:spPr bwMode="auto">
          <a:xfrm>
            <a:off x="6537325" y="5659438"/>
            <a:ext cx="14478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Constantia" pitchFamily="18" charset="0"/>
            </a:endParaRPr>
          </a:p>
        </p:txBody>
      </p:sp>
      <p:pic>
        <p:nvPicPr>
          <p:cNvPr id="153606" name="Picture 2">
            <a:hlinkClick r:id="rId4" action="ppaction://hlinksldjump"/>
          </p:cNvPr>
          <p:cNvPicPr>
            <a:picLocks noChangeAspect="1" noChangeArrowheads="1"/>
          </p:cNvPicPr>
          <p:nvPr/>
        </p:nvPicPr>
        <p:blipFill>
          <a:blip r:embed="rId5"/>
          <a:srcRect/>
          <a:stretch>
            <a:fillRect/>
          </a:stretch>
        </p:blipFill>
        <p:spPr bwMode="auto">
          <a:xfrm>
            <a:off x="8589963" y="6442075"/>
            <a:ext cx="554037" cy="407988"/>
          </a:xfrm>
          <a:prstGeom prst="rect">
            <a:avLst/>
          </a:prstGeom>
          <a:noFill/>
          <a:ln w="9525">
            <a:noFill/>
            <a:miter lim="800000"/>
            <a:headEnd/>
            <a:tailEnd/>
          </a:ln>
        </p:spPr>
      </p:pic>
      <p:sp>
        <p:nvSpPr>
          <p:cNvPr id="153607"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dirty="0" smtClean="0">
                <a:solidFill>
                  <a:srgbClr val="063B81"/>
                </a:solidFill>
              </a:rPr>
              <a:t>Григорьева </a:t>
            </a:r>
            <a:r>
              <a:rPr lang="ru-RU" dirty="0" smtClean="0">
                <a:solidFill>
                  <a:srgbClr val="063B81"/>
                </a:solidFill>
              </a:rPr>
              <a:t>Р.В.</a:t>
            </a:r>
            <a:endParaRPr lang="ru-RU" dirty="0">
              <a:solidFill>
                <a:srgbClr val="063B81"/>
              </a:solidFill>
            </a:endParaRPr>
          </a:p>
        </p:txBody>
      </p:sp>
      <p:pic>
        <p:nvPicPr>
          <p:cNvPr id="8" name="Picture 2"/>
          <p:cNvPicPr>
            <a:picLocks noChangeAspect="1" noChangeArrowheads="1"/>
          </p:cNvPicPr>
          <p:nvPr/>
        </p:nvPicPr>
        <p:blipFill>
          <a:blip r:embed="rId3"/>
          <a:srcRect/>
          <a:stretch>
            <a:fillRect/>
          </a:stretch>
        </p:blipFill>
        <p:spPr bwMode="auto">
          <a:xfrm>
            <a:off x="3643306" y="1357298"/>
            <a:ext cx="4456113" cy="428628"/>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3786182" y="1357298"/>
            <a:ext cx="4456113" cy="581028"/>
          </a:xfrm>
          <a:prstGeom prst="rect">
            <a:avLst/>
          </a:prstGeom>
          <a:noFill/>
          <a:ln w="9525">
            <a:noFill/>
            <a:miter lim="800000"/>
            <a:headEnd/>
            <a:tailEnd/>
          </a:ln>
        </p:spPr>
      </p:pic>
      <p:pic>
        <p:nvPicPr>
          <p:cNvPr id="10" name="Picture 2"/>
          <p:cNvPicPr>
            <a:picLocks noChangeAspect="1" noChangeArrowheads="1"/>
          </p:cNvPicPr>
          <p:nvPr/>
        </p:nvPicPr>
        <p:blipFill>
          <a:blip r:embed="rId3"/>
          <a:srcRect/>
          <a:stretch>
            <a:fillRect/>
          </a:stretch>
        </p:blipFill>
        <p:spPr bwMode="auto">
          <a:xfrm>
            <a:off x="3714744" y="1357298"/>
            <a:ext cx="4456113" cy="5810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noRot="1" noChangeAspect="1" noMove="1" noResize="1" noEditPoints="1" noAdjustHandles="1" noChangeArrowheads="1" noChangeShapeType="1" noTextEdit="1"/>
          </p:cNvSpPr>
          <p:nvPr>
            <p:ph type="title"/>
          </p:nvPr>
        </p:nvSpPr>
        <p:spPr>
          <a:xfrm>
            <a:off x="1046546" y="692696"/>
            <a:ext cx="7488832" cy="2736304"/>
          </a:xfrm>
          <a:blipFill rotWithShape="1">
            <a:blip r:embed="rId3"/>
            <a:stretch>
              <a:fillRect t="-6013" r="-54560" b="-6682"/>
            </a:stretch>
          </a:blipFill>
        </p:spPr>
        <p:txBody>
          <a:bodyPr>
            <a:normAutofit/>
          </a:bodyPr>
          <a:lstStyle/>
          <a:p>
            <a:pPr fontAlgn="auto">
              <a:spcAft>
                <a:spcPts val="0"/>
              </a:spcAft>
              <a:defRPr/>
            </a:pPr>
            <a:r>
              <a:rPr lang="ru-RU">
                <a:noFill/>
              </a:rPr>
              <a:t> </a:t>
            </a:r>
          </a:p>
        </p:txBody>
      </p:sp>
      <p:sp>
        <p:nvSpPr>
          <p:cNvPr id="4" name="Прямоугольник 3"/>
          <p:cNvSpPr>
            <a:spLocks noChangeArrowheads="1"/>
          </p:cNvSpPr>
          <p:nvPr/>
        </p:nvSpPr>
        <p:spPr bwMode="auto">
          <a:xfrm>
            <a:off x="8004175" y="5783263"/>
            <a:ext cx="525463"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ea typeface="Calibri" pitchFamily="34" charset="0"/>
                <a:cs typeface="Times New Roman" pitchFamily="18" charset="0"/>
              </a:rPr>
              <a:t>1)</a:t>
            </a:r>
          </a:p>
        </p:txBody>
      </p:sp>
      <p:sp>
        <p:nvSpPr>
          <p:cNvPr id="155652" name="Прямоугольник 1"/>
          <p:cNvSpPr>
            <a:spLocks noChangeArrowheads="1"/>
          </p:cNvSpPr>
          <p:nvPr/>
        </p:nvSpPr>
        <p:spPr bwMode="auto">
          <a:xfrm>
            <a:off x="6554788" y="5813425"/>
            <a:ext cx="1449387" cy="585788"/>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Constantia" pitchFamily="18" charset="0"/>
            </a:endParaRPr>
          </a:p>
        </p:txBody>
      </p:sp>
      <p:pic>
        <p:nvPicPr>
          <p:cNvPr id="155653" name="Picture 2">
            <a:hlinkClick r:id="rId4" action="ppaction://hlinksldjump"/>
          </p:cNvPr>
          <p:cNvPicPr>
            <a:picLocks noChangeAspect="1" noChangeArrowheads="1"/>
          </p:cNvPicPr>
          <p:nvPr/>
        </p:nvPicPr>
        <p:blipFill>
          <a:blip r:embed="rId5"/>
          <a:srcRect/>
          <a:stretch>
            <a:fillRect/>
          </a:stretch>
        </p:blipFill>
        <p:spPr bwMode="auto">
          <a:xfrm>
            <a:off x="8589963" y="6450013"/>
            <a:ext cx="554037" cy="407987"/>
          </a:xfrm>
          <a:prstGeom prst="rect">
            <a:avLst/>
          </a:prstGeom>
          <a:noFill/>
          <a:ln w="9525">
            <a:noFill/>
            <a:miter lim="800000"/>
            <a:headEnd/>
            <a:tailEnd/>
          </a:ln>
        </p:spPr>
      </p:pic>
      <p:sp>
        <p:nvSpPr>
          <p:cNvPr id="155654"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63B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Заголовок 2"/>
          <p:cNvSpPr>
            <a:spLocks noGrp="1"/>
          </p:cNvSpPr>
          <p:nvPr>
            <p:ph type="title"/>
          </p:nvPr>
        </p:nvSpPr>
        <p:spPr>
          <a:xfrm>
            <a:off x="827088" y="836613"/>
            <a:ext cx="7777162" cy="792162"/>
          </a:xfrm>
        </p:spPr>
        <p:txBody>
          <a:bodyPr/>
          <a:lstStyle/>
          <a:p>
            <a:r>
              <a:rPr lang="ru-RU" sz="3200" b="1" dirty="0" smtClean="0">
                <a:solidFill>
                  <a:schemeClr val="tx1"/>
                </a:solidFill>
                <a:latin typeface="Times New Roman" pitchFamily="18" charset="0"/>
                <a:cs typeface="Times New Roman" pitchFamily="18" charset="0"/>
              </a:rPr>
              <a:t>4. Найти корни уравнения х</a:t>
            </a:r>
            <a:r>
              <a:rPr lang="ru-RU" sz="3200" b="1" baseline="30000" dirty="0" smtClean="0">
                <a:solidFill>
                  <a:schemeClr val="tx1"/>
                </a:solidFill>
                <a:latin typeface="Times New Roman" pitchFamily="18" charset="0"/>
                <a:cs typeface="Times New Roman" pitchFamily="18" charset="0"/>
              </a:rPr>
              <a:t>2 </a:t>
            </a:r>
            <a:r>
              <a:rPr lang="ru-RU" sz="3200" b="1" dirty="0" smtClean="0">
                <a:solidFill>
                  <a:schemeClr val="tx1"/>
                </a:solidFill>
                <a:latin typeface="Times New Roman" pitchFamily="18" charset="0"/>
                <a:cs typeface="Times New Roman" pitchFamily="18" charset="0"/>
              </a:rPr>
              <a:t>+ 7х – 18=0.                                                                </a:t>
            </a:r>
          </a:p>
        </p:txBody>
      </p:sp>
      <p:sp>
        <p:nvSpPr>
          <p:cNvPr id="4" name="Прямоугольник 3"/>
          <p:cNvSpPr>
            <a:spLocks noChangeArrowheads="1"/>
          </p:cNvSpPr>
          <p:nvPr/>
        </p:nvSpPr>
        <p:spPr bwMode="auto">
          <a:xfrm>
            <a:off x="7740650" y="5513388"/>
            <a:ext cx="969963"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-9;2 </a:t>
            </a:r>
          </a:p>
        </p:txBody>
      </p:sp>
      <p:sp>
        <p:nvSpPr>
          <p:cNvPr id="157700" name="Прямоугольник 4"/>
          <p:cNvSpPr>
            <a:spLocks noChangeArrowheads="1"/>
          </p:cNvSpPr>
          <p:nvPr/>
        </p:nvSpPr>
        <p:spPr bwMode="auto">
          <a:xfrm>
            <a:off x="6253163" y="5513388"/>
            <a:ext cx="14478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Constantia" pitchFamily="18" charset="0"/>
            </a:endParaRPr>
          </a:p>
        </p:txBody>
      </p:sp>
      <p:pic>
        <p:nvPicPr>
          <p:cNvPr id="157701" name="Picture 2">
            <a:hlinkClick r:id="rId3" action="ppaction://hlinksldjump"/>
          </p:cNvPr>
          <p:cNvPicPr>
            <a:picLocks noChangeAspect="1" noChangeArrowheads="1"/>
          </p:cNvPicPr>
          <p:nvPr/>
        </p:nvPicPr>
        <p:blipFill>
          <a:blip r:embed="rId4"/>
          <a:srcRect/>
          <a:stretch>
            <a:fillRect/>
          </a:stretch>
        </p:blipFill>
        <p:spPr bwMode="auto">
          <a:xfrm>
            <a:off x="8589963" y="6450013"/>
            <a:ext cx="554037" cy="407987"/>
          </a:xfrm>
          <a:prstGeom prst="rect">
            <a:avLst/>
          </a:prstGeom>
          <a:noFill/>
          <a:ln w="9525">
            <a:noFill/>
            <a:miter lim="800000"/>
            <a:headEnd/>
            <a:tailEnd/>
          </a:ln>
        </p:spPr>
      </p:pic>
      <p:sp>
        <p:nvSpPr>
          <p:cNvPr id="157702" name="Нижний колонтитул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63B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Заголовок 2"/>
          <p:cNvSpPr>
            <a:spLocks noGrp="1"/>
          </p:cNvSpPr>
          <p:nvPr>
            <p:ph type="title"/>
          </p:nvPr>
        </p:nvSpPr>
        <p:spPr>
          <a:xfrm>
            <a:off x="395288" y="549275"/>
            <a:ext cx="8497887" cy="1655763"/>
          </a:xfrm>
        </p:spPr>
        <p:txBody>
          <a:bodyPr/>
          <a:lstStyle/>
          <a:p>
            <a:pPr indent="457200"/>
            <a:r>
              <a:rPr lang="ru-RU" sz="3200" b="1" dirty="0" smtClean="0">
                <a:solidFill>
                  <a:schemeClr val="tx1"/>
                </a:solidFill>
                <a:latin typeface="Times New Roman" pitchFamily="18" charset="0"/>
                <a:cs typeface="Times New Roman" pitchFamily="18" charset="0"/>
              </a:rPr>
              <a:t>5. Установите соответствие между графиками функций и формулами, которые их задают.</a:t>
            </a:r>
          </a:p>
        </p:txBody>
      </p:sp>
      <p:pic>
        <p:nvPicPr>
          <p:cNvPr id="159746" name="Picture 2"/>
          <p:cNvPicPr>
            <a:picLocks noChangeAspect="1" noChangeArrowheads="1"/>
          </p:cNvPicPr>
          <p:nvPr/>
        </p:nvPicPr>
        <p:blipFill>
          <a:blip r:embed="rId3"/>
          <a:srcRect/>
          <a:stretch>
            <a:fillRect/>
          </a:stretch>
        </p:blipFill>
        <p:spPr bwMode="auto">
          <a:xfrm>
            <a:off x="895350" y="2420938"/>
            <a:ext cx="5213350" cy="2714625"/>
          </a:xfrm>
          <a:prstGeom prst="rect">
            <a:avLst/>
          </a:prstGeom>
          <a:noFill/>
          <a:ln w="9525">
            <a:noFill/>
            <a:miter lim="800000"/>
            <a:headEnd/>
            <a:tailEnd/>
          </a:ln>
        </p:spPr>
      </p:pic>
      <p:sp>
        <p:nvSpPr>
          <p:cNvPr id="159747" name="Прямоугольник 5"/>
          <p:cNvSpPr>
            <a:spLocks noChangeArrowheads="1"/>
          </p:cNvSpPr>
          <p:nvPr/>
        </p:nvSpPr>
        <p:spPr bwMode="auto">
          <a:xfrm>
            <a:off x="6235700" y="5697538"/>
            <a:ext cx="1447800"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sz="3200">
              <a:solidFill>
                <a:srgbClr val="000000"/>
              </a:solidFill>
              <a:latin typeface="Times New Roman" pitchFamily="18" charset="0"/>
              <a:cs typeface="Times New Roman" pitchFamily="18" charset="0"/>
            </a:endParaRPr>
          </a:p>
        </p:txBody>
      </p:sp>
      <p:sp>
        <p:nvSpPr>
          <p:cNvPr id="7" name="Прямоугольник 6"/>
          <p:cNvSpPr>
            <a:spLocks noChangeArrowheads="1"/>
          </p:cNvSpPr>
          <p:nvPr/>
        </p:nvSpPr>
        <p:spPr bwMode="auto">
          <a:xfrm>
            <a:off x="7683500" y="5683250"/>
            <a:ext cx="800100" cy="585788"/>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142</a:t>
            </a:r>
            <a:endParaRPr lang="ru-RU" sz="3200">
              <a:solidFill>
                <a:srgbClr val="000000"/>
              </a:solidFill>
              <a:latin typeface="Times New Roman" pitchFamily="18" charset="0"/>
              <a:cs typeface="Times New Roman" pitchFamily="18" charset="0"/>
            </a:endParaRPr>
          </a:p>
        </p:txBody>
      </p:sp>
      <p:sp>
        <p:nvSpPr>
          <p:cNvPr id="159750" name="Прямоугольник 8"/>
          <p:cNvSpPr>
            <a:spLocks noChangeArrowheads="1"/>
          </p:cNvSpPr>
          <p:nvPr/>
        </p:nvSpPr>
        <p:spPr bwMode="auto">
          <a:xfrm>
            <a:off x="2895600" y="6021388"/>
            <a:ext cx="260350" cy="523875"/>
          </a:xfrm>
          <a:prstGeom prst="rect">
            <a:avLst/>
          </a:prstGeom>
          <a:noFill/>
          <a:ln w="9525">
            <a:noFill/>
            <a:miter lim="800000"/>
            <a:headEnd/>
            <a:tailEnd/>
          </a:ln>
        </p:spPr>
        <p:txBody>
          <a:bodyPr wrap="none">
            <a:spAutoFit/>
          </a:bodyPr>
          <a:lstStyle/>
          <a:p>
            <a:pPr algn="ctr">
              <a:spcBef>
                <a:spcPct val="20000"/>
              </a:spcBef>
              <a:buClr>
                <a:srgbClr val="31B6FD"/>
              </a:buClr>
              <a:buSzPct val="100000"/>
            </a:pPr>
            <a:r>
              <a:rPr lang="ru-RU" sz="2800" b="1" i="1">
                <a:solidFill>
                  <a:srgbClr val="073E87"/>
                </a:solidFill>
                <a:latin typeface="Constantia" pitchFamily="18" charset="0"/>
              </a:rPr>
              <a:t> </a:t>
            </a:r>
          </a:p>
        </p:txBody>
      </p:sp>
      <p:pic>
        <p:nvPicPr>
          <p:cNvPr id="159751" name="Picture 2">
            <a:hlinkClick r:id="rId4" action="ppaction://hlinksldjump"/>
          </p:cNvPr>
          <p:cNvPicPr>
            <a:picLocks noChangeAspect="1" noChangeArrowheads="1"/>
          </p:cNvPicPr>
          <p:nvPr/>
        </p:nvPicPr>
        <p:blipFill>
          <a:blip r:embed="rId5"/>
          <a:srcRect/>
          <a:stretch>
            <a:fillRect/>
          </a:stretch>
        </p:blipFill>
        <p:spPr bwMode="auto">
          <a:xfrm>
            <a:off x="8589963" y="6427788"/>
            <a:ext cx="554037" cy="430212"/>
          </a:xfrm>
          <a:prstGeom prst="rect">
            <a:avLst/>
          </a:prstGeom>
          <a:noFill/>
          <a:ln w="9525">
            <a:noFill/>
            <a:miter lim="800000"/>
            <a:headEnd/>
            <a:tailEnd/>
          </a:ln>
        </p:spPr>
      </p:pic>
      <p:sp>
        <p:nvSpPr>
          <p:cNvPr id="159752"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63B81"/>
              </a:solidFill>
            </a:endParaRPr>
          </a:p>
        </p:txBody>
      </p:sp>
      <p:pic>
        <p:nvPicPr>
          <p:cNvPr id="9" name="Picture 2"/>
          <p:cNvPicPr>
            <a:picLocks noChangeAspect="1" noChangeArrowheads="1"/>
          </p:cNvPicPr>
          <p:nvPr/>
        </p:nvPicPr>
        <p:blipFill>
          <a:blip r:embed="rId3"/>
          <a:srcRect/>
          <a:stretch>
            <a:fillRect/>
          </a:stretch>
        </p:blipFill>
        <p:spPr bwMode="auto">
          <a:xfrm>
            <a:off x="857224" y="2428868"/>
            <a:ext cx="5213350" cy="2714625"/>
          </a:xfrm>
          <a:prstGeom prst="rect">
            <a:avLst/>
          </a:prstGeom>
          <a:noFill/>
          <a:ln w="9525">
            <a:noFill/>
            <a:miter lim="800000"/>
            <a:headEnd/>
            <a:tailEnd/>
          </a:ln>
        </p:spPr>
      </p:pic>
      <p:pic>
        <p:nvPicPr>
          <p:cNvPr id="10" name="Picture 2"/>
          <p:cNvPicPr>
            <a:picLocks noChangeAspect="1" noChangeArrowheads="1"/>
          </p:cNvPicPr>
          <p:nvPr/>
        </p:nvPicPr>
        <p:blipFill>
          <a:blip r:embed="rId3"/>
          <a:srcRect/>
          <a:stretch>
            <a:fillRect/>
          </a:stretch>
        </p:blipFill>
        <p:spPr bwMode="auto">
          <a:xfrm>
            <a:off x="1009624" y="2581268"/>
            <a:ext cx="5213350" cy="2714625"/>
          </a:xfrm>
          <a:prstGeom prst="rect">
            <a:avLst/>
          </a:prstGeom>
          <a:noFill/>
          <a:ln w="9525">
            <a:noFill/>
            <a:miter lim="800000"/>
            <a:headEnd/>
            <a:tailEnd/>
          </a:ln>
        </p:spPr>
      </p:pic>
      <p:pic>
        <p:nvPicPr>
          <p:cNvPr id="11" name="Picture 2"/>
          <p:cNvPicPr>
            <a:picLocks noChangeAspect="1" noChangeArrowheads="1"/>
          </p:cNvPicPr>
          <p:nvPr/>
        </p:nvPicPr>
        <p:blipFill>
          <a:blip r:embed="rId3"/>
          <a:srcRect/>
          <a:stretch>
            <a:fillRect/>
          </a:stretch>
        </p:blipFill>
        <p:spPr bwMode="auto">
          <a:xfrm>
            <a:off x="1000100" y="2571744"/>
            <a:ext cx="5213350" cy="2714625"/>
          </a:xfrm>
          <a:prstGeom prst="rect">
            <a:avLst/>
          </a:prstGeom>
          <a:noFill/>
          <a:ln w="9525">
            <a:noFill/>
            <a:miter lim="800000"/>
            <a:headEnd/>
            <a:tailEnd/>
          </a:ln>
        </p:spPr>
      </p:pic>
      <p:pic>
        <p:nvPicPr>
          <p:cNvPr id="12" name="Picture 2"/>
          <p:cNvPicPr>
            <a:picLocks noChangeAspect="1" noChangeArrowheads="1"/>
          </p:cNvPicPr>
          <p:nvPr/>
        </p:nvPicPr>
        <p:blipFill>
          <a:blip r:embed="rId3"/>
          <a:srcRect/>
          <a:stretch>
            <a:fillRect/>
          </a:stretch>
        </p:blipFill>
        <p:spPr bwMode="auto">
          <a:xfrm>
            <a:off x="642910" y="2213080"/>
            <a:ext cx="5722940" cy="3225689"/>
          </a:xfrm>
          <a:prstGeom prst="rect">
            <a:avLst/>
          </a:prstGeom>
          <a:noFill/>
          <a:ln w="9525">
            <a:noFill/>
            <a:miter lim="800000"/>
            <a:headEnd/>
            <a:tailEnd/>
          </a:ln>
        </p:spPr>
      </p:pic>
      <p:pic>
        <p:nvPicPr>
          <p:cNvPr id="13" name="Picture 2"/>
          <p:cNvPicPr>
            <a:picLocks noChangeAspect="1" noChangeArrowheads="1"/>
          </p:cNvPicPr>
          <p:nvPr/>
        </p:nvPicPr>
        <p:blipFill>
          <a:blip r:embed="rId3"/>
          <a:srcRect/>
          <a:stretch>
            <a:fillRect/>
          </a:stretch>
        </p:blipFill>
        <p:spPr bwMode="auto">
          <a:xfrm>
            <a:off x="642910" y="2214554"/>
            <a:ext cx="5722940" cy="3225689"/>
          </a:xfrm>
          <a:prstGeom prst="rect">
            <a:avLst/>
          </a:prstGeom>
          <a:noFill/>
          <a:ln w="9525">
            <a:noFill/>
            <a:miter lim="800000"/>
            <a:headEnd/>
            <a:tailEnd/>
          </a:ln>
        </p:spPr>
      </p:pic>
      <p:pic>
        <p:nvPicPr>
          <p:cNvPr id="14" name="Picture 2"/>
          <p:cNvPicPr>
            <a:picLocks noChangeAspect="1" noChangeArrowheads="1"/>
          </p:cNvPicPr>
          <p:nvPr/>
        </p:nvPicPr>
        <p:blipFill>
          <a:blip r:embed="rId3"/>
          <a:srcRect/>
          <a:stretch>
            <a:fillRect/>
          </a:stretch>
        </p:blipFill>
        <p:spPr bwMode="auto">
          <a:xfrm>
            <a:off x="795310" y="2366954"/>
            <a:ext cx="5722940" cy="32256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Заголовок 2"/>
          <p:cNvSpPr>
            <a:spLocks noGrp="1"/>
          </p:cNvSpPr>
          <p:nvPr>
            <p:ph type="title"/>
          </p:nvPr>
        </p:nvSpPr>
        <p:spPr>
          <a:xfrm>
            <a:off x="468313" y="908050"/>
            <a:ext cx="8289925" cy="1296988"/>
          </a:xfrm>
        </p:spPr>
        <p:txBody>
          <a:bodyPr/>
          <a:lstStyle/>
          <a:p>
            <a:pPr indent="457200" algn="ctr">
              <a:lnSpc>
                <a:spcPct val="150000"/>
              </a:lnSpc>
            </a:pPr>
            <a:r>
              <a:rPr lang="ru-RU" sz="3200" b="1" dirty="0" smtClean="0">
                <a:solidFill>
                  <a:schemeClr val="tx1"/>
                </a:solidFill>
                <a:latin typeface="Times New Roman" pitchFamily="18" charset="0"/>
                <a:cs typeface="Times New Roman" pitchFamily="18" charset="0"/>
              </a:rPr>
              <a:t>6. Дана арифметическая прогрессия</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-4;-2;0;… Найдите сумму десяти её членов.                                                          </a:t>
            </a:r>
          </a:p>
        </p:txBody>
      </p:sp>
      <p:sp>
        <p:nvSpPr>
          <p:cNvPr id="4" name="Прямоугольник 3"/>
          <p:cNvSpPr>
            <a:spLocks noChangeArrowheads="1"/>
          </p:cNvSpPr>
          <p:nvPr/>
        </p:nvSpPr>
        <p:spPr bwMode="auto">
          <a:xfrm>
            <a:off x="7762875" y="4865688"/>
            <a:ext cx="595313"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50</a:t>
            </a:r>
          </a:p>
        </p:txBody>
      </p:sp>
      <p:sp>
        <p:nvSpPr>
          <p:cNvPr id="163844" name="Прямоугольник 1"/>
          <p:cNvSpPr>
            <a:spLocks noChangeArrowheads="1"/>
          </p:cNvSpPr>
          <p:nvPr/>
        </p:nvSpPr>
        <p:spPr bwMode="auto">
          <a:xfrm>
            <a:off x="6300788" y="4868863"/>
            <a:ext cx="1447800"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Constantia" pitchFamily="18" charset="0"/>
            </a:endParaRPr>
          </a:p>
        </p:txBody>
      </p:sp>
      <p:pic>
        <p:nvPicPr>
          <p:cNvPr id="163845" name="Picture 2">
            <a:hlinkClick r:id="rId3" action="ppaction://hlinksldjump"/>
          </p:cNvPr>
          <p:cNvPicPr>
            <a:picLocks noChangeAspect="1" noChangeArrowheads="1"/>
          </p:cNvPicPr>
          <p:nvPr/>
        </p:nvPicPr>
        <p:blipFill>
          <a:blip r:embed="rId4"/>
          <a:srcRect/>
          <a:stretch>
            <a:fillRect/>
          </a:stretch>
        </p:blipFill>
        <p:spPr bwMode="auto">
          <a:xfrm>
            <a:off x="8589963" y="6450013"/>
            <a:ext cx="554037" cy="407987"/>
          </a:xfrm>
          <a:prstGeom prst="rect">
            <a:avLst/>
          </a:prstGeom>
          <a:noFill/>
          <a:ln w="9525">
            <a:noFill/>
            <a:miter lim="800000"/>
            <a:headEnd/>
            <a:tailEnd/>
          </a:ln>
        </p:spPr>
      </p:pic>
      <p:sp>
        <p:nvSpPr>
          <p:cNvPr id="163846"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63B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79438" y="620713"/>
            <a:ext cx="8229600" cy="852487"/>
          </a:xfrm>
        </p:spPr>
        <p:txBody>
          <a:bodyPr>
            <a:normAutofit/>
          </a:bodyPr>
          <a:lstStyle/>
          <a:p>
            <a:pPr algn="ctr" fontAlgn="auto">
              <a:spcAft>
                <a:spcPts val="0"/>
              </a:spcAft>
              <a:defRPr/>
            </a:pPr>
            <a:r>
              <a:rPr lang="ru-RU" sz="4400" b="1" dirty="0" smtClean="0">
                <a:solidFill>
                  <a:prstClr val="black"/>
                </a:solidFill>
                <a:latin typeface="Times New Roman" pitchFamily="18" charset="0"/>
                <a:cs typeface="Times New Roman" pitchFamily="18" charset="0"/>
              </a:rPr>
              <a:t> </a:t>
            </a:r>
            <a:endParaRPr lang="ru-RU" dirty="0"/>
          </a:p>
        </p:txBody>
      </p:sp>
      <p:grpSp>
        <p:nvGrpSpPr>
          <p:cNvPr id="67589" name="AutoShape 5"/>
          <p:cNvGrpSpPr>
            <a:grpSpLocks/>
          </p:cNvGrpSpPr>
          <p:nvPr/>
        </p:nvGrpSpPr>
        <p:grpSpPr bwMode="auto">
          <a:xfrm>
            <a:off x="4632325" y="2835275"/>
            <a:ext cx="4114800" cy="590550"/>
            <a:chOff x="2918" y="1786"/>
            <a:chExt cx="2592" cy="372"/>
          </a:xfrm>
        </p:grpSpPr>
        <p:pic>
          <p:nvPicPr>
            <p:cNvPr id="150530" name="AutoShape 5"/>
            <p:cNvPicPr>
              <a:picLocks noChangeArrowheads="1"/>
            </p:cNvPicPr>
            <p:nvPr/>
          </p:nvPicPr>
          <p:blipFill>
            <a:blip r:embed="rId3"/>
            <a:srcRect/>
            <a:stretch>
              <a:fillRect/>
            </a:stretch>
          </p:blipFill>
          <p:spPr bwMode="gray">
            <a:xfrm>
              <a:off x="2918" y="1786"/>
              <a:ext cx="2592" cy="372"/>
            </a:xfrm>
            <a:prstGeom prst="rect">
              <a:avLst/>
            </a:prstGeom>
            <a:noFill/>
          </p:spPr>
        </p:pic>
        <p:sp>
          <p:nvSpPr>
            <p:cNvPr id="150531" name="Text Box 3"/>
            <p:cNvSpPr txBox="1">
              <a:spLocks noChangeArrowheads="1"/>
            </p:cNvSpPr>
            <p:nvPr/>
          </p:nvSpPr>
          <p:spPr bwMode="auto">
            <a:xfrm>
              <a:off x="2973" y="1847"/>
              <a:ext cx="2429" cy="205"/>
            </a:xfrm>
            <a:prstGeom prst="rect">
              <a:avLst/>
            </a:prstGeom>
            <a:noFill/>
            <a:ln w="9525">
              <a:noFill/>
              <a:miter lim="800000"/>
              <a:headEnd/>
              <a:tailEnd/>
            </a:ln>
          </p:spPr>
          <p:txBody>
            <a:bodyPr wrap="none" anchor="ctr"/>
            <a:lstStyle/>
            <a:p>
              <a:endParaRPr lang="ru-RU" sz="2400">
                <a:solidFill>
                  <a:srgbClr val="000000"/>
                </a:solidFill>
                <a:latin typeface="Times New Roman" pitchFamily="18" charset="0"/>
                <a:cs typeface="Times New Roman" pitchFamily="18" charset="0"/>
              </a:endParaRPr>
            </a:p>
          </p:txBody>
        </p:sp>
      </p:grpSp>
      <p:sp>
        <p:nvSpPr>
          <p:cNvPr id="67590" name="AutoShape 6"/>
          <p:cNvSpPr>
            <a:spLocks noChangeArrowheads="1"/>
          </p:cNvSpPr>
          <p:nvPr/>
        </p:nvSpPr>
        <p:spPr bwMode="gray">
          <a:xfrm>
            <a:off x="3779838" y="4189413"/>
            <a:ext cx="4889500" cy="457200"/>
          </a:xfrm>
          <a:prstGeom prst="roundRect">
            <a:avLst>
              <a:gd name="adj" fmla="val 49106"/>
            </a:avLst>
          </a:prstGeom>
          <a:solidFill>
            <a:srgbClr val="FFFFFF"/>
          </a:solidFill>
          <a:ln w="28575">
            <a:solidFill>
              <a:schemeClr val="accent1"/>
            </a:solidFill>
            <a:round/>
            <a:headEnd/>
            <a:tailEnd/>
          </a:ln>
          <a:effectLst>
            <a:outerShdw dist="107763" dir="2700000" algn="ctr" rotWithShape="0">
              <a:srgbClr val="000000">
                <a:alpha val="50000"/>
              </a:srgbClr>
            </a:outerShdw>
          </a:effectLst>
        </p:spPr>
        <p:txBody>
          <a:bodyPr wrap="none" anchor="ctr"/>
          <a:lstStyle/>
          <a:p>
            <a:pPr>
              <a:defRPr/>
            </a:pPr>
            <a:endParaRPr lang="ru-RU" sz="2400" dirty="0">
              <a:solidFill>
                <a:srgbClr val="000000"/>
              </a:solidFill>
              <a:latin typeface="Times New Roman" pitchFamily="18" charset="0"/>
              <a:cs typeface="Times New Roman" pitchFamily="18" charset="0"/>
            </a:endParaRPr>
          </a:p>
          <a:p>
            <a:pPr>
              <a:defRPr/>
            </a:pPr>
            <a:r>
              <a:rPr lang="ru-RU" sz="2400" b="1" dirty="0">
                <a:solidFill>
                  <a:srgbClr val="000000"/>
                </a:solidFill>
                <a:latin typeface="+mn-lt"/>
              </a:rPr>
              <a:t> </a:t>
            </a:r>
            <a:endParaRPr lang="ru-RU" sz="2400" dirty="0">
              <a:solidFill>
                <a:srgbClr val="000000"/>
              </a:solidFill>
              <a:latin typeface="+mn-lt"/>
            </a:endParaRPr>
          </a:p>
        </p:txBody>
      </p:sp>
      <p:grpSp>
        <p:nvGrpSpPr>
          <p:cNvPr id="150534" name="Group 30"/>
          <p:cNvGrpSpPr>
            <a:grpSpLocks/>
          </p:cNvGrpSpPr>
          <p:nvPr/>
        </p:nvGrpSpPr>
        <p:grpSpPr bwMode="auto">
          <a:xfrm>
            <a:off x="5264150" y="1538288"/>
            <a:ext cx="3376613" cy="457200"/>
            <a:chOff x="748" y="1207"/>
            <a:chExt cx="2948" cy="291"/>
          </a:xfrm>
        </p:grpSpPr>
        <p:sp>
          <p:nvSpPr>
            <p:cNvPr id="67588" name="AutoShape 4"/>
            <p:cNvSpPr>
              <a:spLocks noChangeArrowheads="1"/>
            </p:cNvSpPr>
            <p:nvPr/>
          </p:nvSpPr>
          <p:spPr bwMode="gray">
            <a:xfrm>
              <a:off x="748" y="1207"/>
              <a:ext cx="2948" cy="288"/>
            </a:xfrm>
            <a:prstGeom prst="roundRect">
              <a:avLst>
                <a:gd name="adj" fmla="val 49106"/>
              </a:avLst>
            </a:prstGeom>
            <a:solidFill>
              <a:srgbClr val="FFFFFF"/>
            </a:solidFill>
            <a:ln w="28575">
              <a:solidFill>
                <a:schemeClr val="accent1"/>
              </a:solidFill>
              <a:round/>
              <a:headEnd/>
              <a:tailEnd/>
            </a:ln>
            <a:effectLst>
              <a:outerShdw dist="107763" dir="2700000" algn="ctr" rotWithShape="0">
                <a:srgbClr val="000000">
                  <a:alpha val="50000"/>
                </a:srgbClr>
              </a:outerShdw>
            </a:effectLst>
          </p:spPr>
          <p:txBody>
            <a:bodyPr wrap="none" anchor="ctr"/>
            <a:lstStyle/>
            <a:p>
              <a:pPr>
                <a:defRPr/>
              </a:pPr>
              <a:r>
                <a:rPr lang="ru-RU" sz="2400" b="1" dirty="0">
                  <a:solidFill>
                    <a:srgbClr val="31B6FD"/>
                  </a:solidFill>
                  <a:latin typeface="Times New Roman" pitchFamily="18" charset="0"/>
                  <a:cs typeface="Times New Roman" pitchFamily="18" charset="0"/>
                </a:rPr>
                <a:t> </a:t>
              </a:r>
              <a:endParaRPr lang="ru-RU" sz="2400" dirty="0">
                <a:solidFill>
                  <a:srgbClr val="31B6FD"/>
                </a:solidFill>
                <a:latin typeface="Times New Roman" pitchFamily="18" charset="0"/>
                <a:cs typeface="Times New Roman" pitchFamily="18" charset="0"/>
              </a:endParaRPr>
            </a:p>
          </p:txBody>
        </p:sp>
        <p:sp>
          <p:nvSpPr>
            <p:cNvPr id="150547" name="Text Box 25">
              <a:hlinkClick r:id="rId4" action="ppaction://hlinksldjump"/>
            </p:cNvPr>
            <p:cNvSpPr txBox="1">
              <a:spLocks noChangeArrowheads="1"/>
            </p:cNvSpPr>
            <p:nvPr/>
          </p:nvSpPr>
          <p:spPr bwMode="auto">
            <a:xfrm>
              <a:off x="748" y="1207"/>
              <a:ext cx="2908" cy="291"/>
            </a:xfrm>
            <a:prstGeom prst="rect">
              <a:avLst/>
            </a:prstGeom>
            <a:noFill/>
            <a:ln w="9525">
              <a:noFill/>
              <a:miter lim="800000"/>
              <a:headEnd/>
              <a:tailEnd/>
            </a:ln>
          </p:spPr>
          <p:txBody>
            <a:bodyPr>
              <a:spAutoFit/>
            </a:bodyPr>
            <a:lstStyle/>
            <a:p>
              <a:pPr algn="ctr"/>
              <a:r>
                <a:rPr lang="ru-RU" sz="2400" b="1" dirty="0">
                  <a:solidFill>
                    <a:srgbClr val="31B6FD"/>
                  </a:solidFill>
                  <a:latin typeface="Times New Roman" pitchFamily="18" charset="0"/>
                  <a:cs typeface="Times New Roman" pitchFamily="18" charset="0"/>
                  <a:hlinkClick r:id="rId4" action="ppaction://hlinksldjump"/>
                </a:rPr>
                <a:t>1.Модуль</a:t>
              </a:r>
              <a:r>
                <a:rPr lang="ru-RU" sz="2400" b="1" dirty="0">
                  <a:solidFill>
                    <a:srgbClr val="000000"/>
                  </a:solidFill>
                  <a:latin typeface="Times New Roman" pitchFamily="18" charset="0"/>
                  <a:cs typeface="Times New Roman" pitchFamily="18" charset="0"/>
                  <a:hlinkClick r:id="rId4" action="ppaction://hlinksldjump"/>
                </a:rPr>
                <a:t> «АЛГЕБРА»</a:t>
              </a:r>
              <a:endParaRPr lang="ru-RU" sz="2400" b="1" dirty="0">
                <a:solidFill>
                  <a:srgbClr val="000000"/>
                </a:solidFill>
                <a:latin typeface="Times New Roman" pitchFamily="18" charset="0"/>
                <a:cs typeface="Times New Roman" pitchFamily="18" charset="0"/>
              </a:endParaRPr>
            </a:p>
          </p:txBody>
        </p:sp>
      </p:grpSp>
      <p:sp>
        <p:nvSpPr>
          <p:cNvPr id="150535" name="Text Box 27">
            <a:hlinkClick r:id="rId5" action="ppaction://hlinksldjump"/>
          </p:cNvPr>
          <p:cNvSpPr txBox="1">
            <a:spLocks noChangeArrowheads="1"/>
          </p:cNvSpPr>
          <p:nvPr/>
        </p:nvSpPr>
        <p:spPr bwMode="auto">
          <a:xfrm>
            <a:off x="4654550" y="2868613"/>
            <a:ext cx="3924300" cy="460375"/>
          </a:xfrm>
          <a:prstGeom prst="rect">
            <a:avLst/>
          </a:prstGeom>
          <a:noFill/>
          <a:ln w="9525">
            <a:noFill/>
            <a:miter lim="800000"/>
            <a:headEnd/>
            <a:tailEnd/>
          </a:ln>
        </p:spPr>
        <p:txBody>
          <a:bodyPr>
            <a:spAutoFit/>
          </a:bodyPr>
          <a:lstStyle/>
          <a:p>
            <a:pPr algn="ctr"/>
            <a:r>
              <a:rPr lang="ru-RU" sz="2400" b="1" dirty="0">
                <a:solidFill>
                  <a:srgbClr val="31B6FD"/>
                </a:solidFill>
                <a:latin typeface="Times New Roman" pitchFamily="18" charset="0"/>
                <a:cs typeface="Times New Roman" pitchFamily="18" charset="0"/>
                <a:hlinkClick r:id="rId6" action="ppaction://hlinksldjump"/>
              </a:rPr>
              <a:t>2.Модуль «ГЕОМЕТРИЯ»</a:t>
            </a:r>
            <a:endParaRPr lang="ru-RU" sz="2400" b="1" dirty="0">
              <a:solidFill>
                <a:srgbClr val="31B6FD"/>
              </a:solidFill>
              <a:latin typeface="Times New Roman" pitchFamily="18" charset="0"/>
              <a:cs typeface="Times New Roman" pitchFamily="18" charset="0"/>
            </a:endParaRPr>
          </a:p>
        </p:txBody>
      </p:sp>
      <p:sp>
        <p:nvSpPr>
          <p:cNvPr id="150536" name="Text Box 28">
            <a:hlinkClick r:id="rId7" action="ppaction://hlinksldjump"/>
          </p:cNvPr>
          <p:cNvSpPr txBox="1">
            <a:spLocks noChangeArrowheads="1"/>
          </p:cNvSpPr>
          <p:nvPr/>
        </p:nvSpPr>
        <p:spPr bwMode="auto">
          <a:xfrm>
            <a:off x="3779838" y="4154488"/>
            <a:ext cx="4991100" cy="461962"/>
          </a:xfrm>
          <a:prstGeom prst="rect">
            <a:avLst/>
          </a:prstGeom>
          <a:noFill/>
          <a:ln w="9525">
            <a:noFill/>
            <a:miter lim="800000"/>
            <a:headEnd/>
            <a:tailEnd/>
          </a:ln>
        </p:spPr>
        <p:txBody>
          <a:bodyPr>
            <a:spAutoFit/>
          </a:bodyPr>
          <a:lstStyle/>
          <a:p>
            <a:pPr algn="ctr"/>
            <a:r>
              <a:rPr lang="ru-RU" sz="2400" b="1">
                <a:solidFill>
                  <a:srgbClr val="000000"/>
                </a:solidFill>
                <a:latin typeface="Times New Roman" pitchFamily="18" charset="0"/>
                <a:cs typeface="Times New Roman" pitchFamily="18" charset="0"/>
                <a:hlinkClick r:id="rId8" action="ppaction://hlinksldjump"/>
              </a:rPr>
              <a:t>3.Модуль «Реальная математика»</a:t>
            </a:r>
            <a:endParaRPr lang="ru-RU" sz="2400" b="1">
              <a:solidFill>
                <a:srgbClr val="000000"/>
              </a:solidFill>
              <a:latin typeface="Times New Roman" pitchFamily="18" charset="0"/>
              <a:cs typeface="Times New Roman" pitchFamily="18" charset="0"/>
            </a:endParaRPr>
          </a:p>
        </p:txBody>
      </p:sp>
      <p:sp>
        <p:nvSpPr>
          <p:cNvPr id="150538" name="Прямоугольник 1"/>
          <p:cNvSpPr>
            <a:spLocks noChangeArrowheads="1"/>
          </p:cNvSpPr>
          <p:nvPr/>
        </p:nvSpPr>
        <p:spPr bwMode="auto">
          <a:xfrm>
            <a:off x="536575" y="5516563"/>
            <a:ext cx="8234363" cy="461665"/>
          </a:xfrm>
          <a:prstGeom prst="rect">
            <a:avLst/>
          </a:prstGeom>
          <a:noFill/>
          <a:ln w="9525">
            <a:solidFill>
              <a:schemeClr val="accent1"/>
            </a:solidFill>
            <a:miter lim="800000"/>
            <a:headEnd/>
            <a:tailEnd/>
          </a:ln>
        </p:spPr>
        <p:txBody>
          <a:bodyPr>
            <a:spAutoFit/>
          </a:bodyPr>
          <a:lstStyle/>
          <a:p>
            <a:pPr algn="ctr">
              <a:spcBef>
                <a:spcPct val="20000"/>
              </a:spcBef>
              <a:buClr>
                <a:srgbClr val="31B6FD"/>
              </a:buClr>
              <a:buSzPct val="100000"/>
            </a:pPr>
            <a:endParaRPr lang="ru-RU" sz="2400" b="1" i="1" dirty="0">
              <a:solidFill>
                <a:srgbClr val="073E87"/>
              </a:solidFill>
              <a:latin typeface="Times New Roman" pitchFamily="18" charset="0"/>
              <a:cs typeface="Times New Roman" pitchFamily="18" charset="0"/>
            </a:endParaRPr>
          </a:p>
        </p:txBody>
      </p:sp>
      <p:sp>
        <p:nvSpPr>
          <p:cNvPr id="150539" name="Нижний колонтитул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dirty="0" smtClean="0"/>
              <a:t>Григорьева Р.В.</a:t>
            </a:r>
          </a:p>
          <a:p>
            <a:pPr algn="ctr" fontAlgn="base">
              <a:spcBef>
                <a:spcPct val="0"/>
              </a:spcBef>
              <a:spcAft>
                <a:spcPct val="0"/>
              </a:spcAft>
            </a:pPr>
            <a:endParaRPr lang="ru-RU" dirty="0"/>
          </a:p>
        </p:txBody>
      </p:sp>
      <p:pic>
        <p:nvPicPr>
          <p:cNvPr id="150540" name="Picture 4"/>
          <p:cNvPicPr>
            <a:picLocks noChangeAspect="1" noChangeArrowheads="1"/>
          </p:cNvPicPr>
          <p:nvPr/>
        </p:nvPicPr>
        <p:blipFill>
          <a:blip r:embed="rId9"/>
          <a:srcRect/>
          <a:stretch>
            <a:fillRect/>
          </a:stretch>
        </p:blipFill>
        <p:spPr bwMode="auto">
          <a:xfrm>
            <a:off x="5715009" y="4857760"/>
            <a:ext cx="3428992" cy="857256"/>
          </a:xfrm>
          <a:prstGeom prst="rect">
            <a:avLst/>
          </a:prstGeom>
          <a:noFill/>
          <a:ln w="9525">
            <a:noFill/>
            <a:miter lim="800000"/>
            <a:headEnd/>
            <a:tailEnd/>
          </a:ln>
        </p:spPr>
      </p:pic>
      <p:pic>
        <p:nvPicPr>
          <p:cNvPr id="150542" name="Picture 4"/>
          <p:cNvPicPr>
            <a:picLocks noChangeAspect="1" noChangeArrowheads="1"/>
          </p:cNvPicPr>
          <p:nvPr/>
        </p:nvPicPr>
        <p:blipFill>
          <a:blip r:embed="rId10"/>
          <a:srcRect/>
          <a:stretch>
            <a:fillRect/>
          </a:stretch>
        </p:blipFill>
        <p:spPr bwMode="auto">
          <a:xfrm>
            <a:off x="4284663" y="2197100"/>
            <a:ext cx="4486275" cy="566738"/>
          </a:xfrm>
          <a:prstGeom prst="rect">
            <a:avLst/>
          </a:prstGeom>
          <a:noFill/>
          <a:ln w="9525">
            <a:noFill/>
            <a:miter lim="800000"/>
            <a:headEnd/>
            <a:tailEnd/>
          </a:ln>
        </p:spPr>
      </p:pic>
      <p:sp>
        <p:nvSpPr>
          <p:cNvPr id="150543" name="Прямоугольник 4"/>
          <p:cNvSpPr>
            <a:spLocks noChangeArrowheads="1"/>
          </p:cNvSpPr>
          <p:nvPr/>
        </p:nvSpPr>
        <p:spPr bwMode="auto">
          <a:xfrm>
            <a:off x="4284663" y="2197100"/>
            <a:ext cx="4462462" cy="400050"/>
          </a:xfrm>
          <a:prstGeom prst="rect">
            <a:avLst/>
          </a:prstGeom>
          <a:noFill/>
          <a:ln w="9525">
            <a:noFill/>
            <a:miter lim="800000"/>
            <a:headEnd/>
            <a:tailEnd/>
          </a:ln>
        </p:spPr>
        <p:txBody>
          <a:bodyPr>
            <a:spAutoFit/>
          </a:bodyPr>
          <a:lstStyle/>
          <a:p>
            <a:pPr algn="ctr"/>
            <a:r>
              <a:rPr lang="ru-RU" sz="2000" b="1">
                <a:solidFill>
                  <a:srgbClr val="31B6FD"/>
                </a:solidFill>
                <a:latin typeface="Times New Roman" pitchFamily="18" charset="0"/>
                <a:cs typeface="Times New Roman" pitchFamily="18" charset="0"/>
                <a:hlinkClick r:id="rId7" action="ppaction://hlinksldjump"/>
              </a:rPr>
              <a:t>Модуль</a:t>
            </a:r>
            <a:r>
              <a:rPr lang="ru-RU" sz="2000" b="1">
                <a:solidFill>
                  <a:srgbClr val="000000"/>
                </a:solidFill>
                <a:latin typeface="Times New Roman" pitchFamily="18" charset="0"/>
                <a:cs typeface="Times New Roman" pitchFamily="18" charset="0"/>
                <a:hlinkClick r:id="rId7" action="ppaction://hlinksldjump"/>
              </a:rPr>
              <a:t> «АЛГЕБРА» </a:t>
            </a:r>
            <a:r>
              <a:rPr lang="ru-RU" sz="2000" b="1">
                <a:solidFill>
                  <a:schemeClr val="tx2"/>
                </a:solidFill>
                <a:latin typeface="Times New Roman" pitchFamily="18" charset="0"/>
                <a:cs typeface="Times New Roman" pitchFamily="18" charset="0"/>
                <a:hlinkClick r:id="rId7" action="ppaction://hlinksldjump"/>
              </a:rPr>
              <a:t>(вторая часть)</a:t>
            </a:r>
            <a:endParaRPr lang="ru-RU" sz="2000" b="1">
              <a:solidFill>
                <a:schemeClr val="tx2"/>
              </a:solidFill>
              <a:latin typeface="Times New Roman" pitchFamily="18" charset="0"/>
              <a:cs typeface="Times New Roman" pitchFamily="18" charset="0"/>
            </a:endParaRPr>
          </a:p>
        </p:txBody>
      </p:sp>
      <p:sp>
        <p:nvSpPr>
          <p:cNvPr id="17" name="TextBox 16"/>
          <p:cNvSpPr txBox="1"/>
          <p:nvPr/>
        </p:nvSpPr>
        <p:spPr>
          <a:xfrm>
            <a:off x="5786446" y="4857760"/>
            <a:ext cx="3143272" cy="707886"/>
          </a:xfrm>
          <a:prstGeom prst="rect">
            <a:avLst/>
          </a:prstGeom>
          <a:noFill/>
        </p:spPr>
        <p:txBody>
          <a:bodyPr wrap="square" rtlCol="0">
            <a:spAutoFit/>
          </a:bodyPr>
          <a:lstStyle/>
          <a:p>
            <a:pPr algn="ctr"/>
            <a:r>
              <a:rPr lang="ru-RU" sz="2000" dirty="0" smtClean="0">
                <a:solidFill>
                  <a:schemeClr val="bg2">
                    <a:lumMod val="50000"/>
                  </a:schemeClr>
                </a:solidFill>
              </a:rPr>
              <a:t>Математика служит военному делу</a:t>
            </a:r>
            <a:endParaRPr lang="ru-RU" sz="2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noRot="1" noChangeAspect="1" noMove="1" noResize="1" noEditPoints="1" noAdjustHandles="1" noChangeArrowheads="1" noChangeShapeType="1" noTextEdit="1"/>
          </p:cNvSpPr>
          <p:nvPr>
            <p:ph type="title"/>
          </p:nvPr>
        </p:nvSpPr>
        <p:spPr>
          <a:xfrm>
            <a:off x="611560" y="908720"/>
            <a:ext cx="8280920" cy="1584176"/>
          </a:xfrm>
          <a:blipFill rotWithShape="1">
            <a:blip r:embed="rId3"/>
            <a:stretch>
              <a:fillRect l="-2943" t="-385" b="-15385"/>
            </a:stretch>
          </a:blipFill>
        </p:spPr>
        <p:txBody>
          <a:bodyPr>
            <a:normAutofit/>
          </a:bodyPr>
          <a:lstStyle/>
          <a:p>
            <a:pPr fontAlgn="auto">
              <a:spcAft>
                <a:spcPts val="0"/>
              </a:spcAft>
              <a:defRPr/>
            </a:pPr>
            <a:r>
              <a:rPr lang="ru-RU" dirty="0">
                <a:noFill/>
              </a:rPr>
              <a:t> </a:t>
            </a:r>
          </a:p>
        </p:txBody>
      </p:sp>
      <p:sp>
        <p:nvSpPr>
          <p:cNvPr id="4" name="Прямоугольник 3"/>
          <p:cNvSpPr>
            <a:spLocks noChangeArrowheads="1"/>
          </p:cNvSpPr>
          <p:nvPr/>
        </p:nvSpPr>
        <p:spPr bwMode="auto">
          <a:xfrm>
            <a:off x="7634288" y="5805488"/>
            <a:ext cx="390525"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0</a:t>
            </a:r>
          </a:p>
        </p:txBody>
      </p:sp>
      <p:sp>
        <p:nvSpPr>
          <p:cNvPr id="165893" name="Прямоугольник 1"/>
          <p:cNvSpPr>
            <a:spLocks noChangeArrowheads="1"/>
          </p:cNvSpPr>
          <p:nvPr/>
        </p:nvSpPr>
        <p:spPr bwMode="auto">
          <a:xfrm>
            <a:off x="6084888" y="5805488"/>
            <a:ext cx="15494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 </a:t>
            </a:r>
            <a:endParaRPr lang="ru-RU">
              <a:solidFill>
                <a:srgbClr val="000000"/>
              </a:solidFill>
              <a:latin typeface="Constantia" pitchFamily="18" charset="0"/>
            </a:endParaRPr>
          </a:p>
        </p:txBody>
      </p:sp>
      <p:pic>
        <p:nvPicPr>
          <p:cNvPr id="165894" name="Picture 2">
            <a:hlinkClick r:id="rId4" action="ppaction://hlinksldjump"/>
          </p:cNvPr>
          <p:cNvPicPr>
            <a:picLocks noChangeAspect="1" noChangeArrowheads="1"/>
          </p:cNvPicPr>
          <p:nvPr/>
        </p:nvPicPr>
        <p:blipFill>
          <a:blip r:embed="rId5"/>
          <a:srcRect/>
          <a:stretch>
            <a:fillRect/>
          </a:stretch>
        </p:blipFill>
        <p:spPr bwMode="auto">
          <a:xfrm>
            <a:off x="8589963" y="6445250"/>
            <a:ext cx="554037" cy="407988"/>
          </a:xfrm>
          <a:prstGeom prst="rect">
            <a:avLst/>
          </a:prstGeom>
          <a:noFill/>
          <a:ln w="9525">
            <a:noFill/>
            <a:miter lim="800000"/>
            <a:headEnd/>
            <a:tailEnd/>
          </a:ln>
        </p:spPr>
      </p:pic>
      <p:sp>
        <p:nvSpPr>
          <p:cNvPr id="165895"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63B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Заголовок 2"/>
          <p:cNvSpPr>
            <a:spLocks noGrp="1"/>
          </p:cNvSpPr>
          <p:nvPr>
            <p:ph type="title"/>
          </p:nvPr>
        </p:nvSpPr>
        <p:spPr>
          <a:xfrm>
            <a:off x="1116013" y="836613"/>
            <a:ext cx="7694612" cy="1008062"/>
          </a:xfrm>
        </p:spPr>
        <p:txBody>
          <a:bodyPr/>
          <a:lstStyle/>
          <a:p>
            <a:pPr indent="457200"/>
            <a:r>
              <a:rPr lang="ru-RU" sz="3200" b="1" dirty="0" smtClean="0">
                <a:solidFill>
                  <a:schemeClr val="tx1"/>
                </a:solidFill>
                <a:latin typeface="Times New Roman" pitchFamily="18" charset="0"/>
                <a:cs typeface="Times New Roman" pitchFamily="18" charset="0"/>
              </a:rPr>
              <a:t>8. На каком рисунке верно указано решение системы неравенств?</a:t>
            </a:r>
          </a:p>
        </p:txBody>
      </p:sp>
      <p:pic>
        <p:nvPicPr>
          <p:cNvPr id="167938" name="Picture 2"/>
          <p:cNvPicPr>
            <a:picLocks noChangeAspect="1" noChangeArrowheads="1"/>
          </p:cNvPicPr>
          <p:nvPr/>
        </p:nvPicPr>
        <p:blipFill>
          <a:blip r:embed="rId2"/>
          <a:srcRect l="-2" r="12" b="8189"/>
          <a:stretch>
            <a:fillRect/>
          </a:stretch>
        </p:blipFill>
        <p:spPr bwMode="auto">
          <a:xfrm>
            <a:off x="1928794" y="2071678"/>
            <a:ext cx="5300663" cy="3081347"/>
          </a:xfrm>
          <a:prstGeom prst="rect">
            <a:avLst/>
          </a:prstGeom>
          <a:noFill/>
          <a:ln w="9525">
            <a:solidFill>
              <a:schemeClr val="tx1"/>
            </a:solidFill>
            <a:miter lim="800000"/>
            <a:headEnd/>
            <a:tailEnd/>
          </a:ln>
        </p:spPr>
      </p:pic>
      <p:sp>
        <p:nvSpPr>
          <p:cNvPr id="167939" name="Прямоугольник 3"/>
          <p:cNvSpPr>
            <a:spLocks noChangeArrowheads="1"/>
          </p:cNvSpPr>
          <p:nvPr/>
        </p:nvSpPr>
        <p:spPr bwMode="auto">
          <a:xfrm>
            <a:off x="6484938" y="5753100"/>
            <a:ext cx="14478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sz="3200">
              <a:solidFill>
                <a:srgbClr val="000000"/>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7932738" y="5761038"/>
            <a:ext cx="527050" cy="584200"/>
          </a:xfrm>
          <a:prstGeom prst="rect">
            <a:avLst/>
          </a:prstGeom>
          <a:noFill/>
          <a:ln w="9525">
            <a:noFill/>
            <a:miter lim="800000"/>
            <a:headEnd/>
            <a:tailEnd/>
          </a:ln>
        </p:spPr>
        <p:txBody>
          <a:bodyPr wrap="none">
            <a:spAutoFit/>
          </a:bodyPr>
          <a:lstStyle/>
          <a:p>
            <a:r>
              <a:rPr lang="en-US" sz="3200" b="1">
                <a:solidFill>
                  <a:srgbClr val="000000"/>
                </a:solidFill>
                <a:latin typeface="Times New Roman" pitchFamily="18" charset="0"/>
                <a:cs typeface="Times New Roman" pitchFamily="18" charset="0"/>
              </a:rPr>
              <a:t>2)</a:t>
            </a:r>
            <a:endParaRPr lang="ru-RU" sz="3200" b="1">
              <a:solidFill>
                <a:srgbClr val="000000"/>
              </a:solidFill>
              <a:latin typeface="Times New Roman" pitchFamily="18" charset="0"/>
              <a:cs typeface="Times New Roman" pitchFamily="18" charset="0"/>
            </a:endParaRPr>
          </a:p>
        </p:txBody>
      </p:sp>
      <p:pic>
        <p:nvPicPr>
          <p:cNvPr id="167941" name="Picture 2">
            <a:hlinkClick r:id="rId3" action="ppaction://hlinksldjump"/>
          </p:cNvPr>
          <p:cNvPicPr>
            <a:picLocks noChangeAspect="1" noChangeArrowheads="1"/>
          </p:cNvPicPr>
          <p:nvPr/>
        </p:nvPicPr>
        <p:blipFill>
          <a:blip r:embed="rId4"/>
          <a:srcRect/>
          <a:stretch>
            <a:fillRect/>
          </a:stretch>
        </p:blipFill>
        <p:spPr bwMode="auto">
          <a:xfrm>
            <a:off x="8597900" y="6386513"/>
            <a:ext cx="554038" cy="407987"/>
          </a:xfrm>
          <a:prstGeom prst="rect">
            <a:avLst/>
          </a:prstGeom>
          <a:noFill/>
          <a:ln w="9525">
            <a:noFill/>
            <a:miter lim="800000"/>
            <a:headEnd/>
            <a:tailEnd/>
          </a:ln>
        </p:spPr>
      </p:pic>
      <p:sp>
        <p:nvSpPr>
          <p:cNvPr id="167942"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63B81"/>
              </a:solidFill>
            </a:endParaRPr>
          </a:p>
        </p:txBody>
      </p:sp>
      <p:pic>
        <p:nvPicPr>
          <p:cNvPr id="8" name="Picture 2"/>
          <p:cNvPicPr>
            <a:picLocks noChangeAspect="1" noChangeArrowheads="1"/>
          </p:cNvPicPr>
          <p:nvPr/>
        </p:nvPicPr>
        <p:blipFill>
          <a:blip r:embed="rId2"/>
          <a:srcRect l="-2" r="12" b="8189"/>
          <a:stretch>
            <a:fillRect/>
          </a:stretch>
        </p:blipFill>
        <p:spPr bwMode="auto">
          <a:xfrm>
            <a:off x="1928794" y="2000240"/>
            <a:ext cx="5300663" cy="3081347"/>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4905375" y="5664200"/>
            <a:ext cx="593725"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66</a:t>
            </a:r>
            <a:endParaRPr lang="ru-RU" sz="3200">
              <a:solidFill>
                <a:srgbClr val="000000"/>
              </a:solidFill>
              <a:latin typeface="Times New Roman" pitchFamily="18" charset="0"/>
              <a:cs typeface="Times New Roman" pitchFamily="18" charset="0"/>
            </a:endParaRPr>
          </a:p>
        </p:txBody>
      </p:sp>
      <p:sp>
        <p:nvSpPr>
          <p:cNvPr id="176132" name="Прямоугольник 3"/>
          <p:cNvSpPr>
            <a:spLocks noChangeArrowheads="1"/>
          </p:cNvSpPr>
          <p:nvPr/>
        </p:nvSpPr>
        <p:spPr bwMode="auto">
          <a:xfrm>
            <a:off x="827088" y="620713"/>
            <a:ext cx="7993062" cy="769937"/>
          </a:xfrm>
          <a:prstGeom prst="rect">
            <a:avLst/>
          </a:prstGeom>
          <a:noFill/>
          <a:ln w="9525">
            <a:noFill/>
            <a:miter lim="800000"/>
            <a:headEnd/>
            <a:tailEnd/>
          </a:ln>
        </p:spPr>
        <p:txBody>
          <a:bodyPr>
            <a:spAutoFit/>
          </a:bodyPr>
          <a:lstStyle/>
          <a:p>
            <a:pPr algn="ctr"/>
            <a:r>
              <a:rPr lang="ru-RU" sz="4400" b="1" dirty="0">
                <a:solidFill>
                  <a:srgbClr val="000000"/>
                </a:solidFill>
                <a:latin typeface="Times New Roman" pitchFamily="18" charset="0"/>
                <a:cs typeface="Times New Roman" pitchFamily="18" charset="0"/>
              </a:rPr>
              <a:t>Модуль «ГЕОМЕТРИЯ»</a:t>
            </a:r>
            <a:endParaRPr lang="ru-RU" dirty="0">
              <a:solidFill>
                <a:srgbClr val="000000"/>
              </a:solidFill>
              <a:latin typeface="Constantia" pitchFamily="18" charset="0"/>
            </a:endParaRPr>
          </a:p>
        </p:txBody>
      </p:sp>
      <p:sp>
        <p:nvSpPr>
          <p:cNvPr id="7" name="Прямоугольник 6"/>
          <p:cNvSpPr/>
          <p:nvPr/>
        </p:nvSpPr>
        <p:spPr>
          <a:xfrm>
            <a:off x="3378200" y="5661025"/>
            <a:ext cx="1527175" cy="585788"/>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r>
              <a:rPr lang="ru-RU" sz="3200" b="1" dirty="0">
                <a:solidFill>
                  <a:prstClr val="black"/>
                </a:solidFill>
                <a:latin typeface="+mn-lt"/>
                <a:ea typeface="+mj-ea"/>
                <a:cs typeface="+mj-cs"/>
              </a:rPr>
              <a:t>: </a:t>
            </a:r>
            <a:endParaRPr lang="ru-RU" dirty="0">
              <a:latin typeface="+mn-lt"/>
            </a:endParaRPr>
          </a:p>
        </p:txBody>
      </p:sp>
      <p:pic>
        <p:nvPicPr>
          <p:cNvPr id="176134" name="Picture 2">
            <a:hlinkClick r:id="rId4" action="ppaction://hlinksldjump"/>
          </p:cNvPr>
          <p:cNvPicPr>
            <a:picLocks noChangeAspect="1" noChangeArrowheads="1"/>
          </p:cNvPicPr>
          <p:nvPr/>
        </p:nvPicPr>
        <p:blipFill>
          <a:blip r:embed="rId5"/>
          <a:srcRect/>
          <a:stretch>
            <a:fillRect/>
          </a:stretch>
        </p:blipFill>
        <p:spPr bwMode="auto">
          <a:xfrm>
            <a:off x="8577263" y="6437313"/>
            <a:ext cx="554037" cy="407987"/>
          </a:xfrm>
          <a:prstGeom prst="rect">
            <a:avLst/>
          </a:prstGeom>
          <a:noFill/>
          <a:ln w="9525">
            <a:noFill/>
            <a:miter lim="800000"/>
            <a:headEnd/>
            <a:tailEnd/>
          </a:ln>
        </p:spPr>
      </p:pic>
      <p:sp>
        <p:nvSpPr>
          <p:cNvPr id="176135" name="Прямоугольник 7"/>
          <p:cNvSpPr>
            <a:spLocks noChangeArrowheads="1"/>
          </p:cNvSpPr>
          <p:nvPr/>
        </p:nvSpPr>
        <p:spPr bwMode="auto">
          <a:xfrm>
            <a:off x="1274763" y="3827463"/>
            <a:ext cx="241300" cy="369887"/>
          </a:xfrm>
          <a:prstGeom prst="rect">
            <a:avLst/>
          </a:prstGeom>
          <a:noFill/>
          <a:ln w="9525">
            <a:noFill/>
            <a:miter lim="800000"/>
            <a:headEnd/>
            <a:tailEnd/>
          </a:ln>
        </p:spPr>
        <p:txBody>
          <a:bodyPr wrap="none">
            <a:spAutoFit/>
          </a:bodyPr>
          <a:lstStyle/>
          <a:p>
            <a:r>
              <a:rPr lang="ru-RU">
                <a:latin typeface="Times New Roman" pitchFamily="18" charset="0"/>
                <a:cs typeface="Times New Roman" pitchFamily="18" charset="0"/>
              </a:rPr>
              <a:t> </a:t>
            </a:r>
            <a:endParaRPr lang="ru-RU">
              <a:latin typeface="Constantia" pitchFamily="18" charset="0"/>
            </a:endParaRPr>
          </a:p>
        </p:txBody>
      </p:sp>
      <p:sp>
        <p:nvSpPr>
          <p:cNvPr id="9" name="Заголовок 8"/>
          <p:cNvSpPr>
            <a:spLocks noGrp="1"/>
          </p:cNvSpPr>
          <p:nvPr>
            <p:ph type="title"/>
          </p:nvPr>
        </p:nvSpPr>
        <p:spPr>
          <a:xfrm>
            <a:off x="457200" y="704850"/>
            <a:ext cx="8229600" cy="4081472"/>
          </a:xfrm>
        </p:spPr>
        <p:txBody>
          <a:bodyPr/>
          <a:lstStyle/>
          <a:p>
            <a:r>
              <a:rPr lang="ru-RU" sz="3200" b="1" dirty="0" smtClean="0"/>
              <a:t>9. В равнобедренном треугольнике АВС с основанием АС внешний угол при вершине С равен </a:t>
            </a:r>
            <a:r>
              <a:rPr lang="ru-RU" sz="3200" b="1" smtClean="0"/>
              <a:t>123 градусов. </a:t>
            </a:r>
            <a:r>
              <a:rPr lang="ru-RU" sz="3200" b="1" dirty="0" smtClean="0"/>
              <a:t>Найти величину АВС. Ответ дайте в градусах</a:t>
            </a:r>
            <a:r>
              <a:rPr lang="ru-RU" sz="3200" dirty="0" smtClean="0"/>
              <a:t/>
            </a:r>
            <a:br>
              <a:rPr lang="ru-RU" sz="3200" dirty="0" smtClean="0"/>
            </a:br>
            <a:r>
              <a:rPr lang="ru-RU" sz="3200" dirty="0" smtClean="0"/>
              <a:t/>
            </a:r>
            <a:br>
              <a:rPr lang="ru-RU" sz="3200" dirty="0" smtClean="0"/>
            </a:br>
            <a:endParaRPr lang="ru-RU" sz="3200" dirty="0"/>
          </a:p>
        </p:txBody>
      </p:sp>
      <p:graphicFrame>
        <p:nvGraphicFramePr>
          <p:cNvPr id="11" name="Объект 10"/>
          <p:cNvGraphicFramePr>
            <a:graphicFrameLocks noChangeAspect="1"/>
          </p:cNvGraphicFramePr>
          <p:nvPr/>
        </p:nvGraphicFramePr>
        <p:xfrm>
          <a:off x="4521200" y="3321050"/>
          <a:ext cx="101600" cy="215900"/>
        </p:xfrm>
        <a:graphic>
          <a:graphicData uri="http://schemas.openxmlformats.org/presentationml/2006/ole">
            <p:oleObj spid="_x0000_s2050" name="Формула" r:id="rId6" imgW="101520" imgH="215640" progId="Equation.3">
              <p:embed/>
            </p:oleObj>
          </a:graphicData>
        </a:graphic>
      </p:graphicFrame>
      <p:graphicFrame>
        <p:nvGraphicFramePr>
          <p:cNvPr id="12" name="Объект 11"/>
          <p:cNvGraphicFramePr>
            <a:graphicFrameLocks noChangeAspect="1"/>
          </p:cNvGraphicFramePr>
          <p:nvPr/>
        </p:nvGraphicFramePr>
        <p:xfrm>
          <a:off x="4457700" y="3314700"/>
          <a:ext cx="228600" cy="228600"/>
        </p:xfrm>
        <a:graphic>
          <a:graphicData uri="http://schemas.openxmlformats.org/presentationml/2006/ole">
            <p:oleObj spid="_x0000_s2051" name="Формула" r:id="rId7" imgW="2286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Заголовок 2"/>
          <p:cNvSpPr>
            <a:spLocks noGrp="1"/>
          </p:cNvSpPr>
          <p:nvPr>
            <p:ph type="title"/>
          </p:nvPr>
        </p:nvSpPr>
        <p:spPr>
          <a:xfrm>
            <a:off x="395288" y="614363"/>
            <a:ext cx="8569325" cy="2527300"/>
          </a:xfrm>
        </p:spPr>
        <p:txBody>
          <a:bodyPr/>
          <a:lstStyle/>
          <a:p>
            <a:r>
              <a:rPr lang="ru-RU" sz="3200" b="1" dirty="0" smtClean="0"/>
              <a:t>10. Две стороны параллелограмма равны 10 и 9. Из одной вершины на две стороны опустили высоты, как показано на рисунке. Длина большей из высот равна 6. Найдите длину другой высоты.     </a:t>
            </a:r>
            <a:endParaRPr lang="ru-RU" sz="3200" dirty="0"/>
          </a:p>
        </p:txBody>
      </p:sp>
      <p:sp>
        <p:nvSpPr>
          <p:cNvPr id="178178"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4460875" y="5756275"/>
            <a:ext cx="698500" cy="584200"/>
          </a:xfrm>
          <a:prstGeom prst="rect">
            <a:avLst/>
          </a:prstGeom>
          <a:noFill/>
          <a:ln w="9525">
            <a:noFill/>
            <a:miter lim="800000"/>
            <a:headEnd/>
            <a:tailEnd/>
          </a:ln>
        </p:spPr>
        <p:txBody>
          <a:bodyPr wrap="none">
            <a:spAutoFit/>
          </a:bodyPr>
          <a:lstStyle/>
          <a:p>
            <a:r>
              <a:rPr lang="ru-RU" sz="3200" b="1" dirty="0">
                <a:solidFill>
                  <a:srgbClr val="000000"/>
                </a:solidFill>
                <a:latin typeface="Times New Roman" pitchFamily="18" charset="0"/>
                <a:cs typeface="Times New Roman" pitchFamily="18" charset="0"/>
              </a:rPr>
              <a:t>5,4</a:t>
            </a:r>
            <a:endParaRPr lang="ru-RU" sz="3200" dirty="0">
              <a:solidFill>
                <a:srgbClr val="000000"/>
              </a:solidFill>
              <a:latin typeface="Times New Roman" pitchFamily="18" charset="0"/>
              <a:cs typeface="Times New Roman" pitchFamily="18" charset="0"/>
            </a:endParaRPr>
          </a:p>
        </p:txBody>
      </p:sp>
      <p:pic>
        <p:nvPicPr>
          <p:cNvPr id="178180" name="Picture 2"/>
          <p:cNvPicPr>
            <a:picLocks noChangeAspect="1" noChangeArrowheads="1"/>
          </p:cNvPicPr>
          <p:nvPr/>
        </p:nvPicPr>
        <p:blipFill>
          <a:blip r:embed="rId3"/>
          <a:srcRect l="3471" t="8891" r="6403" b="13336"/>
          <a:stretch>
            <a:fillRect/>
          </a:stretch>
        </p:blipFill>
        <p:spPr bwMode="auto">
          <a:xfrm>
            <a:off x="388938" y="3284538"/>
            <a:ext cx="4492625" cy="2184400"/>
          </a:xfrm>
          <a:prstGeom prst="rect">
            <a:avLst/>
          </a:prstGeom>
          <a:noFill/>
          <a:ln w="9525">
            <a:solidFill>
              <a:schemeClr val="tx1"/>
            </a:solidFill>
            <a:miter lim="800000"/>
            <a:headEnd/>
            <a:tailEnd/>
          </a:ln>
        </p:spPr>
      </p:pic>
      <p:sp>
        <p:nvSpPr>
          <p:cNvPr id="6" name="Прямоугольник 5"/>
          <p:cNvSpPr/>
          <p:nvPr/>
        </p:nvSpPr>
        <p:spPr>
          <a:xfrm>
            <a:off x="2987675" y="5756275"/>
            <a:ext cx="1447800" cy="584200"/>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endParaRPr lang="ru-RU" dirty="0">
              <a:latin typeface="+mn-lt"/>
            </a:endParaRPr>
          </a:p>
        </p:txBody>
      </p:sp>
      <p:pic>
        <p:nvPicPr>
          <p:cNvPr id="178182" name="Picture 2">
            <a:hlinkClick r:id="rId4" action="ppaction://hlinksldjump"/>
          </p:cNvPr>
          <p:cNvPicPr>
            <a:picLocks noChangeAspect="1" noChangeArrowheads="1"/>
          </p:cNvPicPr>
          <p:nvPr/>
        </p:nvPicPr>
        <p:blipFill>
          <a:blip r:embed="rId5"/>
          <a:srcRect/>
          <a:stretch>
            <a:fillRect/>
          </a:stretch>
        </p:blipFill>
        <p:spPr bwMode="auto">
          <a:xfrm>
            <a:off x="8589963" y="6437313"/>
            <a:ext cx="554037" cy="407987"/>
          </a:xfrm>
          <a:prstGeom prst="rect">
            <a:avLst/>
          </a:prstGeom>
          <a:noFill/>
          <a:ln w="9525">
            <a:noFill/>
            <a:miter lim="800000"/>
            <a:headEnd/>
            <a:tailEnd/>
          </a:ln>
        </p:spPr>
      </p:pic>
      <p:pic>
        <p:nvPicPr>
          <p:cNvPr id="8" name="Picture 2"/>
          <p:cNvPicPr>
            <a:picLocks noChangeAspect="1" noChangeArrowheads="1"/>
          </p:cNvPicPr>
          <p:nvPr/>
        </p:nvPicPr>
        <p:blipFill>
          <a:blip r:embed="rId3"/>
          <a:srcRect l="3471" t="8891" r="6403" b="13336"/>
          <a:stretch>
            <a:fillRect/>
          </a:stretch>
        </p:blipFill>
        <p:spPr bwMode="auto">
          <a:xfrm>
            <a:off x="428596" y="3286124"/>
            <a:ext cx="4492625" cy="2184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Заголовок 2"/>
          <p:cNvSpPr>
            <a:spLocks noGrp="1"/>
          </p:cNvSpPr>
          <p:nvPr>
            <p:ph type="title"/>
          </p:nvPr>
        </p:nvSpPr>
        <p:spPr>
          <a:xfrm>
            <a:off x="82550" y="836613"/>
            <a:ext cx="7615238" cy="1223962"/>
          </a:xfrm>
        </p:spPr>
        <p:txBody>
          <a:bodyPr/>
          <a:lstStyle/>
          <a:p>
            <a:pPr indent="457200">
              <a:lnSpc>
                <a:spcPct val="150000"/>
              </a:lnSpc>
            </a:pPr>
            <a:r>
              <a:rPr lang="ru-RU" sz="3200" b="1" dirty="0" smtClean="0">
                <a:solidFill>
                  <a:schemeClr val="tx1"/>
                </a:solidFill>
                <a:latin typeface="Times New Roman" pitchFamily="18" charset="0"/>
                <a:cs typeface="Times New Roman" pitchFamily="18" charset="0"/>
              </a:rPr>
              <a:t>11. Найдите площадь трапеции, изображенной на рисунке.                                                   </a:t>
            </a:r>
          </a:p>
        </p:txBody>
      </p:sp>
      <p:sp>
        <p:nvSpPr>
          <p:cNvPr id="180226"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4843463" y="5765800"/>
            <a:ext cx="800100" cy="585788"/>
          </a:xfrm>
          <a:prstGeom prst="rect">
            <a:avLst/>
          </a:prstGeom>
          <a:noFill/>
          <a:ln w="9525">
            <a:noFill/>
            <a:miter lim="800000"/>
            <a:headEnd/>
            <a:tailEnd/>
          </a:ln>
        </p:spPr>
        <p:txBody>
          <a:bodyPr wrap="none">
            <a:spAutoFit/>
          </a:bodyPr>
          <a:lstStyle/>
          <a:p>
            <a:r>
              <a:rPr lang="ru-RU" sz="3200" b="1" dirty="0">
                <a:solidFill>
                  <a:srgbClr val="000000"/>
                </a:solidFill>
                <a:latin typeface="Times New Roman" pitchFamily="18" charset="0"/>
                <a:cs typeface="Times New Roman" pitchFamily="18" charset="0"/>
              </a:rPr>
              <a:t>168</a:t>
            </a:r>
            <a:endParaRPr lang="ru-RU" sz="3200" dirty="0">
              <a:solidFill>
                <a:srgbClr val="000000"/>
              </a:solidFill>
              <a:latin typeface="Times New Roman" pitchFamily="18" charset="0"/>
              <a:cs typeface="Times New Roman" pitchFamily="18" charset="0"/>
            </a:endParaRPr>
          </a:p>
        </p:txBody>
      </p:sp>
      <p:pic>
        <p:nvPicPr>
          <p:cNvPr id="180228" name="Picture 2"/>
          <p:cNvPicPr>
            <a:picLocks noChangeAspect="1" noChangeArrowheads="1"/>
          </p:cNvPicPr>
          <p:nvPr/>
        </p:nvPicPr>
        <p:blipFill>
          <a:blip r:embed="rId3"/>
          <a:srcRect/>
          <a:stretch>
            <a:fillRect/>
          </a:stretch>
        </p:blipFill>
        <p:spPr bwMode="auto">
          <a:xfrm>
            <a:off x="4643438" y="2500306"/>
            <a:ext cx="3571900" cy="2286016"/>
          </a:xfrm>
          <a:prstGeom prst="rect">
            <a:avLst/>
          </a:prstGeom>
          <a:noFill/>
          <a:ln w="9525">
            <a:solidFill>
              <a:schemeClr val="tx1"/>
            </a:solidFill>
            <a:miter lim="800000"/>
            <a:headEnd/>
            <a:tailEnd/>
          </a:ln>
        </p:spPr>
      </p:pic>
      <p:sp>
        <p:nvSpPr>
          <p:cNvPr id="180229" name="Прямоугольник 5"/>
          <p:cNvSpPr>
            <a:spLocks noChangeArrowheads="1"/>
          </p:cNvSpPr>
          <p:nvPr/>
        </p:nvSpPr>
        <p:spPr bwMode="auto">
          <a:xfrm>
            <a:off x="3284538" y="5765800"/>
            <a:ext cx="1549400" cy="585788"/>
          </a:xfrm>
          <a:prstGeom prst="rect">
            <a:avLst/>
          </a:prstGeom>
          <a:noFill/>
          <a:ln w="9525">
            <a:noFill/>
            <a:miter lim="800000"/>
            <a:headEnd/>
            <a:tailEnd/>
          </a:ln>
        </p:spPr>
        <p:txBody>
          <a:bodyPr wrap="none">
            <a:spAutoFit/>
          </a:bodyPr>
          <a:lstStyle/>
          <a:p>
            <a:r>
              <a:rPr lang="ru-RU" sz="3200" b="1" dirty="0">
                <a:solidFill>
                  <a:srgbClr val="000000"/>
                </a:solidFill>
                <a:latin typeface="Times New Roman" pitchFamily="18" charset="0"/>
                <a:cs typeface="Times New Roman" pitchFamily="18" charset="0"/>
              </a:rPr>
              <a:t>Ответ: </a:t>
            </a:r>
            <a:endParaRPr lang="ru-RU" sz="3200" dirty="0">
              <a:solidFill>
                <a:srgbClr val="000000"/>
              </a:solidFill>
              <a:latin typeface="Times New Roman" pitchFamily="18" charset="0"/>
              <a:cs typeface="Times New Roman" pitchFamily="18" charset="0"/>
            </a:endParaRPr>
          </a:p>
        </p:txBody>
      </p:sp>
      <p:pic>
        <p:nvPicPr>
          <p:cNvPr id="180230" name="Picture 2">
            <a:hlinkClick r:id="rId4" action="ppaction://hlinksldjump"/>
          </p:cNvPr>
          <p:cNvPicPr>
            <a:picLocks noChangeAspect="1" noChangeArrowheads="1"/>
          </p:cNvPicPr>
          <p:nvPr/>
        </p:nvPicPr>
        <p:blipFill>
          <a:blip r:embed="rId5"/>
          <a:srcRect/>
          <a:stretch>
            <a:fillRect/>
          </a:stretch>
        </p:blipFill>
        <p:spPr bwMode="auto">
          <a:xfrm>
            <a:off x="8583613" y="6446838"/>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0825" y="765175"/>
            <a:ext cx="8642350" cy="1368425"/>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12. Точка О – центр окружности. </a:t>
            </a:r>
            <a:r>
              <a:rPr lang="ru-RU" sz="3200" b="1" dirty="0" smtClean="0">
                <a:solidFill>
                  <a:schemeClr val="tx1"/>
                </a:solidFill>
                <a:latin typeface="Times New Roman" pitchFamily="18" charset="0"/>
                <a:ea typeface="Cambria Math"/>
                <a:cs typeface="Times New Roman" pitchFamily="18" charset="0"/>
              </a:rPr>
              <a:t>∠АСВ=25</a:t>
            </a:r>
            <a:r>
              <a:rPr lang="ru-RU" sz="3200" b="1" baseline="30000" dirty="0" smtClean="0">
                <a:solidFill>
                  <a:schemeClr val="tx1"/>
                </a:solidFill>
                <a:latin typeface="Times New Roman" pitchFamily="18" charset="0"/>
                <a:ea typeface="Cambria Math"/>
                <a:cs typeface="Times New Roman" pitchFamily="18" charset="0"/>
              </a:rPr>
              <a:t>о  </a:t>
            </a:r>
            <a:r>
              <a:rPr lang="ru-RU" sz="3200" b="1" dirty="0" smtClean="0">
                <a:solidFill>
                  <a:schemeClr val="tx1"/>
                </a:solidFill>
                <a:latin typeface="Times New Roman" pitchFamily="18" charset="0"/>
                <a:cs typeface="Times New Roman" pitchFamily="18" charset="0"/>
              </a:rPr>
              <a:t>(см. рисунок). Найдите величину угла АОВ     (в градусах).                                            </a:t>
            </a:r>
            <a:endParaRPr lang="ru-RU" sz="3200" b="1" dirty="0">
              <a:solidFill>
                <a:schemeClr val="tx1"/>
              </a:solidFill>
              <a:latin typeface="+mn-lt"/>
            </a:endParaRPr>
          </a:p>
        </p:txBody>
      </p:sp>
      <p:sp>
        <p:nvSpPr>
          <p:cNvPr id="182274"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4856163" y="5862638"/>
            <a:ext cx="593725"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50</a:t>
            </a:r>
            <a:endParaRPr lang="ru-RU" sz="3200">
              <a:solidFill>
                <a:srgbClr val="000000"/>
              </a:solidFill>
              <a:latin typeface="Times New Roman" pitchFamily="18" charset="0"/>
              <a:cs typeface="Times New Roman" pitchFamily="18" charset="0"/>
            </a:endParaRPr>
          </a:p>
        </p:txBody>
      </p:sp>
      <p:pic>
        <p:nvPicPr>
          <p:cNvPr id="182276" name="Picture 2"/>
          <p:cNvPicPr>
            <a:picLocks noChangeAspect="1" noChangeArrowheads="1"/>
          </p:cNvPicPr>
          <p:nvPr/>
        </p:nvPicPr>
        <p:blipFill>
          <a:blip r:embed="rId3"/>
          <a:srcRect l="8620" t="6837" r="3459" b="11108"/>
          <a:stretch>
            <a:fillRect/>
          </a:stretch>
        </p:blipFill>
        <p:spPr bwMode="auto">
          <a:xfrm>
            <a:off x="285720" y="2500306"/>
            <a:ext cx="2754313" cy="2592388"/>
          </a:xfrm>
          <a:prstGeom prst="rect">
            <a:avLst/>
          </a:prstGeom>
          <a:noFill/>
          <a:ln w="9525">
            <a:noFill/>
            <a:miter lim="800000"/>
            <a:headEnd/>
            <a:tailEnd/>
          </a:ln>
        </p:spPr>
      </p:pic>
      <p:sp>
        <p:nvSpPr>
          <p:cNvPr id="182277" name="Прямоугольник 5"/>
          <p:cNvSpPr>
            <a:spLocks noChangeArrowheads="1"/>
          </p:cNvSpPr>
          <p:nvPr/>
        </p:nvSpPr>
        <p:spPr bwMode="auto">
          <a:xfrm>
            <a:off x="3408363" y="5865813"/>
            <a:ext cx="14478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Times New Roman" pitchFamily="18" charset="0"/>
              <a:cs typeface="Times New Roman" pitchFamily="18" charset="0"/>
            </a:endParaRPr>
          </a:p>
        </p:txBody>
      </p:sp>
      <p:pic>
        <p:nvPicPr>
          <p:cNvPr id="182278" name="Picture 2">
            <a:hlinkClick r:id="rId4" action="ppaction://hlinksldjump"/>
          </p:cNvPr>
          <p:cNvPicPr>
            <a:picLocks noChangeAspect="1" noChangeArrowheads="1"/>
          </p:cNvPicPr>
          <p:nvPr/>
        </p:nvPicPr>
        <p:blipFill>
          <a:blip r:embed="rId5"/>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Заголовок 2"/>
          <p:cNvSpPr>
            <a:spLocks noGrp="1"/>
          </p:cNvSpPr>
          <p:nvPr>
            <p:ph type="title"/>
          </p:nvPr>
        </p:nvSpPr>
        <p:spPr>
          <a:xfrm>
            <a:off x="334963" y="620713"/>
            <a:ext cx="8640762" cy="4392612"/>
          </a:xfrm>
        </p:spPr>
        <p:txBody>
          <a:bodyPr/>
          <a:lstStyle/>
          <a:p>
            <a:pPr indent="457200"/>
            <a:r>
              <a:rPr lang="ru-RU" sz="3200" b="1" dirty="0" smtClean="0">
                <a:solidFill>
                  <a:schemeClr val="tx1"/>
                </a:solidFill>
                <a:latin typeface="Times New Roman" pitchFamily="18" charset="0"/>
                <a:cs typeface="Times New Roman" pitchFamily="18" charset="0"/>
              </a:rPr>
              <a:t>13. Укажите номера верных утверждений:</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1) Через точку, не лежащую на данной прямой, можно провести прямую, параллельную этой прямой.</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2) Треугольник со сторонами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1, 2, 4 существует.</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3) Если в ромбе один из углов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равен 90</a:t>
            </a:r>
            <a:r>
              <a:rPr lang="ru-RU" sz="3200" b="1" baseline="30000" dirty="0" smtClean="0">
                <a:solidFill>
                  <a:schemeClr val="tx1"/>
                </a:solidFill>
                <a:latin typeface="Times New Roman" pitchFamily="18" charset="0"/>
                <a:cs typeface="Times New Roman" pitchFamily="18" charset="0"/>
              </a:rPr>
              <a:t>о</a:t>
            </a:r>
            <a:r>
              <a:rPr lang="ru-RU" sz="3200" b="1" dirty="0" smtClean="0">
                <a:solidFill>
                  <a:schemeClr val="tx1"/>
                </a:solidFill>
                <a:latin typeface="Times New Roman" pitchFamily="18" charset="0"/>
                <a:cs typeface="Times New Roman" pitchFamily="18" charset="0"/>
              </a:rPr>
              <a:t>, то такой ромб –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квадрат .                  </a:t>
            </a:r>
            <a:endParaRPr lang="ru-RU" sz="3200" b="1" baseline="30000" dirty="0" smtClean="0">
              <a:solidFill>
                <a:schemeClr val="tx1"/>
              </a:solidFill>
              <a:latin typeface="Times New Roman" pitchFamily="18" charset="0"/>
              <a:cs typeface="Times New Roman" pitchFamily="18" charset="0"/>
            </a:endParaRPr>
          </a:p>
        </p:txBody>
      </p:sp>
      <p:sp>
        <p:nvSpPr>
          <p:cNvPr id="184322"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4" name="Прямоугольник 3"/>
          <p:cNvSpPr>
            <a:spLocks noChangeArrowheads="1"/>
          </p:cNvSpPr>
          <p:nvPr/>
        </p:nvSpPr>
        <p:spPr bwMode="auto">
          <a:xfrm>
            <a:off x="5148263" y="5661025"/>
            <a:ext cx="595312" cy="585788"/>
          </a:xfrm>
          <a:prstGeom prst="rect">
            <a:avLst/>
          </a:prstGeom>
          <a:noFill/>
          <a:ln w="9525">
            <a:noFill/>
            <a:miter lim="800000"/>
            <a:headEnd/>
            <a:tailEnd/>
          </a:ln>
        </p:spPr>
        <p:txBody>
          <a:bodyPr wrap="none">
            <a:spAutoFit/>
          </a:bodyPr>
          <a:lstStyle/>
          <a:p>
            <a:r>
              <a:rPr lang="ru-RU" sz="3200" b="1" dirty="0">
                <a:solidFill>
                  <a:srgbClr val="000000"/>
                </a:solidFill>
                <a:latin typeface="Times New Roman" pitchFamily="18" charset="0"/>
                <a:cs typeface="Times New Roman" pitchFamily="18" charset="0"/>
              </a:rPr>
              <a:t>13</a:t>
            </a:r>
          </a:p>
        </p:txBody>
      </p:sp>
      <p:sp>
        <p:nvSpPr>
          <p:cNvPr id="5" name="Прямоугольник 4"/>
          <p:cNvSpPr/>
          <p:nvPr/>
        </p:nvSpPr>
        <p:spPr>
          <a:xfrm>
            <a:off x="3563938" y="5661025"/>
            <a:ext cx="1447800" cy="585788"/>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endParaRPr lang="ru-RU" dirty="0">
              <a:latin typeface="+mn-lt"/>
            </a:endParaRPr>
          </a:p>
        </p:txBody>
      </p:sp>
      <p:pic>
        <p:nvPicPr>
          <p:cNvPr id="184325" name="Picture 2">
            <a:hlinkClick r:id="rId3" action="ppaction://hlinksldjump"/>
          </p:cNvPr>
          <p:cNvPicPr>
            <a:picLocks noChangeAspect="1" noChangeArrowheads="1"/>
          </p:cNvPicPr>
          <p:nvPr/>
        </p:nvPicPr>
        <p:blipFill>
          <a:blip r:embed="rId4"/>
          <a:srcRect/>
          <a:stretch>
            <a:fillRect/>
          </a:stretch>
        </p:blipFill>
        <p:spPr bwMode="auto">
          <a:xfrm>
            <a:off x="8589963" y="64373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88" y="981075"/>
            <a:ext cx="8964612" cy="2016125"/>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19. В параллелограмме </a:t>
            </a:r>
            <a:r>
              <a:rPr lang="en-US" sz="3200" b="1" dirty="0" smtClean="0">
                <a:solidFill>
                  <a:schemeClr val="tx1"/>
                </a:solidFill>
                <a:latin typeface="Times New Roman" pitchFamily="18" charset="0"/>
                <a:cs typeface="Times New Roman" pitchFamily="18" charset="0"/>
              </a:rPr>
              <a:t>ABCD</a:t>
            </a:r>
            <a:r>
              <a:rPr lang="ru-RU" sz="3200" b="1" dirty="0" smtClean="0">
                <a:solidFill>
                  <a:schemeClr val="tx1"/>
                </a:solidFill>
                <a:latin typeface="Times New Roman" pitchFamily="18" charset="0"/>
                <a:cs typeface="Times New Roman" pitchFamily="18" charset="0"/>
              </a:rPr>
              <a:t> точка </a:t>
            </a:r>
            <a:br>
              <a:rPr lang="ru-RU" sz="3200" b="1"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E</a:t>
            </a:r>
            <a:r>
              <a:rPr lang="ru-RU" sz="3200" b="1" dirty="0" smtClean="0">
                <a:solidFill>
                  <a:schemeClr val="tx1"/>
                </a:solidFill>
                <a:latin typeface="Times New Roman" pitchFamily="18" charset="0"/>
                <a:cs typeface="Times New Roman" pitchFamily="18" charset="0"/>
              </a:rPr>
              <a:t>- середина стороны </a:t>
            </a:r>
            <a:r>
              <a:rPr lang="en-US" sz="3200" b="1" dirty="0" smtClean="0">
                <a:solidFill>
                  <a:schemeClr val="tx1"/>
                </a:solidFill>
                <a:latin typeface="Times New Roman" pitchFamily="18" charset="0"/>
                <a:cs typeface="Times New Roman" pitchFamily="18" charset="0"/>
              </a:rPr>
              <a:t>AB.</a:t>
            </a:r>
            <a:r>
              <a:rPr lang="ru-RU" sz="3200" b="1" dirty="0" smtClean="0">
                <a:solidFill>
                  <a:schemeClr val="tx1"/>
                </a:solidFill>
                <a:latin typeface="Times New Roman" pitchFamily="18" charset="0"/>
                <a:cs typeface="Times New Roman" pitchFamily="18" charset="0"/>
              </a:rPr>
              <a:t> Известно, что </a:t>
            </a:r>
            <a:r>
              <a:rPr lang="en-US" sz="3200" b="1" dirty="0" smtClean="0">
                <a:solidFill>
                  <a:schemeClr val="tx1"/>
                </a:solidFill>
                <a:latin typeface="Times New Roman" pitchFamily="18" charset="0"/>
                <a:cs typeface="Times New Roman" pitchFamily="18" charset="0"/>
              </a:rPr>
              <a:t>EC=ED.</a:t>
            </a:r>
            <a:r>
              <a:rPr lang="ru-RU" sz="3200" b="1" dirty="0" smtClean="0">
                <a:solidFill>
                  <a:schemeClr val="tx1"/>
                </a:solidFill>
                <a:latin typeface="Times New Roman" pitchFamily="18" charset="0"/>
                <a:cs typeface="Times New Roman" pitchFamily="18" charset="0"/>
              </a:rPr>
              <a:t> Докажите, что данный параллелограмм – прямоугольник</a:t>
            </a:r>
            <a:r>
              <a:rPr lang="ru-RU" sz="3200" b="1" dirty="0" smtClean="0">
                <a:solidFill>
                  <a:schemeClr val="tx1"/>
                </a:solidFill>
                <a:latin typeface="+mn-lt"/>
              </a:rPr>
              <a:t>.</a:t>
            </a:r>
            <a:endParaRPr lang="ru-RU" sz="3200" b="1" dirty="0">
              <a:solidFill>
                <a:schemeClr val="tx1"/>
              </a:solidFill>
              <a:latin typeface="+mn-lt"/>
            </a:endParaRPr>
          </a:p>
        </p:txBody>
      </p:sp>
      <p:sp>
        <p:nvSpPr>
          <p:cNvPr id="2" name="Объект 1"/>
          <p:cNvSpPr>
            <a:spLocks noGrp="1"/>
          </p:cNvSpPr>
          <p:nvPr>
            <p:ph idx="1"/>
          </p:nvPr>
        </p:nvSpPr>
        <p:spPr>
          <a:xfrm>
            <a:off x="250825" y="2997200"/>
            <a:ext cx="6697663" cy="3024188"/>
          </a:xfrm>
        </p:spPr>
        <p:txBody>
          <a:bodyPr/>
          <a:lstStyle/>
          <a:p>
            <a:pPr marL="0" indent="0">
              <a:buFont typeface="Wingdings 2" pitchFamily="18" charset="2"/>
              <a:buNone/>
            </a:pPr>
            <a:r>
              <a:rPr lang="ru-RU" sz="2800" b="1" i="1" dirty="0" smtClean="0">
                <a:solidFill>
                  <a:schemeClr val="tx2"/>
                </a:solidFill>
              </a:rPr>
              <a:t>Доказательство: </a:t>
            </a:r>
          </a:p>
          <a:p>
            <a:pPr marL="0" indent="0">
              <a:buFont typeface="Wingdings 2" pitchFamily="18" charset="2"/>
              <a:buNone/>
            </a:pPr>
            <a:r>
              <a:rPr lang="ru-RU" sz="2800" b="1" i="1" dirty="0" smtClean="0">
                <a:solidFill>
                  <a:schemeClr val="tx2"/>
                </a:solidFill>
              </a:rPr>
              <a:t>∆</a:t>
            </a:r>
            <a:r>
              <a:rPr lang="en-US" sz="2800" b="1" i="1" dirty="0" smtClean="0">
                <a:solidFill>
                  <a:schemeClr val="tx2"/>
                </a:solidFill>
              </a:rPr>
              <a:t>BEC </a:t>
            </a:r>
            <a:r>
              <a:rPr lang="ru-RU" sz="2800" b="1" i="1" dirty="0" smtClean="0">
                <a:solidFill>
                  <a:schemeClr val="tx2"/>
                </a:solidFill>
              </a:rPr>
              <a:t>= ∆</a:t>
            </a:r>
            <a:r>
              <a:rPr lang="en-US" sz="2800" b="1" i="1" dirty="0" smtClean="0">
                <a:solidFill>
                  <a:schemeClr val="tx2"/>
                </a:solidFill>
              </a:rPr>
              <a:t>AED</a:t>
            </a:r>
            <a:r>
              <a:rPr lang="ru-RU" sz="2800" b="1" i="1" dirty="0" smtClean="0">
                <a:solidFill>
                  <a:schemeClr val="tx2"/>
                </a:solidFill>
              </a:rPr>
              <a:t> по трем сторонам</a:t>
            </a:r>
            <a:r>
              <a:rPr lang="en-US" sz="2800" b="1" i="1" dirty="0" smtClean="0">
                <a:solidFill>
                  <a:schemeClr val="tx2"/>
                </a:solidFill>
              </a:rPr>
              <a:t>.</a:t>
            </a:r>
            <a:endParaRPr lang="ru-RU" sz="2800" b="1" i="1" dirty="0" smtClean="0">
              <a:solidFill>
                <a:schemeClr val="tx2"/>
              </a:solidFill>
            </a:endParaRPr>
          </a:p>
          <a:p>
            <a:pPr marL="0" indent="0">
              <a:buFont typeface="Wingdings 2" pitchFamily="18" charset="2"/>
              <a:buNone/>
            </a:pPr>
            <a:r>
              <a:rPr lang="ru-RU" sz="2800" b="1" i="1" dirty="0" smtClean="0">
                <a:solidFill>
                  <a:schemeClr val="tx2"/>
                </a:solidFill>
              </a:rPr>
              <a:t>Значит, ∠</a:t>
            </a:r>
            <a:r>
              <a:rPr lang="en-US" sz="2800" b="1" i="1" dirty="0" smtClean="0">
                <a:solidFill>
                  <a:schemeClr val="tx2"/>
                </a:solidFill>
              </a:rPr>
              <a:t>CBE=</a:t>
            </a:r>
            <a:r>
              <a:rPr lang="ru-RU" sz="2800" b="1" i="1" dirty="0" smtClean="0">
                <a:solidFill>
                  <a:schemeClr val="tx2"/>
                </a:solidFill>
              </a:rPr>
              <a:t> ∠</a:t>
            </a:r>
            <a:r>
              <a:rPr lang="en-US" sz="2800" b="1" i="1" dirty="0" smtClean="0">
                <a:solidFill>
                  <a:schemeClr val="tx2"/>
                </a:solidFill>
              </a:rPr>
              <a:t>DAE. </a:t>
            </a:r>
            <a:r>
              <a:rPr lang="ru-RU" sz="2800" b="1" i="1" dirty="0" smtClean="0">
                <a:solidFill>
                  <a:schemeClr val="tx2"/>
                </a:solidFill>
              </a:rPr>
              <a:t> </a:t>
            </a:r>
          </a:p>
          <a:p>
            <a:pPr marL="0" indent="0">
              <a:buFont typeface="Wingdings 2" pitchFamily="18" charset="2"/>
              <a:buNone/>
            </a:pPr>
            <a:r>
              <a:rPr lang="ru-RU" sz="2800" b="1" i="1" dirty="0" smtClean="0">
                <a:solidFill>
                  <a:schemeClr val="tx2"/>
                </a:solidFill>
              </a:rPr>
              <a:t>Так как их сумма равна 180</a:t>
            </a:r>
            <a:r>
              <a:rPr lang="ru-RU" sz="2800" b="1" i="1" baseline="30000" dirty="0" smtClean="0">
                <a:solidFill>
                  <a:schemeClr val="tx2"/>
                </a:solidFill>
              </a:rPr>
              <a:t>0</a:t>
            </a:r>
            <a:r>
              <a:rPr lang="ru-RU" sz="2800" b="1" i="1" dirty="0" smtClean="0">
                <a:solidFill>
                  <a:schemeClr val="tx2"/>
                </a:solidFill>
              </a:rPr>
              <a:t>, то </a:t>
            </a:r>
          </a:p>
          <a:p>
            <a:pPr marL="0" indent="0">
              <a:buFont typeface="Wingdings 2" pitchFamily="18" charset="2"/>
              <a:buNone/>
            </a:pPr>
            <a:r>
              <a:rPr lang="ru-RU" sz="2800" b="1" i="1" dirty="0" smtClean="0">
                <a:solidFill>
                  <a:schemeClr val="tx2"/>
                </a:solidFill>
              </a:rPr>
              <a:t>углы равны 90</a:t>
            </a:r>
            <a:r>
              <a:rPr lang="ru-RU" sz="2800" b="1" i="1" baseline="30000" dirty="0" smtClean="0">
                <a:solidFill>
                  <a:schemeClr val="tx2"/>
                </a:solidFill>
              </a:rPr>
              <a:t>о</a:t>
            </a:r>
            <a:r>
              <a:rPr lang="ru-RU" sz="2800" b="1" i="1" dirty="0" smtClean="0">
                <a:solidFill>
                  <a:schemeClr val="tx2"/>
                </a:solidFill>
              </a:rPr>
              <a:t>. Такой параллелограмм – прямоугольник.</a:t>
            </a:r>
            <a:endParaRPr lang="ru-RU" sz="2800" b="1" i="1" baseline="30000" dirty="0" smtClean="0">
              <a:solidFill>
                <a:schemeClr val="tx2"/>
              </a:solidFill>
            </a:endParaRPr>
          </a:p>
        </p:txBody>
      </p:sp>
      <p:sp>
        <p:nvSpPr>
          <p:cNvPr id="190467"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6208713" y="2852738"/>
            <a:ext cx="2616200" cy="1973262"/>
          </a:xfrm>
          <a:prstGeom prst="rect">
            <a:avLst/>
          </a:prstGeom>
          <a:noFill/>
          <a:ln w="9525">
            <a:solidFill>
              <a:schemeClr val="tx1"/>
            </a:solidFill>
            <a:miter lim="800000"/>
            <a:headEnd/>
            <a:tailEnd/>
          </a:ln>
        </p:spPr>
      </p:pic>
      <p:pic>
        <p:nvPicPr>
          <p:cNvPr id="190469" name="Picture 2">
            <a:hlinkClick r:id="rId3" action="ppaction://hlinksldjump"/>
          </p:cNvPr>
          <p:cNvPicPr>
            <a:picLocks noChangeAspect="1" noChangeArrowheads="1"/>
          </p:cNvPicPr>
          <p:nvPr/>
        </p:nvPicPr>
        <p:blipFill>
          <a:blip r:embed="rId4"/>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2575" y="692150"/>
            <a:ext cx="8640763" cy="2952750"/>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20. Основание АС равнобедренного </a:t>
            </a:r>
            <a:r>
              <a:rPr lang="ru-RU" sz="3200" b="1" i="1" dirty="0" smtClean="0">
                <a:solidFill>
                  <a:prstClr val="black"/>
                </a:solidFill>
                <a:latin typeface="Times New Roman" pitchFamily="18" charset="0"/>
                <a:cs typeface="Times New Roman" pitchFamily="18" charset="0"/>
              </a:rPr>
              <a:t>∆</a:t>
            </a:r>
            <a:r>
              <a:rPr lang="ru-RU" sz="3200" b="1" dirty="0" smtClean="0">
                <a:solidFill>
                  <a:schemeClr val="tx1"/>
                </a:solidFill>
                <a:latin typeface="Times New Roman" pitchFamily="18" charset="0"/>
                <a:cs typeface="Times New Roman" pitchFamily="18" charset="0"/>
              </a:rPr>
              <a:t>АВС равно 12. Окружность радиуса 8 с центром вне этого треугольника касается продолжений боковых сторон треугольника и касается основания АС. Найдите радиус окружности, вписанной в </a:t>
            </a:r>
            <a:r>
              <a:rPr lang="ru-RU" sz="3200" b="1" i="1" dirty="0" smtClean="0">
                <a:solidFill>
                  <a:schemeClr val="tx1"/>
                </a:solidFill>
                <a:latin typeface="Times New Roman" pitchFamily="18" charset="0"/>
                <a:ea typeface="+mn-ea"/>
                <a:cs typeface="Times New Roman" pitchFamily="18" charset="0"/>
              </a:rPr>
              <a:t>∆</a:t>
            </a:r>
            <a:r>
              <a:rPr lang="ru-RU" sz="3200" b="1" dirty="0" smtClean="0">
                <a:solidFill>
                  <a:schemeClr val="tx1"/>
                </a:solidFill>
                <a:latin typeface="Times New Roman" pitchFamily="18" charset="0"/>
                <a:cs typeface="Times New Roman" pitchFamily="18" charset="0"/>
              </a:rPr>
              <a:t>АВС.</a:t>
            </a:r>
            <a:endParaRPr lang="ru-RU" sz="3200" b="1" dirty="0">
              <a:solidFill>
                <a:schemeClr val="tx1"/>
              </a:solidFill>
              <a:latin typeface="Times New Roman" pitchFamily="18" charset="0"/>
              <a:cs typeface="Times New Roman" pitchFamily="18" charset="0"/>
            </a:endParaRPr>
          </a:p>
        </p:txBody>
      </p:sp>
      <p:sp>
        <p:nvSpPr>
          <p:cNvPr id="2" name="Объект 1"/>
          <p:cNvSpPr>
            <a:spLocks noGrp="1" noRot="1" noChangeAspect="1" noMove="1" noResize="1" noEditPoints="1" noAdjustHandles="1" noChangeArrowheads="1" noChangeShapeType="1" noTextEdit="1"/>
          </p:cNvSpPr>
          <p:nvPr>
            <p:ph idx="1"/>
          </p:nvPr>
        </p:nvSpPr>
        <p:spPr>
          <a:xfrm>
            <a:off x="251520" y="3610713"/>
            <a:ext cx="8892480" cy="3240360"/>
          </a:xfrm>
          <a:blipFill rotWithShape="1">
            <a:blip r:embed="rId3"/>
            <a:stretch>
              <a:fillRect l="-1371" t="-4511" r="-274" b="-2820"/>
            </a:stretch>
          </a:blipFill>
        </p:spPr>
        <p:txBody>
          <a:bodyPr>
            <a:normAutofit/>
          </a:bodyPr>
          <a:lstStyle/>
          <a:p>
            <a:pPr marL="274320" indent="-274320" fontAlgn="auto">
              <a:spcAft>
                <a:spcPts val="0"/>
              </a:spcAft>
              <a:buClr>
                <a:schemeClr val="accent3"/>
              </a:buClr>
              <a:buFont typeface="Wingdings 2"/>
              <a:buChar char=""/>
              <a:defRPr/>
            </a:pPr>
            <a:r>
              <a:rPr lang="ru-RU">
                <a:noFill/>
              </a:rPr>
              <a:t> </a:t>
            </a:r>
          </a:p>
        </p:txBody>
      </p:sp>
      <p:sp>
        <p:nvSpPr>
          <p:cNvPr id="191491"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pic>
        <p:nvPicPr>
          <p:cNvPr id="191492" name="Picture 2"/>
          <p:cNvPicPr>
            <a:picLocks noChangeAspect="1" noChangeArrowheads="1"/>
          </p:cNvPicPr>
          <p:nvPr/>
        </p:nvPicPr>
        <p:blipFill>
          <a:blip r:embed="rId4"/>
          <a:srcRect l="4881" r="4881"/>
          <a:stretch>
            <a:fillRect/>
          </a:stretch>
        </p:blipFill>
        <p:spPr bwMode="auto">
          <a:xfrm>
            <a:off x="6088063" y="4365625"/>
            <a:ext cx="2878137" cy="1851025"/>
          </a:xfrm>
          <a:prstGeom prst="rect">
            <a:avLst/>
          </a:prstGeom>
          <a:noFill/>
          <a:ln w="9525">
            <a:solidFill>
              <a:schemeClr val="tx1"/>
            </a:solidFill>
            <a:miter lim="800000"/>
            <a:headEnd/>
            <a:tailEnd/>
          </a:ln>
        </p:spPr>
      </p:pic>
      <p:pic>
        <p:nvPicPr>
          <p:cNvPr id="191493" name="Picture 2">
            <a:hlinkClick r:id="rId5" action="ppaction://hlinksldjump"/>
          </p:cNvPr>
          <p:cNvPicPr>
            <a:picLocks noChangeAspect="1" noChangeArrowheads="1"/>
          </p:cNvPicPr>
          <p:nvPr/>
        </p:nvPicPr>
        <p:blipFill>
          <a:blip r:embed="rId6"/>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Заголовок 3"/>
          <p:cNvSpPr>
            <a:spLocks noGrp="1"/>
          </p:cNvSpPr>
          <p:nvPr>
            <p:ph type="title"/>
          </p:nvPr>
        </p:nvSpPr>
        <p:spPr>
          <a:xfrm>
            <a:off x="0" y="549275"/>
            <a:ext cx="9144000" cy="792163"/>
          </a:xfrm>
        </p:spPr>
        <p:txBody>
          <a:bodyPr/>
          <a:lstStyle/>
          <a:p>
            <a:pPr algn="ctr"/>
            <a:r>
              <a:rPr lang="ru-RU" sz="4400" b="1" smtClean="0">
                <a:solidFill>
                  <a:srgbClr val="000000"/>
                </a:solidFill>
                <a:latin typeface="Times New Roman" pitchFamily="18" charset="0"/>
                <a:cs typeface="Times New Roman" pitchFamily="18" charset="0"/>
              </a:rPr>
              <a:t>Модуль «Реальная математика»</a:t>
            </a:r>
            <a:endParaRPr lang="ru-RU" smtClean="0"/>
          </a:p>
        </p:txBody>
      </p:sp>
      <p:sp>
        <p:nvSpPr>
          <p:cNvPr id="2" name="Объект 1"/>
          <p:cNvSpPr>
            <a:spLocks noGrp="1"/>
          </p:cNvSpPr>
          <p:nvPr>
            <p:ph idx="1"/>
          </p:nvPr>
        </p:nvSpPr>
        <p:spPr>
          <a:xfrm>
            <a:off x="755650" y="3854450"/>
            <a:ext cx="3384550" cy="455613"/>
          </a:xfrm>
        </p:spPr>
        <p:txBody>
          <a:bodyPr>
            <a:normAutofit fontScale="25000" lnSpcReduction="20000"/>
          </a:bodyPr>
          <a:lstStyle/>
          <a:p>
            <a:pPr marL="0" indent="0" fontAlgn="auto">
              <a:spcAft>
                <a:spcPts val="0"/>
              </a:spcAft>
              <a:buClr>
                <a:srgbClr val="31B6FD"/>
              </a:buClr>
              <a:buFont typeface="Wingdings 2"/>
              <a:buNone/>
              <a:defRPr/>
            </a:pPr>
            <a:endParaRPr lang="ru-RU" sz="11200" dirty="0">
              <a:solidFill>
                <a:srgbClr val="073E87"/>
              </a:solidFill>
            </a:endParaRPr>
          </a:p>
          <a:p>
            <a:pPr marL="274320" indent="-274320" fontAlgn="auto">
              <a:spcAft>
                <a:spcPts val="0"/>
              </a:spcAft>
              <a:buClr>
                <a:srgbClr val="31B6FD"/>
              </a:buClr>
              <a:buFont typeface="Wingdings 2"/>
              <a:buChar char=""/>
              <a:defRPr/>
            </a:pPr>
            <a:endParaRPr lang="ru-RU" sz="11200" dirty="0">
              <a:solidFill>
                <a:srgbClr val="073E87"/>
              </a:solidFill>
            </a:endParaRPr>
          </a:p>
          <a:p>
            <a:pPr marL="0" indent="0" fontAlgn="auto">
              <a:spcAft>
                <a:spcPts val="0"/>
              </a:spcAft>
              <a:buClr>
                <a:srgbClr val="31B6FD"/>
              </a:buClr>
              <a:buFont typeface="Wingdings 2"/>
              <a:buNone/>
              <a:defRPr/>
            </a:pPr>
            <a:endParaRPr lang="ru-RU" sz="11200" b="1" dirty="0">
              <a:solidFill>
                <a:srgbClr val="073E87"/>
              </a:solidFill>
            </a:endParaRPr>
          </a:p>
          <a:p>
            <a:pPr marL="0" indent="0" fontAlgn="auto">
              <a:spcAft>
                <a:spcPts val="0"/>
              </a:spcAft>
              <a:buClr>
                <a:srgbClr val="31B6FD"/>
              </a:buClr>
              <a:buFont typeface="Wingdings 2"/>
              <a:buNone/>
              <a:defRPr/>
            </a:pPr>
            <a:endParaRPr lang="ru-RU" sz="11200" b="1" i="1" dirty="0">
              <a:solidFill>
                <a:srgbClr val="073E87"/>
              </a:solidFill>
            </a:endParaRPr>
          </a:p>
          <a:p>
            <a:pPr marL="0" indent="0" fontAlgn="auto">
              <a:spcAft>
                <a:spcPts val="0"/>
              </a:spcAft>
              <a:buClr>
                <a:schemeClr val="accent3"/>
              </a:buClr>
              <a:buFont typeface="Wingdings 2"/>
              <a:buNone/>
              <a:defRPr/>
            </a:pPr>
            <a:endParaRPr lang="ru-RU" sz="11200" b="1" i="1" dirty="0"/>
          </a:p>
        </p:txBody>
      </p:sp>
      <p:sp>
        <p:nvSpPr>
          <p:cNvPr id="3" name="Нижний колонтитул 2"/>
          <p:cNvSpPr>
            <a:spLocks noGrp="1"/>
          </p:cNvSpPr>
          <p:nvPr>
            <p:ph type="ftr" sz="quarter" idx="11"/>
          </p:nvPr>
        </p:nvSpPr>
        <p:spPr/>
        <p:txBody>
          <a:bodyPr/>
          <a:lstStyle/>
          <a:p>
            <a:pPr algn="ctr">
              <a:defRPr/>
            </a:pPr>
            <a:endParaRPr lang="ru-RU" dirty="0">
              <a:latin typeface="Times New Roman" pitchFamily="18" charset="0"/>
              <a:cs typeface="Times New Roman" pitchFamily="18" charset="0"/>
            </a:endParaRPr>
          </a:p>
        </p:txBody>
      </p:sp>
      <p:pic>
        <p:nvPicPr>
          <p:cNvPr id="193542" name="Picture 2">
            <a:hlinkClick r:id="rId3" action="ppaction://hlinksldjump"/>
          </p:cNvPr>
          <p:cNvPicPr>
            <a:picLocks noChangeAspect="1" noChangeArrowheads="1"/>
          </p:cNvPicPr>
          <p:nvPr/>
        </p:nvPicPr>
        <p:blipFill>
          <a:blip r:embed="rId4"/>
          <a:srcRect/>
          <a:stretch>
            <a:fillRect/>
          </a:stretch>
        </p:blipFill>
        <p:spPr bwMode="auto">
          <a:xfrm>
            <a:off x="8582025" y="6450013"/>
            <a:ext cx="554038" cy="407987"/>
          </a:xfrm>
          <a:prstGeom prst="rect">
            <a:avLst/>
          </a:prstGeom>
          <a:noFill/>
          <a:ln w="9525">
            <a:noFill/>
            <a:miter lim="800000"/>
            <a:headEnd/>
            <a:tailEnd/>
          </a:ln>
        </p:spPr>
      </p:pic>
    </p:spTree>
  </p:cSld>
  <p:clrMapOvr>
    <a:masterClrMapping/>
  </p:clrMapOvr>
  <p:transition spd="slow" advTm="60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idx="2"/>
          </p:nvPr>
        </p:nvSpPr>
        <p:spPr>
          <a:xfrm>
            <a:off x="571472" y="1676400"/>
            <a:ext cx="3286148" cy="4572000"/>
          </a:xfrm>
        </p:spPr>
        <p:txBody>
          <a:bodyPr/>
          <a:lstStyle/>
          <a:p>
            <a:endParaRPr lang="ru-RU" dirty="0"/>
          </a:p>
        </p:txBody>
      </p:sp>
      <p:sp>
        <p:nvSpPr>
          <p:cNvPr id="5" name="Содержимое 4"/>
          <p:cNvSpPr>
            <a:spLocks noGrp="1"/>
          </p:cNvSpPr>
          <p:nvPr>
            <p:ph sz="half" idx="1"/>
          </p:nvPr>
        </p:nvSpPr>
        <p:spPr/>
        <p:txBody>
          <a:bodyPr/>
          <a:lstStyle/>
          <a:p>
            <a:r>
              <a:rPr lang="ru-RU" sz="2000" b="1" dirty="0" smtClean="0"/>
              <a:t>Прошло 70  лет со дня победы советского народа в Великой Отечественной войне. Неисчислимые жертвы понесла страна во имя независимости, свободы и общественных идеалов: миллионы погибших и раненых, страдания от голода, тысячи разрушенных городов и деревень, сотни тысяч угнанных на фашистскую каторгу.  Несмотря ни на что советский народ выстоял и победил.</a:t>
            </a:r>
            <a:endParaRPr lang="ru-RU" sz="2000" b="1" i="1" dirty="0" smtClean="0"/>
          </a:p>
          <a:p>
            <a:endParaRPr lang="ru-RU" dirty="0"/>
          </a:p>
        </p:txBody>
      </p:sp>
      <p:sp>
        <p:nvSpPr>
          <p:cNvPr id="2" name="Нижний колонтитул 1"/>
          <p:cNvSpPr>
            <a:spLocks noGrp="1"/>
          </p:cNvSpPr>
          <p:nvPr>
            <p:ph type="ftr" sz="quarter" idx="11"/>
          </p:nvPr>
        </p:nvSpPr>
        <p:spPr/>
        <p:txBody>
          <a:bodyPr/>
          <a:lstStyle/>
          <a:p>
            <a:pPr>
              <a:defRPr/>
            </a:pPr>
            <a:r>
              <a:rPr lang="ru-RU" dirty="0" smtClean="0"/>
              <a:t>Григорьева Р.В.</a:t>
            </a:r>
          </a:p>
          <a:p>
            <a:pPr>
              <a:defRPr/>
            </a:pPr>
            <a:endParaRPr lang="ru-RU" dirty="0"/>
          </a:p>
        </p:txBody>
      </p:sp>
      <p:pic>
        <p:nvPicPr>
          <p:cNvPr id="7" name="Рисунок 6" descr="http://kak-ya.ru/images/photos/1782_cimg3609.jpg"/>
          <p:cNvPicPr/>
          <p:nvPr/>
        </p:nvPicPr>
        <p:blipFill>
          <a:blip r:embed="rId2"/>
          <a:srcRect/>
          <a:stretch>
            <a:fillRect/>
          </a:stretch>
        </p:blipFill>
        <p:spPr bwMode="auto">
          <a:xfrm>
            <a:off x="642910" y="1785926"/>
            <a:ext cx="3071833"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88" y="642918"/>
            <a:ext cx="8640762" cy="3643337"/>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14. В таблице приведены нормативы по бегу на 30 метров для учащихся 9-х классов</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mn-lt"/>
              </a:rPr>
              <a:t/>
            </a:r>
            <a:br>
              <a:rPr lang="ru-RU" sz="3200" b="1" dirty="0" smtClean="0">
                <a:solidFill>
                  <a:schemeClr val="tx1"/>
                </a:solidFill>
                <a:latin typeface="+mn-lt"/>
              </a:rPr>
            </a:br>
            <a:r>
              <a:rPr lang="ru-RU" sz="3200" b="1" dirty="0" smtClean="0">
                <a:solidFill>
                  <a:schemeClr val="tx1"/>
                </a:solidFill>
                <a:latin typeface="+mn-lt"/>
              </a:rPr>
              <a:t>                                                                                                                                  </a:t>
            </a:r>
            <a:br>
              <a:rPr lang="ru-RU" sz="3200" b="1" dirty="0" smtClean="0">
                <a:solidFill>
                  <a:schemeClr val="tx1"/>
                </a:solidFill>
                <a:latin typeface="+mn-lt"/>
              </a:rPr>
            </a:br>
            <a:r>
              <a:rPr lang="ru-RU" sz="3200" b="1" dirty="0" smtClean="0">
                <a:solidFill>
                  <a:schemeClr val="tx1"/>
                </a:solidFill>
                <a:latin typeface="+mn-lt"/>
              </a:rPr>
              <a:t/>
            </a:r>
            <a:br>
              <a:rPr lang="ru-RU" sz="3200" b="1" dirty="0" smtClean="0">
                <a:solidFill>
                  <a:schemeClr val="tx1"/>
                </a:solidFill>
                <a:latin typeface="+mn-lt"/>
              </a:rPr>
            </a:br>
            <a:r>
              <a:rPr lang="ru-RU" sz="3200" b="1" dirty="0" smtClean="0">
                <a:solidFill>
                  <a:schemeClr val="tx1"/>
                </a:solidFill>
                <a:latin typeface="Times New Roman" pitchFamily="18" charset="0"/>
                <a:cs typeface="Times New Roman" pitchFamily="18" charset="0"/>
              </a:rPr>
              <a:t>Какую отметку получит девочка, пробежавшая эту дистанцию за 5,36?                       </a:t>
            </a:r>
            <a:endParaRPr lang="ru-RU" sz="3200"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nvPr>
        </p:nvGraphicFramePr>
        <p:xfrm>
          <a:off x="1608138" y="1844675"/>
          <a:ext cx="6048673" cy="1368153"/>
        </p:xfrm>
        <a:graphic>
          <a:graphicData uri="http://schemas.openxmlformats.org/drawingml/2006/table">
            <a:tbl>
              <a:tblPr firstRow="1" bandRow="1">
                <a:tableStyleId>{5C22544A-7EE6-4342-B048-85BDC9FD1C3A}</a:tableStyleId>
              </a:tblPr>
              <a:tblGrid>
                <a:gridCol w="2016223"/>
                <a:gridCol w="672075"/>
                <a:gridCol w="672075"/>
                <a:gridCol w="672075"/>
                <a:gridCol w="672075"/>
                <a:gridCol w="672075"/>
                <a:gridCol w="672075"/>
              </a:tblGrid>
              <a:tr h="456051">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ru-RU" dirty="0" smtClean="0">
                          <a:solidFill>
                            <a:schemeClr val="bg1"/>
                          </a:solidFill>
                        </a:rPr>
                        <a:t>мальчики</a:t>
                      </a:r>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a:tc>
                <a:tc hMerge="1">
                  <a:txBody>
                    <a:bodyPr/>
                    <a:lstStyle/>
                    <a:p>
                      <a:endParaRPr lang="ru-RU" dirty="0"/>
                    </a:p>
                  </a:txBody>
                  <a:tcPr/>
                </a:tc>
                <a:tc gridSpan="3">
                  <a:txBody>
                    <a:bodyPr/>
                    <a:lstStyle/>
                    <a:p>
                      <a:pPr algn="ctr"/>
                      <a:r>
                        <a:rPr lang="ru-RU" dirty="0" smtClean="0">
                          <a:solidFill>
                            <a:schemeClr val="bg1"/>
                          </a:solidFill>
                        </a:rPr>
                        <a:t>девочки</a:t>
                      </a:r>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a:tc>
                <a:tc hMerge="1">
                  <a:txBody>
                    <a:bodyPr/>
                    <a:lstStyle/>
                    <a:p>
                      <a:endParaRPr lang="ru-RU" dirty="0"/>
                    </a:p>
                  </a:txBody>
                  <a:tcPr/>
                </a:tc>
              </a:tr>
              <a:tr h="456051">
                <a:tc>
                  <a:txBody>
                    <a:bodyPr/>
                    <a:lstStyle/>
                    <a:p>
                      <a:pPr algn="ctr"/>
                      <a:r>
                        <a:rPr lang="ru-RU" dirty="0" smtClean="0">
                          <a:latin typeface="Times New Roman" pitchFamily="18" charset="0"/>
                          <a:cs typeface="Times New Roman" pitchFamily="18" charset="0"/>
                        </a:rPr>
                        <a:t>Отметки</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051">
                <a:tc>
                  <a:txBody>
                    <a:bodyPr/>
                    <a:lstStyle/>
                    <a:p>
                      <a:pPr algn="ctr"/>
                      <a:r>
                        <a:rPr lang="ru-RU" dirty="0" smtClean="0">
                          <a:latin typeface="Times New Roman" pitchFamily="18" charset="0"/>
                          <a:cs typeface="Times New Roman" pitchFamily="18" charset="0"/>
                        </a:rPr>
                        <a:t>Время , секунды</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4,6</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4,9</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5,3</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5,0</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5,5</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5,9</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5616" name="Нижний колонтитул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195617" name="Прямоугольник 4"/>
          <p:cNvSpPr>
            <a:spLocks noChangeArrowheads="1"/>
          </p:cNvSpPr>
          <p:nvPr/>
        </p:nvSpPr>
        <p:spPr bwMode="auto">
          <a:xfrm>
            <a:off x="438150" y="4149725"/>
            <a:ext cx="5959475" cy="2062163"/>
          </a:xfrm>
          <a:prstGeom prst="rect">
            <a:avLst/>
          </a:prstGeom>
          <a:noFill/>
          <a:ln w="9525">
            <a:noFill/>
            <a:miter lim="800000"/>
            <a:headEnd/>
            <a:tailEnd/>
          </a:ln>
        </p:spPr>
        <p:txBody>
          <a:bodyPr>
            <a:spAutoFit/>
          </a:bodyPr>
          <a:lstStyle/>
          <a:p>
            <a:pPr marL="457200" indent="-457200">
              <a:buFontTx/>
              <a:buAutoNum type="arabicParenR"/>
            </a:pPr>
            <a:r>
              <a:rPr lang="ru-RU" sz="3200" b="1" dirty="0">
                <a:solidFill>
                  <a:srgbClr val="000000"/>
                </a:solidFill>
                <a:latin typeface="Times New Roman" pitchFamily="18" charset="0"/>
                <a:cs typeface="Times New Roman" pitchFamily="18" charset="0"/>
              </a:rPr>
              <a:t>отметка «5»    </a:t>
            </a:r>
          </a:p>
          <a:p>
            <a:pPr marL="457200" indent="-457200">
              <a:buFontTx/>
              <a:buAutoNum type="arabicParenR"/>
            </a:pPr>
            <a:r>
              <a:rPr lang="ru-RU" sz="3200" b="1" dirty="0">
                <a:solidFill>
                  <a:srgbClr val="000000"/>
                </a:solidFill>
                <a:latin typeface="Times New Roman" pitchFamily="18" charset="0"/>
                <a:cs typeface="Times New Roman" pitchFamily="18" charset="0"/>
              </a:rPr>
              <a:t>отметка «4»    </a:t>
            </a:r>
          </a:p>
          <a:p>
            <a:pPr marL="457200" indent="-457200">
              <a:buFontTx/>
              <a:buAutoNum type="arabicParenR"/>
            </a:pPr>
            <a:r>
              <a:rPr lang="ru-RU" sz="3200" b="1" dirty="0">
                <a:solidFill>
                  <a:srgbClr val="000000"/>
                </a:solidFill>
                <a:latin typeface="Times New Roman" pitchFamily="18" charset="0"/>
                <a:cs typeface="Times New Roman" pitchFamily="18" charset="0"/>
              </a:rPr>
              <a:t>отметка «3»   </a:t>
            </a:r>
          </a:p>
          <a:p>
            <a:pPr marL="457200" indent="-457200">
              <a:buFontTx/>
              <a:buAutoNum type="arabicParenR"/>
            </a:pPr>
            <a:r>
              <a:rPr lang="ru-RU" sz="3200" b="1" dirty="0">
                <a:solidFill>
                  <a:srgbClr val="000000"/>
                </a:solidFill>
                <a:latin typeface="Times New Roman" pitchFamily="18" charset="0"/>
                <a:cs typeface="Times New Roman" pitchFamily="18" charset="0"/>
              </a:rPr>
              <a:t>норматив не выполнен</a:t>
            </a:r>
            <a:endParaRPr lang="ru-RU" sz="2800" b="1" dirty="0">
              <a:solidFill>
                <a:srgbClr val="000000"/>
              </a:solidFill>
              <a:latin typeface="Times New Roman" pitchFamily="18" charset="0"/>
              <a:cs typeface="Times New Roman" pitchFamily="18" charset="0"/>
            </a:endParaRPr>
          </a:p>
        </p:txBody>
      </p:sp>
      <p:sp>
        <p:nvSpPr>
          <p:cNvPr id="195618" name="Прямоугольник 1"/>
          <p:cNvSpPr>
            <a:spLocks noChangeArrowheads="1"/>
          </p:cNvSpPr>
          <p:nvPr/>
        </p:nvSpPr>
        <p:spPr bwMode="auto">
          <a:xfrm>
            <a:off x="6397625" y="5918200"/>
            <a:ext cx="1439863" cy="585788"/>
          </a:xfrm>
          <a:prstGeom prst="rect">
            <a:avLst/>
          </a:prstGeom>
          <a:noFill/>
          <a:ln w="9525">
            <a:noFill/>
            <a:miter lim="800000"/>
            <a:headEnd/>
            <a:tailEnd/>
          </a:ln>
        </p:spPr>
        <p:txBody>
          <a:bodyPr>
            <a:spAutoFit/>
          </a:bodyPr>
          <a:lstStyle/>
          <a:p>
            <a:r>
              <a:rPr lang="ru-RU" sz="3200" b="1">
                <a:solidFill>
                  <a:srgbClr val="000000"/>
                </a:solidFill>
                <a:latin typeface="Times New Roman" pitchFamily="18" charset="0"/>
                <a:cs typeface="Times New Roman" pitchFamily="18" charset="0"/>
              </a:rPr>
              <a:t>Ответ:  </a:t>
            </a:r>
          </a:p>
        </p:txBody>
      </p:sp>
      <p:sp>
        <p:nvSpPr>
          <p:cNvPr id="8" name="Прямоугольник 7"/>
          <p:cNvSpPr>
            <a:spLocks noChangeArrowheads="1"/>
          </p:cNvSpPr>
          <p:nvPr/>
        </p:nvSpPr>
        <p:spPr bwMode="auto">
          <a:xfrm>
            <a:off x="7835900" y="5918200"/>
            <a:ext cx="52705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2)</a:t>
            </a:r>
            <a:endParaRPr lang="ru-RU">
              <a:latin typeface="Constantia" pitchFamily="18" charset="0"/>
            </a:endParaRPr>
          </a:p>
        </p:txBody>
      </p:sp>
      <p:pic>
        <p:nvPicPr>
          <p:cNvPr id="195620" name="Picture 2">
            <a:hlinkClick r:id="rId2" action="ppaction://hlinksldjump"/>
          </p:cNvPr>
          <p:cNvPicPr>
            <a:picLocks noChangeAspect="1" noChangeArrowheads="1"/>
          </p:cNvPicPr>
          <p:nvPr/>
        </p:nvPicPr>
        <p:blipFill>
          <a:blip r:embed="rId3"/>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2088" y="476250"/>
            <a:ext cx="8640762" cy="3457575"/>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15. На графике изображена зависимость атмосферного давления (в мм ртутного столба) от высоты местности над уровнем моря (в километрах). На сколько мм ртутного столба атмосферное давление на высоте Эвереста ниже атмосферного давления на высоте Эльбруса?</a:t>
            </a:r>
            <a:r>
              <a:rPr lang="ru-RU" sz="3200" b="1" dirty="0" smtClean="0">
                <a:solidFill>
                  <a:prstClr val="black"/>
                </a:solidFill>
                <a:latin typeface="Times New Roman" pitchFamily="18" charset="0"/>
                <a:cs typeface="Times New Roman" pitchFamily="18" charset="0"/>
              </a:rPr>
              <a:t>          </a:t>
            </a:r>
            <a:r>
              <a:rPr lang="ru-RU" sz="3200" b="1" dirty="0">
                <a:solidFill>
                  <a:prstClr val="black"/>
                </a:solidFill>
                <a:latin typeface="Times New Roman" pitchFamily="18" charset="0"/>
                <a:cs typeface="Times New Roman" pitchFamily="18" charset="0"/>
              </a:rPr>
              <a:t> </a:t>
            </a:r>
            <a:r>
              <a:rPr lang="ru-RU" sz="3200" b="1" dirty="0" smtClean="0">
                <a:solidFill>
                  <a:prstClr val="black"/>
                </a:solidFill>
                <a:latin typeface="Times New Roman" pitchFamily="18" charset="0"/>
                <a:cs typeface="Times New Roman" pitchFamily="18" charset="0"/>
              </a:rPr>
              <a:t>                                           </a:t>
            </a:r>
            <a:endParaRPr lang="ru-RU" sz="3200" b="1" dirty="0">
              <a:solidFill>
                <a:schemeClr val="tx1"/>
              </a:solidFill>
              <a:latin typeface="+mn-lt"/>
            </a:endParaRPr>
          </a:p>
        </p:txBody>
      </p:sp>
      <p:sp>
        <p:nvSpPr>
          <p:cNvPr id="196610"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1982788" y="5805488"/>
            <a:ext cx="800100" cy="584200"/>
          </a:xfrm>
          <a:prstGeom prst="rect">
            <a:avLst/>
          </a:prstGeom>
          <a:noFill/>
          <a:ln w="9525">
            <a:noFill/>
            <a:miter lim="800000"/>
            <a:headEnd/>
            <a:tailEnd/>
          </a:ln>
        </p:spPr>
        <p:txBody>
          <a:bodyPr wrap="none">
            <a:spAutoFit/>
          </a:bodyPr>
          <a:lstStyle/>
          <a:p>
            <a:r>
              <a:rPr lang="ru-RU" sz="3200" b="1" dirty="0">
                <a:solidFill>
                  <a:srgbClr val="000000"/>
                </a:solidFill>
                <a:latin typeface="Times New Roman" pitchFamily="18" charset="0"/>
                <a:cs typeface="Times New Roman" pitchFamily="18" charset="0"/>
              </a:rPr>
              <a:t>120</a:t>
            </a:r>
            <a:endParaRPr lang="ru-RU" sz="3200" dirty="0">
              <a:solidFill>
                <a:srgbClr val="000000"/>
              </a:solidFill>
              <a:latin typeface="Times New Roman" pitchFamily="18" charset="0"/>
              <a:cs typeface="Times New Roman" pitchFamily="18" charset="0"/>
            </a:endParaRPr>
          </a:p>
        </p:txBody>
      </p:sp>
      <p:pic>
        <p:nvPicPr>
          <p:cNvPr id="196612" name="Picture 2"/>
          <p:cNvPicPr>
            <a:picLocks noChangeAspect="1" noChangeArrowheads="1"/>
          </p:cNvPicPr>
          <p:nvPr/>
        </p:nvPicPr>
        <p:blipFill>
          <a:blip r:embed="rId2"/>
          <a:srcRect/>
          <a:stretch>
            <a:fillRect/>
          </a:stretch>
        </p:blipFill>
        <p:spPr bwMode="auto">
          <a:xfrm>
            <a:off x="3851275" y="3573463"/>
            <a:ext cx="4537075" cy="2930525"/>
          </a:xfrm>
          <a:prstGeom prst="rect">
            <a:avLst/>
          </a:prstGeom>
          <a:noFill/>
          <a:ln w="9525">
            <a:solidFill>
              <a:schemeClr val="tx1"/>
            </a:solidFill>
            <a:miter lim="800000"/>
            <a:headEnd/>
            <a:tailEnd/>
          </a:ln>
        </p:spPr>
      </p:pic>
      <p:sp>
        <p:nvSpPr>
          <p:cNvPr id="196613" name="Прямоугольник 3"/>
          <p:cNvSpPr>
            <a:spLocks noChangeArrowheads="1"/>
          </p:cNvSpPr>
          <p:nvPr/>
        </p:nvSpPr>
        <p:spPr bwMode="auto">
          <a:xfrm>
            <a:off x="468313" y="5805488"/>
            <a:ext cx="1509712" cy="584200"/>
          </a:xfrm>
          <a:prstGeom prst="rect">
            <a:avLst/>
          </a:prstGeom>
          <a:noFill/>
          <a:ln w="9525">
            <a:noFill/>
            <a:miter lim="800000"/>
            <a:headEnd/>
            <a:tailEnd/>
          </a:ln>
        </p:spPr>
        <p:txBody>
          <a:bodyPr wrap="none">
            <a:spAutoFit/>
          </a:bodyPr>
          <a:lstStyle/>
          <a:p>
            <a:r>
              <a:rPr lang="ru-RU" sz="3200" b="1">
                <a:solidFill>
                  <a:srgbClr val="000000"/>
                </a:solidFill>
                <a:latin typeface="Constantia" pitchFamily="18" charset="0"/>
              </a:rPr>
              <a:t>Ответ:</a:t>
            </a:r>
            <a:endParaRPr lang="ru-RU">
              <a:solidFill>
                <a:srgbClr val="000000"/>
              </a:solidFill>
              <a:latin typeface="Constantia" pitchFamily="18" charset="0"/>
            </a:endParaRPr>
          </a:p>
        </p:txBody>
      </p:sp>
      <p:pic>
        <p:nvPicPr>
          <p:cNvPr id="196614" name="Picture 2">
            <a:hlinkClick r:id="rId3" action="ppaction://hlinksldjump"/>
          </p:cNvPr>
          <p:cNvPicPr>
            <a:picLocks noChangeAspect="1" noChangeArrowheads="1"/>
          </p:cNvPicPr>
          <p:nvPr/>
        </p:nvPicPr>
        <p:blipFill>
          <a:blip r:embed="rId4"/>
          <a:srcRect/>
          <a:stretch>
            <a:fillRect/>
          </a:stretch>
        </p:blipFill>
        <p:spPr bwMode="auto">
          <a:xfrm>
            <a:off x="8578850" y="6424613"/>
            <a:ext cx="554038" cy="433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Заголовок 2"/>
          <p:cNvSpPr>
            <a:spLocks noGrp="1"/>
          </p:cNvSpPr>
          <p:nvPr>
            <p:ph type="title"/>
          </p:nvPr>
        </p:nvSpPr>
        <p:spPr>
          <a:xfrm>
            <a:off x="468313" y="765175"/>
            <a:ext cx="8567737" cy="2371725"/>
          </a:xfrm>
        </p:spPr>
        <p:txBody>
          <a:bodyPr/>
          <a:lstStyle/>
          <a:p>
            <a:pPr indent="457200"/>
            <a:r>
              <a:rPr lang="ru-RU" sz="3200" b="1" dirty="0" smtClean="0">
                <a:solidFill>
                  <a:schemeClr val="tx1"/>
                </a:solidFill>
                <a:latin typeface="Times New Roman" pitchFamily="18" charset="0"/>
                <a:cs typeface="Times New Roman" pitchFamily="18" charset="0"/>
              </a:rPr>
              <a:t>16. Стоимость проезда в пригородном электропоезде составляет 198 рублей. Школьникам предоставляется скидка 50%. Сколько рублей стоит проезд группы из 4 взрослых и 12 школьников?</a:t>
            </a:r>
            <a:r>
              <a:rPr lang="ru-RU" sz="3200" b="1" dirty="0" smtClean="0">
                <a:solidFill>
                  <a:srgbClr val="000000"/>
                </a:solidFill>
                <a:latin typeface="Times New Roman" pitchFamily="18" charset="0"/>
                <a:cs typeface="Times New Roman" pitchFamily="18" charset="0"/>
              </a:rPr>
              <a:t>                                                           </a:t>
            </a:r>
            <a:endParaRPr lang="ru-RU" sz="3200" b="1" dirty="0" smtClean="0">
              <a:solidFill>
                <a:schemeClr val="tx1"/>
              </a:solidFill>
              <a:latin typeface="Times New Roman" pitchFamily="18" charset="0"/>
              <a:cs typeface="Times New Roman" pitchFamily="18" charset="0"/>
            </a:endParaRPr>
          </a:p>
        </p:txBody>
      </p:sp>
      <p:sp>
        <p:nvSpPr>
          <p:cNvPr id="197634"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7715250" y="5780088"/>
            <a:ext cx="1006475"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1980</a:t>
            </a:r>
            <a:endParaRPr lang="ru-RU" sz="3200">
              <a:solidFill>
                <a:srgbClr val="000000"/>
              </a:solidFill>
              <a:latin typeface="Times New Roman" pitchFamily="18" charset="0"/>
              <a:cs typeface="Times New Roman" pitchFamily="18" charset="0"/>
            </a:endParaRPr>
          </a:p>
        </p:txBody>
      </p:sp>
      <p:sp>
        <p:nvSpPr>
          <p:cNvPr id="197637" name="Прямоугольник 3"/>
          <p:cNvSpPr>
            <a:spLocks noChangeArrowheads="1"/>
          </p:cNvSpPr>
          <p:nvPr/>
        </p:nvSpPr>
        <p:spPr bwMode="auto">
          <a:xfrm>
            <a:off x="7296150" y="5259388"/>
            <a:ext cx="274638" cy="522287"/>
          </a:xfrm>
          <a:prstGeom prst="rect">
            <a:avLst/>
          </a:prstGeom>
          <a:noFill/>
          <a:ln w="9525">
            <a:noFill/>
            <a:miter lim="800000"/>
            <a:headEnd/>
            <a:tailEnd/>
          </a:ln>
        </p:spPr>
        <p:txBody>
          <a:bodyPr wrap="none">
            <a:spAutoFit/>
          </a:bodyPr>
          <a:lstStyle/>
          <a:p>
            <a:pPr algn="ctr">
              <a:spcBef>
                <a:spcPct val="20000"/>
              </a:spcBef>
              <a:buClr>
                <a:srgbClr val="0BD0D9"/>
              </a:buClr>
              <a:buSzPct val="95000"/>
            </a:pPr>
            <a:r>
              <a:rPr lang="ru-RU" sz="2800" b="1" i="1">
                <a:solidFill>
                  <a:schemeClr val="tx2"/>
                </a:solidFill>
                <a:latin typeface="Times New Roman" pitchFamily="18" charset="0"/>
                <a:cs typeface="Times New Roman" pitchFamily="18" charset="0"/>
              </a:rPr>
              <a:t> </a:t>
            </a:r>
          </a:p>
        </p:txBody>
      </p:sp>
      <p:sp>
        <p:nvSpPr>
          <p:cNvPr id="6" name="Прямоугольник 5"/>
          <p:cNvSpPr/>
          <p:nvPr/>
        </p:nvSpPr>
        <p:spPr>
          <a:xfrm>
            <a:off x="6165850" y="5780088"/>
            <a:ext cx="1549400" cy="584200"/>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 </a:t>
            </a:r>
            <a:endParaRPr lang="ru-RU" dirty="0">
              <a:latin typeface="+mn-lt"/>
            </a:endParaRPr>
          </a:p>
        </p:txBody>
      </p:sp>
      <p:pic>
        <p:nvPicPr>
          <p:cNvPr id="197639" name="Picture 2">
            <a:hlinkClick r:id="rId3" action="ppaction://hlinksldjump"/>
          </p:cNvPr>
          <p:cNvPicPr>
            <a:picLocks noChangeAspect="1" noChangeArrowheads="1"/>
          </p:cNvPicPr>
          <p:nvPr/>
        </p:nvPicPr>
        <p:blipFill>
          <a:blip r:embed="rId4"/>
          <a:srcRect/>
          <a:stretch>
            <a:fillRect/>
          </a:stretch>
        </p:blipFill>
        <p:spPr bwMode="auto">
          <a:xfrm>
            <a:off x="8586788"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Заголовок 3"/>
          <p:cNvSpPr>
            <a:spLocks noGrp="1"/>
          </p:cNvSpPr>
          <p:nvPr>
            <p:ph type="title"/>
          </p:nvPr>
        </p:nvSpPr>
        <p:spPr>
          <a:xfrm>
            <a:off x="468313" y="771525"/>
            <a:ext cx="8351837" cy="1073150"/>
          </a:xfrm>
        </p:spPr>
        <p:txBody>
          <a:bodyPr/>
          <a:lstStyle/>
          <a:p>
            <a:pPr indent="457200"/>
            <a:endParaRPr lang="ru-RU" sz="3200" b="1" dirty="0" smtClean="0">
              <a:solidFill>
                <a:schemeClr val="tx1"/>
              </a:solidFill>
              <a:latin typeface="Times New Roman" pitchFamily="18" charset="0"/>
              <a:cs typeface="Times New Roman" pitchFamily="18" charset="0"/>
            </a:endParaRPr>
          </a:p>
        </p:txBody>
      </p:sp>
      <p:sp>
        <p:nvSpPr>
          <p:cNvPr id="199683"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2" name="Прямоугольник 1"/>
          <p:cNvSpPr>
            <a:spLocks noChangeArrowheads="1"/>
          </p:cNvSpPr>
          <p:nvPr/>
        </p:nvSpPr>
        <p:spPr bwMode="auto">
          <a:xfrm>
            <a:off x="7885113" y="5780088"/>
            <a:ext cx="697627" cy="584775"/>
          </a:xfrm>
          <a:prstGeom prst="rect">
            <a:avLst/>
          </a:prstGeom>
          <a:noFill/>
          <a:ln w="9525">
            <a:noFill/>
            <a:miter lim="800000"/>
            <a:headEnd/>
            <a:tailEnd/>
          </a:ln>
        </p:spPr>
        <p:txBody>
          <a:bodyPr wrap="none">
            <a:spAutoFit/>
          </a:bodyPr>
          <a:lstStyle/>
          <a:p>
            <a:r>
              <a:rPr lang="ru-RU" sz="3200" dirty="0" smtClean="0">
                <a:solidFill>
                  <a:srgbClr val="000000"/>
                </a:solidFill>
                <a:latin typeface="Times New Roman" pitchFamily="18" charset="0"/>
                <a:cs typeface="Times New Roman" pitchFamily="18" charset="0"/>
              </a:rPr>
              <a:t>7,3</a:t>
            </a:r>
            <a:endParaRPr lang="ru-RU" sz="3200" dirty="0">
              <a:solidFill>
                <a:srgbClr val="000000"/>
              </a:solidFill>
              <a:latin typeface="Times New Roman" pitchFamily="18" charset="0"/>
              <a:cs typeface="Times New Roman" pitchFamily="18" charset="0"/>
            </a:endParaRPr>
          </a:p>
        </p:txBody>
      </p:sp>
      <p:sp>
        <p:nvSpPr>
          <p:cNvPr id="6" name="Прямоугольник 5"/>
          <p:cNvSpPr/>
          <p:nvPr/>
        </p:nvSpPr>
        <p:spPr>
          <a:xfrm>
            <a:off x="6334125" y="5780088"/>
            <a:ext cx="1550988" cy="585787"/>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 </a:t>
            </a:r>
            <a:endParaRPr lang="ru-RU" dirty="0">
              <a:latin typeface="+mn-lt"/>
            </a:endParaRPr>
          </a:p>
        </p:txBody>
      </p:sp>
      <p:pic>
        <p:nvPicPr>
          <p:cNvPr id="199687" name="Picture 2">
            <a:hlinkClick r:id="rId3" action="ppaction://hlinksldjump"/>
          </p:cNvPr>
          <p:cNvPicPr>
            <a:picLocks noChangeAspect="1" noChangeArrowheads="1"/>
          </p:cNvPicPr>
          <p:nvPr/>
        </p:nvPicPr>
        <p:blipFill>
          <a:blip r:embed="rId4"/>
          <a:srcRect/>
          <a:stretch>
            <a:fillRect/>
          </a:stretch>
        </p:blipFill>
        <p:spPr bwMode="auto">
          <a:xfrm>
            <a:off x="8569325" y="6450013"/>
            <a:ext cx="574675" cy="407987"/>
          </a:xfrm>
          <a:prstGeom prst="rect">
            <a:avLst/>
          </a:prstGeom>
          <a:noFill/>
          <a:ln w="9525">
            <a:noFill/>
            <a:miter lim="800000"/>
            <a:headEnd/>
            <a:tailEnd/>
          </a:ln>
        </p:spPr>
      </p:pic>
      <p:pic>
        <p:nvPicPr>
          <p:cNvPr id="10" name="Содержимое 9" descr="http://alexlarin.net/gia2013/18/14.gif"/>
          <p:cNvPicPr>
            <a:picLocks noGrp="1"/>
          </p:cNvPicPr>
          <p:nvPr>
            <p:ph idx="1"/>
          </p:nvPr>
        </p:nvPicPr>
        <p:blipFill>
          <a:blip r:embed="rId5"/>
          <a:srcRect/>
          <a:stretch>
            <a:fillRect/>
          </a:stretch>
        </p:blipFill>
        <p:spPr bwMode="auto">
          <a:xfrm>
            <a:off x="428596" y="1500174"/>
            <a:ext cx="8501122" cy="3500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Заголовок 3"/>
          <p:cNvSpPr>
            <a:spLocks noGrp="1"/>
          </p:cNvSpPr>
          <p:nvPr>
            <p:ph type="title"/>
          </p:nvPr>
        </p:nvSpPr>
        <p:spPr>
          <a:xfrm>
            <a:off x="395288" y="836613"/>
            <a:ext cx="8640762" cy="2447925"/>
          </a:xfrm>
        </p:spPr>
        <p:txBody>
          <a:bodyPr/>
          <a:lstStyle/>
          <a:p>
            <a:pPr indent="457200"/>
            <a:endParaRPr lang="ru-RU" sz="3200" b="1" dirty="0" smtClean="0">
              <a:solidFill>
                <a:schemeClr val="tx1"/>
              </a:solidFill>
              <a:latin typeface="Times New Roman" pitchFamily="18" charset="0"/>
              <a:cs typeface="Times New Roman" pitchFamily="18" charset="0"/>
            </a:endParaRPr>
          </a:p>
        </p:txBody>
      </p:sp>
      <p:sp>
        <p:nvSpPr>
          <p:cNvPr id="201731"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8097838" y="6051550"/>
            <a:ext cx="813043" cy="523220"/>
          </a:xfrm>
          <a:prstGeom prst="rect">
            <a:avLst/>
          </a:prstGeom>
          <a:noFill/>
          <a:ln w="9525">
            <a:noFill/>
            <a:miter lim="800000"/>
            <a:headEnd/>
            <a:tailEnd/>
          </a:ln>
        </p:spPr>
        <p:txBody>
          <a:bodyPr wrap="none">
            <a:spAutoFit/>
          </a:bodyPr>
          <a:lstStyle/>
          <a:p>
            <a:r>
              <a:rPr lang="ru-RU" sz="2800" smtClean="0">
                <a:solidFill>
                  <a:srgbClr val="000000"/>
                </a:solidFill>
                <a:latin typeface="Times New Roman" pitchFamily="18" charset="0"/>
                <a:cs typeface="Times New Roman" pitchFamily="18" charset="0"/>
              </a:rPr>
              <a:t>2,38</a:t>
            </a:r>
            <a:endParaRPr lang="ru-RU" sz="2800">
              <a:solidFill>
                <a:srgbClr val="000000"/>
              </a:solidFill>
              <a:latin typeface="Times New Roman" pitchFamily="18" charset="0"/>
              <a:cs typeface="Times New Roman" pitchFamily="18" charset="0"/>
            </a:endParaRPr>
          </a:p>
        </p:txBody>
      </p:sp>
      <p:sp>
        <p:nvSpPr>
          <p:cNvPr id="3" name="Прямоугольник 2"/>
          <p:cNvSpPr/>
          <p:nvPr/>
        </p:nvSpPr>
        <p:spPr>
          <a:xfrm>
            <a:off x="6588125" y="6021388"/>
            <a:ext cx="1447800" cy="584200"/>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endParaRPr lang="ru-RU" dirty="0">
              <a:latin typeface="+mn-lt"/>
            </a:endParaRPr>
          </a:p>
        </p:txBody>
      </p:sp>
      <p:pic>
        <p:nvPicPr>
          <p:cNvPr id="201734" name="Picture 2">
            <a:hlinkClick r:id="rId2" action="ppaction://hlinksldjump"/>
          </p:cNvPr>
          <p:cNvPicPr>
            <a:picLocks noChangeAspect="1" noChangeArrowheads="1"/>
          </p:cNvPicPr>
          <p:nvPr/>
        </p:nvPicPr>
        <p:blipFill>
          <a:blip r:embed="rId3"/>
          <a:srcRect/>
          <a:stretch>
            <a:fillRect/>
          </a:stretch>
        </p:blipFill>
        <p:spPr bwMode="auto">
          <a:xfrm>
            <a:off x="8588375" y="6402388"/>
            <a:ext cx="554038" cy="407987"/>
          </a:xfrm>
          <a:prstGeom prst="rect">
            <a:avLst/>
          </a:prstGeom>
          <a:noFill/>
          <a:ln w="9525">
            <a:noFill/>
            <a:miter lim="800000"/>
            <a:headEnd/>
            <a:tailEnd/>
          </a:ln>
        </p:spPr>
      </p:pic>
      <p:pic>
        <p:nvPicPr>
          <p:cNvPr id="9" name="Содержимое 8" descr="http://alexlarin.net/gia2013/19/1.gif"/>
          <p:cNvPicPr>
            <a:picLocks noGrp="1"/>
          </p:cNvPicPr>
          <p:nvPr>
            <p:ph idx="1"/>
          </p:nvPr>
        </p:nvPicPr>
        <p:blipFill>
          <a:blip r:embed="rId4"/>
          <a:srcRect/>
          <a:stretch>
            <a:fillRect/>
          </a:stretch>
        </p:blipFill>
        <p:spPr bwMode="auto">
          <a:xfrm>
            <a:off x="642910" y="857232"/>
            <a:ext cx="7715304" cy="43577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Заголовок 2"/>
          <p:cNvSpPr>
            <a:spLocks noGrp="1"/>
          </p:cNvSpPr>
          <p:nvPr>
            <p:ph type="title"/>
          </p:nvPr>
        </p:nvSpPr>
        <p:spPr>
          <a:xfrm>
            <a:off x="250825" y="765175"/>
            <a:ext cx="8642350" cy="2519363"/>
          </a:xfrm>
        </p:spPr>
        <p:txBody>
          <a:bodyPr/>
          <a:lstStyle/>
          <a:p>
            <a:pPr indent="457200"/>
            <a:r>
              <a:rPr lang="ru-RU" sz="3200" b="1" dirty="0" smtClean="0">
                <a:solidFill>
                  <a:schemeClr val="tx1"/>
                </a:solidFill>
                <a:latin typeface="Times New Roman" pitchFamily="18" charset="0"/>
                <a:cs typeface="Times New Roman" pitchFamily="18" charset="0"/>
              </a:rPr>
              <a:t>19. На тарелке лежат пирожки, одинаковые на вид: 4 с мясом, 8 с капустой и 3 с яблоками. Петя наугад выбирает один пирожок. Найдите вероятность того, что пирожок окажется с яблоками.</a:t>
            </a:r>
          </a:p>
        </p:txBody>
      </p:sp>
      <p:sp>
        <p:nvSpPr>
          <p:cNvPr id="203778"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7956550" y="5732463"/>
            <a:ext cx="696913"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0,2</a:t>
            </a:r>
            <a:endParaRPr lang="ru-RU" sz="3200">
              <a:solidFill>
                <a:srgbClr val="000000"/>
              </a:solidFill>
              <a:latin typeface="Times New Roman" pitchFamily="18" charset="0"/>
              <a:cs typeface="Times New Roman" pitchFamily="18" charset="0"/>
            </a:endParaRPr>
          </a:p>
        </p:txBody>
      </p:sp>
      <p:sp>
        <p:nvSpPr>
          <p:cNvPr id="6" name="Прямоугольник 5"/>
          <p:cNvSpPr/>
          <p:nvPr/>
        </p:nvSpPr>
        <p:spPr>
          <a:xfrm>
            <a:off x="5559425" y="5732463"/>
            <a:ext cx="2473325" cy="585787"/>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         Ответ: </a:t>
            </a:r>
            <a:endParaRPr lang="ru-RU" dirty="0">
              <a:latin typeface="+mn-lt"/>
            </a:endParaRPr>
          </a:p>
        </p:txBody>
      </p:sp>
      <p:pic>
        <p:nvPicPr>
          <p:cNvPr id="203782" name="Picture 2">
            <a:hlinkClick r:id="rId3" action="ppaction://hlinksldjump"/>
          </p:cNvPr>
          <p:cNvPicPr>
            <a:picLocks noChangeAspect="1" noChangeArrowheads="1"/>
          </p:cNvPicPr>
          <p:nvPr/>
        </p:nvPicPr>
        <p:blipFill>
          <a:blip r:embed="rId4"/>
          <a:srcRect/>
          <a:stretch>
            <a:fillRect/>
          </a:stretch>
        </p:blipFill>
        <p:spPr bwMode="auto">
          <a:xfrm>
            <a:off x="8589963" y="64373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Нижний колонтитул 1"/>
          <p:cNvSpPr>
            <a:spLocks noGrp="1"/>
          </p:cNvSpPr>
          <p:nvPr>
            <p:ph type="ftr" sz="quarter" idx="11"/>
          </p:nvPr>
        </p:nvSpPr>
        <p:spPr bwMode="auto">
          <a:xfrm>
            <a:off x="2627313" y="6308725"/>
            <a:ext cx="33528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endParaRPr lang="ru-RU" dirty="0">
              <a:solidFill>
                <a:srgbClr val="045C75"/>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7740650" y="5765800"/>
            <a:ext cx="903288" cy="584200"/>
          </a:xfrm>
          <a:prstGeom prst="rect">
            <a:avLst/>
          </a:prstGeom>
          <a:noFill/>
          <a:ln w="9525">
            <a:noFill/>
            <a:miter lim="800000"/>
            <a:headEnd/>
            <a:tailEnd/>
          </a:ln>
        </p:spPr>
        <p:txBody>
          <a:bodyPr wrap="none">
            <a:spAutoFit/>
          </a:bodyPr>
          <a:lstStyle/>
          <a:p>
            <a:r>
              <a:rPr lang="ru-RU" sz="3200" b="1" dirty="0">
                <a:solidFill>
                  <a:srgbClr val="000000"/>
                </a:solidFill>
                <a:latin typeface="Times New Roman" pitchFamily="18" charset="0"/>
                <a:cs typeface="Times New Roman" pitchFamily="18" charset="0"/>
              </a:rPr>
              <a:t>2,25</a:t>
            </a:r>
            <a:endParaRPr lang="ru-RU" sz="3200" dirty="0">
              <a:solidFill>
                <a:srgbClr val="000000"/>
              </a:solidFill>
              <a:latin typeface="Times New Roman" pitchFamily="18" charset="0"/>
              <a:cs typeface="Times New Roman" pitchFamily="18" charset="0"/>
            </a:endParaRPr>
          </a:p>
        </p:txBody>
      </p:sp>
      <p:sp>
        <p:nvSpPr>
          <p:cNvPr id="6" name="Прямоугольник 5"/>
          <p:cNvSpPr/>
          <p:nvPr/>
        </p:nvSpPr>
        <p:spPr>
          <a:xfrm>
            <a:off x="6372225" y="5765800"/>
            <a:ext cx="1525588" cy="584200"/>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r>
              <a:rPr lang="ru-RU" sz="3200" b="1" dirty="0">
                <a:solidFill>
                  <a:prstClr val="black"/>
                </a:solidFill>
                <a:latin typeface="+mn-lt"/>
                <a:ea typeface="+mj-ea"/>
                <a:cs typeface="+mj-cs"/>
              </a:rPr>
              <a:t>: </a:t>
            </a:r>
            <a:endParaRPr lang="ru-RU" dirty="0">
              <a:latin typeface="+mn-lt"/>
            </a:endParaRPr>
          </a:p>
        </p:txBody>
      </p:sp>
      <p:pic>
        <p:nvPicPr>
          <p:cNvPr id="205830" name="Picture 2">
            <a:hlinkClick r:id="rId4" action="ppaction://hlinksldjump"/>
          </p:cNvPr>
          <p:cNvPicPr>
            <a:picLocks noChangeAspect="1" noChangeArrowheads="1"/>
          </p:cNvPicPr>
          <p:nvPr/>
        </p:nvPicPr>
        <p:blipFill>
          <a:blip r:embed="rId5"/>
          <a:srcRect/>
          <a:stretch>
            <a:fillRect/>
          </a:stretch>
        </p:blipFill>
        <p:spPr bwMode="auto">
          <a:xfrm>
            <a:off x="8589963" y="6446838"/>
            <a:ext cx="554037" cy="407987"/>
          </a:xfrm>
          <a:prstGeom prst="rect">
            <a:avLst/>
          </a:prstGeom>
          <a:noFill/>
          <a:ln w="9525">
            <a:noFill/>
            <a:miter lim="800000"/>
            <a:headEnd/>
            <a:tailEnd/>
          </a:ln>
        </p:spPr>
      </p:pic>
      <p:sp>
        <p:nvSpPr>
          <p:cNvPr id="7" name="Заголовок 6"/>
          <p:cNvSpPr>
            <a:spLocks noGrp="1"/>
          </p:cNvSpPr>
          <p:nvPr>
            <p:ph type="title"/>
          </p:nvPr>
        </p:nvSpPr>
        <p:spPr>
          <a:xfrm>
            <a:off x="457200" y="500042"/>
            <a:ext cx="8229600" cy="4357718"/>
          </a:xfrm>
        </p:spPr>
        <p:txBody>
          <a:bodyPr/>
          <a:lstStyle/>
          <a:p>
            <a:r>
              <a:rPr lang="ru-RU" sz="3200" b="1" dirty="0" smtClean="0"/>
              <a:t>20. Период колебания математического маятника Т (в секундах) приближенно можно вычислить по формуле Т=2       , где  </a:t>
            </a:r>
            <a:r>
              <a:rPr lang="en-US" sz="3200" b="1" dirty="0" smtClean="0"/>
              <a:t>l</a:t>
            </a:r>
            <a:r>
              <a:rPr lang="ru-RU" sz="3200" b="1" dirty="0" smtClean="0"/>
              <a:t>-длина   нити (в метрах).       </a:t>
            </a:r>
            <a:r>
              <a:rPr lang="ru-RU" sz="3200" dirty="0" smtClean="0"/>
              <a:t/>
            </a:r>
            <a:br>
              <a:rPr lang="ru-RU" sz="3200" dirty="0" smtClean="0"/>
            </a:br>
            <a:r>
              <a:rPr lang="ru-RU" sz="3200" b="1" dirty="0" smtClean="0"/>
              <a:t>Пользуясь этой формулой, найдите длину маятника ( в метрах), период колебаний которого составляет 3 секунды.</a:t>
            </a:r>
            <a:r>
              <a:rPr lang="ru-RU" sz="3200" dirty="0" smtClean="0"/>
              <a:t/>
            </a:r>
            <a:br>
              <a:rPr lang="ru-RU" sz="3200" dirty="0" smtClean="0"/>
            </a:br>
            <a:endParaRPr lang="ru-RU" sz="3200" dirty="0"/>
          </a:p>
        </p:txBody>
      </p:sp>
      <p:graphicFrame>
        <p:nvGraphicFramePr>
          <p:cNvPr id="8" name="Объект 7"/>
          <p:cNvGraphicFramePr>
            <a:graphicFrameLocks noChangeAspect="1"/>
          </p:cNvGraphicFramePr>
          <p:nvPr/>
        </p:nvGraphicFramePr>
        <p:xfrm>
          <a:off x="5214942" y="1928802"/>
          <a:ext cx="428628" cy="500065"/>
        </p:xfrm>
        <a:graphic>
          <a:graphicData uri="http://schemas.openxmlformats.org/presentationml/2006/ole">
            <p:oleObj spid="_x0000_s1026" name="Формула" r:id="rId6" imgW="21564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Заголовок 2"/>
          <p:cNvSpPr>
            <a:spLocks noGrp="1"/>
          </p:cNvSpPr>
          <p:nvPr>
            <p:ph type="title"/>
          </p:nvPr>
        </p:nvSpPr>
        <p:spPr>
          <a:xfrm>
            <a:off x="250825" y="260350"/>
            <a:ext cx="8640763" cy="1152525"/>
          </a:xfrm>
        </p:spPr>
        <p:txBody>
          <a:bodyPr/>
          <a:lstStyle/>
          <a:p>
            <a:pPr algn="ctr"/>
            <a:r>
              <a:rPr lang="ru-RU" sz="4400" b="1" smtClean="0">
                <a:solidFill>
                  <a:schemeClr val="tx1"/>
                </a:solidFill>
                <a:latin typeface="Times New Roman" pitchFamily="18" charset="0"/>
                <a:cs typeface="Times New Roman" pitchFamily="18" charset="0"/>
              </a:rPr>
              <a:t>Спасибо всем за внимание!</a:t>
            </a:r>
          </a:p>
        </p:txBody>
      </p:sp>
      <p:sp>
        <p:nvSpPr>
          <p:cNvPr id="4" name="Нижний колонтитул 3"/>
          <p:cNvSpPr>
            <a:spLocks noGrp="1"/>
          </p:cNvSpPr>
          <p:nvPr>
            <p:ph type="ftr" sz="quarter" idx="11"/>
          </p:nvPr>
        </p:nvSpPr>
        <p:spPr/>
        <p:txBody>
          <a:bodyPr/>
          <a:lstStyle/>
          <a:p>
            <a:pPr algn="ctr">
              <a:defRPr/>
            </a:pPr>
            <a:endParaRPr lang="ru-RU" dirty="0">
              <a:latin typeface="Times New Roman" pitchFamily="18" charset="0"/>
              <a:cs typeface="Times New Roman" pitchFamily="18" charset="0"/>
            </a:endParaRPr>
          </a:p>
        </p:txBody>
      </p:sp>
      <p:pic>
        <p:nvPicPr>
          <p:cNvPr id="211972" name="Picture 2">
            <a:hlinkClick r:id="rId3" action="ppaction://hlinksldjump"/>
          </p:cNvPr>
          <p:cNvPicPr>
            <a:picLocks noChangeAspect="1" noChangeArrowheads="1"/>
          </p:cNvPicPr>
          <p:nvPr/>
        </p:nvPicPr>
        <p:blipFill>
          <a:blip r:embed="rId4"/>
          <a:srcRect/>
          <a:stretch>
            <a:fillRect/>
          </a:stretch>
        </p:blipFill>
        <p:spPr bwMode="auto">
          <a:xfrm>
            <a:off x="8556625" y="6430963"/>
            <a:ext cx="554038" cy="407987"/>
          </a:xfrm>
          <a:prstGeom prst="rect">
            <a:avLst/>
          </a:prstGeom>
          <a:noFill/>
          <a:ln w="9525">
            <a:noFill/>
            <a:miter lim="800000"/>
            <a:headEnd/>
            <a:tailEnd/>
          </a:ln>
        </p:spPr>
      </p:pic>
    </p:spTree>
  </p:cSld>
  <p:clrMapOvr>
    <a:masterClrMapping/>
  </p:clrMapOvr>
  <p:transition spd="slow" advTm="62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866762"/>
          </a:xfrm>
        </p:spPr>
        <p:txBody>
          <a:bodyPr/>
          <a:lstStyle/>
          <a:p>
            <a:r>
              <a:rPr lang="ru-RU" sz="4000" b="1" dirty="0" smtClean="0"/>
              <a:t>Математика служит военному делу</a:t>
            </a:r>
            <a:endParaRPr lang="ru-RU" sz="4000" b="1" dirty="0"/>
          </a:p>
        </p:txBody>
      </p:sp>
      <p:sp>
        <p:nvSpPr>
          <p:cNvPr id="3" name="Содержимое 2"/>
          <p:cNvSpPr>
            <a:spLocks noGrp="1"/>
          </p:cNvSpPr>
          <p:nvPr>
            <p:ph idx="1"/>
          </p:nvPr>
        </p:nvSpPr>
        <p:spPr>
          <a:xfrm>
            <a:off x="457200" y="1785926"/>
            <a:ext cx="8229600" cy="4857784"/>
          </a:xfrm>
        </p:spPr>
        <p:txBody>
          <a:bodyPr/>
          <a:lstStyle/>
          <a:p>
            <a:r>
              <a:rPr lang="ru-RU" sz="2000" b="1" dirty="0" smtClean="0"/>
              <a:t>Огромная роль в победе нашего народа принадлежит науке, в частности математике. Одновременно с развертыванием фронтов действующей армии советские математики в научно-исследовательских институтах, лабораториях, конструкторских бюро открыли невидимый для непосвящённых фронт борьбы против фашизма и с честью вышли победителями в этом поединке с врагом. Тысячи из них ушли на фронт по мобилизации или добровольцами, многие переключились на решение важных задач, необходимых для победы, остальные не переставали трудиться на своих постах, веря в разгром врага и создавая для будущего новые научные ценности. </a:t>
            </a:r>
            <a:endParaRPr lang="ru-RU" sz="2000" b="1" i="1" dirty="0" smtClean="0"/>
          </a:p>
          <a:p>
            <a:endParaRPr lang="ru-RU" dirty="0"/>
          </a:p>
        </p:txBody>
      </p:sp>
      <p:sp>
        <p:nvSpPr>
          <p:cNvPr id="4" name="Нижний колонтитул 3"/>
          <p:cNvSpPr>
            <a:spLocks noGrp="1"/>
          </p:cNvSpPr>
          <p:nvPr>
            <p:ph type="ftr" sz="quarter" idx="11"/>
          </p:nvPr>
        </p:nvSpPr>
        <p:spPr/>
        <p:txBody>
          <a:bodyPr/>
          <a:lstStyle/>
          <a:p>
            <a:pPr>
              <a:defRPr/>
            </a:pPr>
            <a:r>
              <a:rPr lang="ru-RU" dirty="0" smtClean="0"/>
              <a:t>Григорьева Р.В.</a:t>
            </a:r>
          </a:p>
          <a:p>
            <a:pPr>
              <a:defRPr/>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t>Авиация</a:t>
            </a:r>
            <a:endParaRPr lang="ru-RU" b="1" dirty="0"/>
          </a:p>
        </p:txBody>
      </p:sp>
      <p:sp>
        <p:nvSpPr>
          <p:cNvPr id="4" name="Содержимое 3"/>
          <p:cNvSpPr>
            <a:spLocks noGrp="1"/>
          </p:cNvSpPr>
          <p:nvPr>
            <p:ph sz="half" idx="2"/>
          </p:nvPr>
        </p:nvSpPr>
        <p:spPr>
          <a:xfrm>
            <a:off x="4648200" y="1714488"/>
            <a:ext cx="4038600" cy="4714908"/>
          </a:xfrm>
        </p:spPr>
        <p:txBody>
          <a:bodyPr/>
          <a:lstStyle/>
          <a:p>
            <a:r>
              <a:rPr lang="ru-RU" sz="1800" b="1" dirty="0" smtClean="0"/>
              <a:t>Увеличение скорости полета самолетов требовало не только повышения мощности двигателей, но и выбора оптимального профиля фюзеляжа и крыльев</a:t>
            </a:r>
            <a:r>
              <a:rPr lang="ru-RU" sz="2000" b="1" dirty="0" smtClean="0"/>
              <a:t>.</a:t>
            </a:r>
          </a:p>
          <a:p>
            <a:r>
              <a:rPr lang="ru-RU" sz="1800" b="1" dirty="0" smtClean="0"/>
              <a:t>В России над этими вопросами еще с прошлого века работал ряд ученых и  в пер­вую очередь Н. Е. Жуковский (1847 — 1921), названный В.И. Лениным отцом русской авиации. Он считается основоположником новой математической науки — аэродинамики</a:t>
            </a:r>
            <a:endParaRPr lang="ru-RU" sz="1800" b="1" dirty="0"/>
          </a:p>
        </p:txBody>
      </p:sp>
      <p:sp>
        <p:nvSpPr>
          <p:cNvPr id="5" name="Нижний колонтитул 4"/>
          <p:cNvSpPr>
            <a:spLocks noGrp="1"/>
          </p:cNvSpPr>
          <p:nvPr>
            <p:ph type="ftr" sz="quarter" idx="11"/>
          </p:nvPr>
        </p:nvSpPr>
        <p:spPr/>
        <p:txBody>
          <a:bodyPr/>
          <a:lstStyle/>
          <a:p>
            <a:pPr>
              <a:defRPr/>
            </a:pPr>
            <a:r>
              <a:rPr lang="ru-RU" dirty="0" smtClean="0"/>
              <a:t>Григорьева Р.В.</a:t>
            </a:r>
          </a:p>
          <a:p>
            <a:pPr>
              <a:defRPr/>
            </a:pPr>
            <a:endParaRPr lang="ru-RU" dirty="0"/>
          </a:p>
        </p:txBody>
      </p:sp>
      <p:pic>
        <p:nvPicPr>
          <p:cNvPr id="6" name="Содержимое 5" descr="петляков"/>
          <p:cNvPicPr>
            <a:picLocks noGrp="1"/>
          </p:cNvPicPr>
          <p:nvPr>
            <p:ph sz="half" idx="1"/>
          </p:nvPr>
        </p:nvPicPr>
        <p:blipFill>
          <a:blip r:embed="rId2"/>
          <a:srcRect/>
          <a:stretch>
            <a:fillRect/>
          </a:stretch>
        </p:blipFill>
        <p:spPr bwMode="auto">
          <a:xfrm>
            <a:off x="457200" y="3000185"/>
            <a:ext cx="4038600" cy="2275268"/>
          </a:xfrm>
          <a:prstGeom prst="rect">
            <a:avLst/>
          </a:prstGeom>
          <a:noFill/>
          <a:ln w="19050">
            <a:solidFill>
              <a:srgbClr val="00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t>Артиллерия</a:t>
            </a:r>
            <a:endParaRPr lang="ru-RU" b="1" dirty="0"/>
          </a:p>
        </p:txBody>
      </p:sp>
      <p:sp>
        <p:nvSpPr>
          <p:cNvPr id="4" name="Содержимое 3"/>
          <p:cNvSpPr>
            <a:spLocks noGrp="1"/>
          </p:cNvSpPr>
          <p:nvPr>
            <p:ph sz="half" idx="2"/>
          </p:nvPr>
        </p:nvSpPr>
        <p:spPr/>
        <p:txBody>
          <a:bodyPr/>
          <a:lstStyle/>
          <a:p>
            <a:r>
              <a:rPr lang="ru-RU" sz="2400" b="1" dirty="0" smtClean="0"/>
              <a:t>В начале войны молодые ученые мехмата А.А.Космодемьянский и Л.П.Смирнов выполнили исследования, имеющие непосредственное отношение к первым образцам пороховых ракет, получивших название «катюш».</a:t>
            </a:r>
          </a:p>
          <a:p>
            <a:endParaRPr lang="ru-RU" dirty="0"/>
          </a:p>
        </p:txBody>
      </p:sp>
      <p:sp>
        <p:nvSpPr>
          <p:cNvPr id="5" name="Нижний колонтитул 4"/>
          <p:cNvSpPr>
            <a:spLocks noGrp="1"/>
          </p:cNvSpPr>
          <p:nvPr>
            <p:ph type="ftr" sz="quarter" idx="11"/>
          </p:nvPr>
        </p:nvSpPr>
        <p:spPr/>
        <p:txBody>
          <a:bodyPr/>
          <a:lstStyle/>
          <a:p>
            <a:pPr>
              <a:defRPr/>
            </a:pPr>
            <a:r>
              <a:rPr lang="ru-RU" dirty="0" smtClean="0"/>
              <a:t>Григорьева Р.В.</a:t>
            </a:r>
            <a:endParaRPr lang="ru-RU" dirty="0"/>
          </a:p>
        </p:txBody>
      </p:sp>
      <p:pic>
        <p:nvPicPr>
          <p:cNvPr id="6" name="Содержимое 5" descr="http://svgklan.ucoz.ru/_fr/2/4041004.jpg"/>
          <p:cNvPicPr>
            <a:picLocks noGrp="1"/>
          </p:cNvPicPr>
          <p:nvPr>
            <p:ph sz="half" idx="1"/>
          </p:nvPr>
        </p:nvPicPr>
        <p:blipFill>
          <a:blip r:embed="rId2" r:link="rId3"/>
          <a:srcRect/>
          <a:stretch>
            <a:fillRect/>
          </a:stretch>
        </p:blipFill>
        <p:spPr bwMode="auto">
          <a:xfrm>
            <a:off x="500034" y="2500306"/>
            <a:ext cx="3714776" cy="3143272"/>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7" name="Содержимое 6"/>
          <p:cNvSpPr>
            <a:spLocks noGrp="1"/>
          </p:cNvSpPr>
          <p:nvPr>
            <p:ph sz="half" idx="2"/>
          </p:nvPr>
        </p:nvSpPr>
        <p:spPr/>
        <p:txBody>
          <a:bodyPr/>
          <a:lstStyle/>
          <a:p>
            <a:r>
              <a:rPr lang="ru-RU" sz="2400" b="1" i="1" dirty="0" smtClean="0"/>
              <a:t>Благодаря новаторским расчетам математиков в СССР была сделана лучшая в мире каска с очень сложной кривизной поверхности, обеспечившей ее наилучшую отражательную способность</a:t>
            </a:r>
            <a:endParaRPr lang="ru-RU" sz="2400" dirty="0"/>
          </a:p>
        </p:txBody>
      </p:sp>
      <p:sp>
        <p:nvSpPr>
          <p:cNvPr id="4" name="Нижний колонтитул 3"/>
          <p:cNvSpPr>
            <a:spLocks noGrp="1"/>
          </p:cNvSpPr>
          <p:nvPr>
            <p:ph type="ftr" sz="quarter" idx="11"/>
          </p:nvPr>
        </p:nvSpPr>
        <p:spPr/>
        <p:txBody>
          <a:bodyPr/>
          <a:lstStyle/>
          <a:p>
            <a:pPr>
              <a:defRPr/>
            </a:pPr>
            <a:r>
              <a:rPr lang="ru-RU" dirty="0" smtClean="0"/>
              <a:t>Григорьева Р.В.</a:t>
            </a:r>
            <a:endParaRPr lang="ru-RU" dirty="0"/>
          </a:p>
        </p:txBody>
      </p:sp>
      <p:pic>
        <p:nvPicPr>
          <p:cNvPr id="8" name="Содержимое 7" descr="http://www.1942.ru/photo/nah/nah_32.jpg"/>
          <p:cNvPicPr>
            <a:picLocks noGrp="1"/>
          </p:cNvPicPr>
          <p:nvPr>
            <p:ph sz="half" idx="1"/>
          </p:nvPr>
        </p:nvPicPr>
        <p:blipFill>
          <a:blip r:embed="rId2" r:link="rId3"/>
          <a:srcRect/>
          <a:stretch>
            <a:fillRect/>
          </a:stretch>
        </p:blipFill>
        <p:spPr bwMode="auto">
          <a:xfrm>
            <a:off x="457200" y="2623344"/>
            <a:ext cx="4038600" cy="30289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10400"/>
          </a:xfrm>
        </p:spPr>
        <p:txBody>
          <a:bodyPr/>
          <a:lstStyle/>
          <a:p>
            <a:r>
              <a:rPr lang="ru-RU" dirty="0" smtClean="0"/>
              <a:t>     </a:t>
            </a:r>
            <a:r>
              <a:rPr lang="ru-RU" b="1" dirty="0" smtClean="0"/>
              <a:t>Военно-морское дело</a:t>
            </a:r>
            <a:endParaRPr lang="ru-RU" b="1" dirty="0"/>
          </a:p>
        </p:txBody>
      </p:sp>
      <p:sp>
        <p:nvSpPr>
          <p:cNvPr id="4" name="Содержимое 3"/>
          <p:cNvSpPr>
            <a:spLocks noGrp="1"/>
          </p:cNvSpPr>
          <p:nvPr>
            <p:ph sz="half" idx="2"/>
          </p:nvPr>
        </p:nvSpPr>
        <p:spPr>
          <a:xfrm>
            <a:off x="3857620" y="1785927"/>
            <a:ext cx="4829180" cy="4568998"/>
          </a:xfrm>
        </p:spPr>
        <p:txBody>
          <a:bodyPr/>
          <a:lstStyle/>
          <a:p>
            <a:r>
              <a:rPr lang="ru-RU" sz="1600" b="1" dirty="0" smtClean="0"/>
              <a:t>Для примера, крейсер представляет собой очень сложную техническую систему. Прежде чем его построить, надо выявить геометрические формы корпуса судна, чтобы при движении не создавалось дополнительное сопротивления и чтобы одновременно судно слушалось руля. Также необходимо обеспечить живучесть корабля, надежность его управления, рассчитать влияние расположения машин, орудий, торпедных аппаратов на устойчивость. Но и этого мало - требуется обеспечить связь со всеми боевыми единицами корабля, то есть создать эффективную систему </a:t>
            </a:r>
            <a:endParaRPr lang="ru-RU" sz="1600" b="1" i="1" dirty="0" smtClean="0"/>
          </a:p>
          <a:p>
            <a:r>
              <a:rPr lang="ru-RU" sz="1600" b="1" dirty="0" smtClean="0"/>
              <a:t>управления кораблем и его оружием.</a:t>
            </a:r>
            <a:endParaRPr lang="ru-RU" sz="1600" b="1" i="1" dirty="0" smtClean="0"/>
          </a:p>
          <a:p>
            <a:endParaRPr lang="ru-RU" sz="1800" dirty="0"/>
          </a:p>
        </p:txBody>
      </p:sp>
      <p:sp>
        <p:nvSpPr>
          <p:cNvPr id="5" name="Нижний колонтитул 4"/>
          <p:cNvSpPr>
            <a:spLocks noGrp="1"/>
          </p:cNvSpPr>
          <p:nvPr>
            <p:ph type="ftr" sz="quarter" idx="11"/>
          </p:nvPr>
        </p:nvSpPr>
        <p:spPr/>
        <p:txBody>
          <a:bodyPr/>
          <a:lstStyle/>
          <a:p>
            <a:pPr algn="ctr">
              <a:defRPr/>
            </a:pPr>
            <a:r>
              <a:rPr lang="ru-RU" dirty="0" smtClean="0"/>
              <a:t>Григорьева Р.В.</a:t>
            </a:r>
          </a:p>
          <a:p>
            <a:pPr algn="ctr">
              <a:defRPr/>
            </a:pPr>
            <a:endParaRPr lang="ru-RU" dirty="0"/>
          </a:p>
        </p:txBody>
      </p:sp>
      <p:pic>
        <p:nvPicPr>
          <p:cNvPr id="6" name="Содержимое 5" descr="https://upload.wikimedia.org/wikipedia/commons/thumb/d/d7/RIAN_archive_834148_On_combat_mission._Pacific_Fleet._WWII_(1941-1945).jpg/320px-RIAN_archive_834148_On_combat_mission._Pacific_Fleet._WWII_(1941-1945).jpg"/>
          <p:cNvPicPr>
            <a:picLocks noGrp="1"/>
          </p:cNvPicPr>
          <p:nvPr>
            <p:ph sz="half" idx="1"/>
          </p:nvPr>
        </p:nvPicPr>
        <p:blipFill>
          <a:blip r:embed="rId2"/>
          <a:srcRect/>
          <a:stretch>
            <a:fillRect/>
          </a:stretch>
        </p:blipFill>
        <p:spPr bwMode="auto">
          <a:xfrm>
            <a:off x="285720" y="2357430"/>
            <a:ext cx="3643343"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642918"/>
            <a:ext cx="7829576" cy="857256"/>
          </a:xfrm>
        </p:spPr>
        <p:txBody>
          <a:bodyPr/>
          <a:lstStyle/>
          <a:p>
            <a:r>
              <a:rPr lang="ru-RU" sz="3600" b="1" dirty="0" smtClean="0"/>
              <a:t>Статистика в военном производстве</a:t>
            </a:r>
            <a:endParaRPr lang="ru-RU" sz="3600" b="1" dirty="0"/>
          </a:p>
        </p:txBody>
      </p:sp>
      <p:sp>
        <p:nvSpPr>
          <p:cNvPr id="3" name="Содержимое 2"/>
          <p:cNvSpPr>
            <a:spLocks noGrp="1"/>
          </p:cNvSpPr>
          <p:nvPr>
            <p:ph idx="1"/>
          </p:nvPr>
        </p:nvSpPr>
        <p:spPr>
          <a:xfrm>
            <a:off x="457200" y="1571611"/>
            <a:ext cx="8229600" cy="4752989"/>
          </a:xfrm>
        </p:spPr>
        <p:txBody>
          <a:bodyPr/>
          <a:lstStyle/>
          <a:p>
            <a:r>
              <a:rPr lang="ru-RU" sz="1600" b="1" dirty="0" smtClean="0"/>
              <a:t>Один из математиков вспоминает такой случай: ему пришлось быть на одном из приборостроительных заводов в Свердловске. Он изготовлял крайне необходимые приборы для авиации и артиллерии. У станков он увидел практически только подростков 13 — 15 лет. Увидел и также огромные кучи бракованных деталей. Сопровождавший его мастер пояснил, что эти детали выходят за пределы до­пуска и поэтому непригодны для сборки. А вот если бы удалось собрать из этих «запоротых» деталей пригодные приборы, они бы смогли сразу  удовлетворить потребности на месяц вперед. Слова мастера не давали математику покоя. В результате общения с инженерами завода родилась мысль разбить детали на 6 групп по размерам, которые уже было бы возможно сопрягать между собой. В шестую группу входили детали совершенно непригодные для сборки. Исследования показали, что так собранные приборы оказались вполне пригодными для дела. Они обладали одним недостатком: если какая-либо деталь выходила из строя, то ее можно было заменять, лишь деталью той же группы, из деталей которой собран прибор. Но в ту пору и для тех целей, для которых были предназначены приборы, можно было обойтись заменой приборов, а не деталей. В итоге, им удалось успешно использовать завалы  испорченных подростками деталей.</a:t>
            </a:r>
            <a:endParaRPr lang="ru-RU" sz="1600" b="1" i="1" dirty="0" smtClean="0"/>
          </a:p>
          <a:p>
            <a:endParaRPr lang="ru-RU" sz="1600" dirty="0"/>
          </a:p>
        </p:txBody>
      </p:sp>
      <p:sp>
        <p:nvSpPr>
          <p:cNvPr id="4" name="Нижний колонтитул 3"/>
          <p:cNvSpPr>
            <a:spLocks noGrp="1"/>
          </p:cNvSpPr>
          <p:nvPr>
            <p:ph type="ftr" sz="quarter" idx="11"/>
          </p:nvPr>
        </p:nvSpPr>
        <p:spPr/>
        <p:txBody>
          <a:bodyPr/>
          <a:lstStyle/>
          <a:p>
            <a:pPr>
              <a:defRPr/>
            </a:pPr>
            <a:r>
              <a:rPr lang="ru-RU" dirty="0" smtClean="0"/>
              <a:t>Григорьева Р.В.</a:t>
            </a:r>
          </a:p>
          <a:p>
            <a:pPr>
              <a:defRPr/>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0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0.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2.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3.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4.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5.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6.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7.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8.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9.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0.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3.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4.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5.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6.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7.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8.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9.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Flow</Template>
  <TotalTime>3422</TotalTime>
  <Words>1498</Words>
  <Application>Microsoft Office PowerPoint</Application>
  <PresentationFormat>Экран (4:3)</PresentationFormat>
  <Paragraphs>189</Paragraphs>
  <Slides>37</Slides>
  <Notes>20</Notes>
  <HiddenSlides>0</HiddenSlides>
  <MMClips>0</MMClips>
  <ScaleCrop>false</ScaleCrop>
  <HeadingPairs>
    <vt:vector size="6" baseType="variant">
      <vt:variant>
        <vt:lpstr>Тема</vt:lpstr>
      </vt:variant>
      <vt:variant>
        <vt:i4>11</vt:i4>
      </vt:variant>
      <vt:variant>
        <vt:lpstr>Внедренные серверы OLE</vt:lpstr>
      </vt:variant>
      <vt:variant>
        <vt:i4>1</vt:i4>
      </vt:variant>
      <vt:variant>
        <vt:lpstr>Заголовки слайдов</vt:lpstr>
      </vt:variant>
      <vt:variant>
        <vt:i4>37</vt:i4>
      </vt:variant>
    </vt:vector>
  </HeadingPairs>
  <TitlesOfParts>
    <vt:vector size="49" baseType="lpstr">
      <vt:lpstr>Поток</vt:lpstr>
      <vt:lpstr>Тема Office</vt:lpstr>
      <vt:lpstr>1_Поток</vt:lpstr>
      <vt:lpstr>2_Поток</vt:lpstr>
      <vt:lpstr>3_Поток</vt:lpstr>
      <vt:lpstr>4_Поток</vt:lpstr>
      <vt:lpstr>5_Поток</vt:lpstr>
      <vt:lpstr>7_Поток</vt:lpstr>
      <vt:lpstr>8_Поток</vt:lpstr>
      <vt:lpstr>9_Поток</vt:lpstr>
      <vt:lpstr>10_Поток</vt:lpstr>
      <vt:lpstr>Формула</vt:lpstr>
      <vt:lpstr>Слайд 1</vt:lpstr>
      <vt:lpstr> </vt:lpstr>
      <vt:lpstr>Слайд 3</vt:lpstr>
      <vt:lpstr>Математика служит военному делу</vt:lpstr>
      <vt:lpstr>                  Авиация</vt:lpstr>
      <vt:lpstr>            Артиллерия</vt:lpstr>
      <vt:lpstr>Слайд 7</vt:lpstr>
      <vt:lpstr>     Военно-морское дело</vt:lpstr>
      <vt:lpstr>Статистика в военном производстве</vt:lpstr>
      <vt:lpstr>                    Часть 2</vt:lpstr>
      <vt:lpstr>      Домашнее задание</vt:lpstr>
      <vt:lpstr>Подведение итогов урока</vt:lpstr>
      <vt:lpstr>                            Использованная литература</vt:lpstr>
      <vt:lpstr>Слайд 14</vt:lpstr>
      <vt:lpstr>2. На координатной прямой отмечены числа a и b   Какое из следующих чисел наибольшее?                          1) a+b        2) –a          3) 2b          4) a-b.</vt:lpstr>
      <vt:lpstr> </vt:lpstr>
      <vt:lpstr>4. Найти корни уравнения х2 + 7х – 18=0.                                                                </vt:lpstr>
      <vt:lpstr>5. Установите соответствие между графиками функций и формулами, которые их задают.</vt:lpstr>
      <vt:lpstr>6. Дана арифметическая прогрессия   -4;-2;0;… Найдите сумму десяти её членов.                                                          </vt:lpstr>
      <vt:lpstr> </vt:lpstr>
      <vt:lpstr>8. На каком рисунке верно указано решение системы неравенств?</vt:lpstr>
      <vt:lpstr>9. В равнобедренном треугольнике АВС с основанием АС внешний угол при вершине С равен 123 градусов. Найти величину АВС. Ответ дайте в градусах  </vt:lpstr>
      <vt:lpstr>10. Две стороны параллелограмма равны 10 и 9. Из одной вершины на две стороны опустили высоты, как показано на рисунке. Длина большей из высот равна 6. Найдите длину другой высоты.     </vt:lpstr>
      <vt:lpstr>11. Найдите площадь трапеции, изображенной на рисунке.                                                   </vt:lpstr>
      <vt:lpstr>12. Точка О – центр окружности. ∠АСВ=25о  (см. рисунок). Найдите величину угла АОВ     (в градусах).                                            </vt:lpstr>
      <vt:lpstr>13. Укажите номера верных утверждений: 1) Через точку, не лежащую на данной прямой, можно провести прямую, параллельную этой прямой. 2) Треугольник со сторонами  1, 2, 4 существует. 3) Если в ромбе один из углов  равен 90о, то такой ромб –  квадрат .                  </vt:lpstr>
      <vt:lpstr>19. В параллелограмме ABCD точка  E- середина стороны AB. Известно, что EC=ED. Докажите, что данный параллелограмм – прямоугольник.</vt:lpstr>
      <vt:lpstr>20. Основание АС равнобедренного ∆АВС равно 12. Окружность радиуса 8 с центром вне этого треугольника касается продолжений боковых сторон треугольника и касается основания АС. Найдите радиус окружности, вписанной в ∆АВС.</vt:lpstr>
      <vt:lpstr>Модуль «Реальная математика»</vt:lpstr>
      <vt:lpstr>14. В таблице приведены нормативы по бегу на 30 метров для учащихся 9-х классов                                                                                                                                      Какую отметку получит девочка, пробежавшая эту дистанцию за 5,36?                       </vt:lpstr>
      <vt:lpstr>15. На графике изображена зависимость атмосферного давления (в мм ртутного столба) от высоты местности над уровнем моря (в километрах). На сколько мм ртутного столба атмосферное давление на высоте Эвереста ниже атмосферного давления на высоте Эльбруса?                                                      </vt:lpstr>
      <vt:lpstr>16. Стоимость проезда в пригородном электропоезде составляет 198 рублей. Школьникам предоставляется скидка 50%. Сколько рублей стоит проезд группы из 4 взрослых и 12 школьников?                                                           </vt:lpstr>
      <vt:lpstr>Слайд 33</vt:lpstr>
      <vt:lpstr>Слайд 34</vt:lpstr>
      <vt:lpstr>19. На тарелке лежат пирожки, одинаковые на вид: 4 с мясом, 8 с капустой и 3 с яблоками. Петя наугад выбирает один пирожок. Найдите вероятность того, что пирожок окажется с яблоками.</vt:lpstr>
      <vt:lpstr>20. Период колебания математического маятника Т (в секундах) приближенно можно вычислить по формуле Т=2       , где  l-длина   нити (в метрах).        Пользуясь этой формулой, найдите длину маятника ( в метрах), период колебаний которого составляет 3 секунды. </vt:lpstr>
      <vt:lpstr>Спасибо всем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приглашает  в Карелию</dc:title>
  <dc:creator>Григорьева Р.В.</dc:creator>
  <cp:lastModifiedBy>Рита</cp:lastModifiedBy>
  <cp:revision>297</cp:revision>
  <dcterms:created xsi:type="dcterms:W3CDTF">2012-11-22T10:30:53Z</dcterms:created>
  <dcterms:modified xsi:type="dcterms:W3CDTF">2015-12-09T12:43:55Z</dcterms:modified>
</cp:coreProperties>
</file>