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7" r:id="rId3"/>
    <p:sldId id="273" r:id="rId4"/>
    <p:sldId id="274" r:id="rId5"/>
    <p:sldId id="275" r:id="rId6"/>
    <p:sldId id="278" r:id="rId7"/>
    <p:sldId id="277" r:id="rId8"/>
    <p:sldId id="276" r:id="rId9"/>
    <p:sldId id="279" r:id="rId10"/>
    <p:sldId id="271" r:id="rId11"/>
    <p:sldId id="261" r:id="rId12"/>
    <p:sldId id="262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4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3C86-DAE2-4D1D-AE71-D8379EC6941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88A-11C0-4AC2-A6CD-57330B14C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3C86-DAE2-4D1D-AE71-D8379EC6941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88A-11C0-4AC2-A6CD-57330B14C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3C86-DAE2-4D1D-AE71-D8379EC6941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88A-11C0-4AC2-A6CD-57330B14C01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3C86-DAE2-4D1D-AE71-D8379EC6941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88A-11C0-4AC2-A6CD-57330B14C0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3C86-DAE2-4D1D-AE71-D8379EC6941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88A-11C0-4AC2-A6CD-57330B14C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3C86-DAE2-4D1D-AE71-D8379EC6941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88A-11C0-4AC2-A6CD-57330B14C0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3C86-DAE2-4D1D-AE71-D8379EC6941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88A-11C0-4AC2-A6CD-57330B14C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3C86-DAE2-4D1D-AE71-D8379EC6941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88A-11C0-4AC2-A6CD-57330B14C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3C86-DAE2-4D1D-AE71-D8379EC6941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88A-11C0-4AC2-A6CD-57330B14C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3C86-DAE2-4D1D-AE71-D8379EC6941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88A-11C0-4AC2-A6CD-57330B14C0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3C86-DAE2-4D1D-AE71-D8379EC6941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88A-11C0-4AC2-A6CD-57330B14C0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F373C86-DAE2-4D1D-AE71-D8379EC6941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6A5D88A-11C0-4AC2-A6CD-57330B14C0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pisok-literaturi.ru/sozdat-titulni-list.html" TargetMode="External"/><Relationship Id="rId2" Type="http://schemas.openxmlformats.org/officeDocument/2006/relationships/hyperlink" Target="http://mypresentation.ru/presentation/issledovatelskaya_deyatelnos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ducom.ru/ru/documents/new/www.researcher.ru" TargetMode="External"/><Relationship Id="rId4" Type="http://schemas.openxmlformats.org/officeDocument/2006/relationships/hyperlink" Target="http://schools.keldysh.ru/labmr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dirty="0" smtClean="0"/>
              <a:t>Поисковая и исследовательская деятельность педагога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Маркина Е.М.,</a:t>
            </a:r>
            <a:br>
              <a:rPr lang="ru-RU" dirty="0"/>
            </a:br>
            <a:r>
              <a:rPr lang="ru-RU" dirty="0"/>
              <a:t>учитель математики </a:t>
            </a:r>
            <a:br>
              <a:rPr lang="ru-RU" dirty="0"/>
            </a:br>
            <a:r>
              <a:rPr lang="ru-RU" dirty="0"/>
              <a:t>МАОУ СОШ №16 города Балаково Саратовской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476672"/>
            <a:ext cx="4950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Отыщи всему начало, и ты многое поймёшь</a:t>
            </a:r>
            <a:br>
              <a:rPr lang="ru-RU" dirty="0"/>
            </a:br>
            <a:r>
              <a:rPr lang="ru-RU" dirty="0"/>
              <a:t>К. Прутков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27287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>24. Геометрическая фигура обозначенная тремя отрезками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81948" y="1772816"/>
            <a:ext cx="6586395" cy="495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Пирамида </a:t>
            </a:r>
            <a:r>
              <a:rPr lang="ru-RU" dirty="0" err="1" smtClean="0"/>
              <a:t>Блума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00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7" y="476672"/>
            <a:ext cx="852460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69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mypresentation.ru/presentation/issledovatelskaya_deyatelnost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http://spisok-literaturi.ru/sozdat-titulni-list.html</a:t>
            </a:r>
            <a:endParaRPr lang="en-US" dirty="0" smtClean="0"/>
          </a:p>
          <a:p>
            <a:endParaRPr lang="en-US" dirty="0" smtClean="0"/>
          </a:p>
          <a:p>
            <a:r>
              <a:rPr lang="ru-RU" u="sng" dirty="0" smtClean="0">
                <a:hlinkClick r:id="rId4"/>
              </a:rPr>
              <a:t>http://schools.keldysh.ru/labmro</a:t>
            </a:r>
            <a:endParaRPr lang="en-US" u="sng" dirty="0" smtClean="0"/>
          </a:p>
          <a:p>
            <a:r>
              <a:rPr lang="ru-RU" u="sng" dirty="0" err="1" smtClean="0">
                <a:hlinkClick r:id="rId5"/>
              </a:rPr>
              <a:t>www.researcher.ru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используемых источников и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83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Исследование</a:t>
            </a:r>
            <a:r>
              <a:rPr lang="ru-RU" dirty="0" smtClean="0"/>
              <a:t> </a:t>
            </a:r>
            <a:r>
              <a:rPr lang="ru-RU" dirty="0"/>
              <a:t>- один из универсальных типов </a:t>
            </a:r>
            <a:r>
              <a:rPr lang="ru-RU" dirty="0" smtClean="0"/>
              <a:t>мыслительной деятельности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u="sng" dirty="0" smtClean="0"/>
              <a:t>Источник </a:t>
            </a:r>
            <a:r>
              <a:rPr lang="ru-RU" u="sng" dirty="0"/>
              <a:t>исследования </a:t>
            </a:r>
            <a:r>
              <a:rPr lang="ru-RU" dirty="0"/>
              <a:t>– стремление к познанию. </a:t>
            </a:r>
            <a:r>
              <a:rPr lang="ru-RU" u="sng" dirty="0"/>
              <a:t>Главная цель </a:t>
            </a:r>
            <a:r>
              <a:rPr lang="ru-RU" dirty="0"/>
              <a:t>- установление истины, «того, что есть». </a:t>
            </a:r>
            <a:endParaRPr lang="ru-RU" dirty="0" smtClean="0"/>
          </a:p>
          <a:p>
            <a:r>
              <a:rPr lang="ru-RU" u="sng" dirty="0" smtClean="0"/>
              <a:t>Основная </a:t>
            </a:r>
            <a:r>
              <a:rPr lang="ru-RU" u="sng" dirty="0"/>
              <a:t>ценность исследования </a:t>
            </a:r>
            <a:r>
              <a:rPr lang="ru-RU" dirty="0"/>
              <a:t>- ценность процесса движения к истине (существование, бытие).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понимают под исследованием? </a:t>
            </a:r>
          </a:p>
        </p:txBody>
      </p:sp>
    </p:spTree>
    <p:extLst>
      <p:ext uri="{BB962C8B-B14F-4D97-AF65-F5344CB8AC3E}">
        <p14:creationId xmlns:p14="http://schemas.microsoft.com/office/powerpoint/2010/main" xmlns="" val="17480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</a:p>
          <a:p>
            <a:r>
              <a:rPr lang="ru-RU" dirty="0" smtClean="0"/>
              <a:t>Осуществление инновационной деятельности, связанной с разработкой собственных идей, их обоснованием, изучением, доведением до уровня технологии.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значит провести педагогическое исследование?</a:t>
            </a: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364251" y="90100"/>
            <a:ext cx="4154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Оно помогает  учителю:</a:t>
            </a:r>
          </a:p>
          <a:p>
            <a:r>
              <a:rPr lang="ru-RU" dirty="0" smtClean="0"/>
              <a:t>1.       Найти   решение возникающих в процессе преподавания проблем,  сделать образовательный процесс продуктивным; обновлять и развивать  процесс преподавания.</a:t>
            </a:r>
          </a:p>
          <a:p>
            <a:r>
              <a:rPr lang="ru-RU" dirty="0" smtClean="0"/>
              <a:t>2.  Повышать квалификацию педагога.</a:t>
            </a:r>
          </a:p>
          <a:p>
            <a:r>
              <a:rPr lang="ru-RU" dirty="0" smtClean="0"/>
              <a:t>3.      Совершенствовать образовательный процесс как в целом, так и в отдельных его  составляющих.</a:t>
            </a:r>
          </a:p>
          <a:p>
            <a:r>
              <a:rPr lang="ru-RU" dirty="0" smtClean="0"/>
              <a:t>Необходимо заметить, что  исследовательские проблемы могут быть как общие педагогические ( учебные и воспитательные),  так и  предметные</a:t>
            </a:r>
          </a:p>
          <a:p>
            <a:r>
              <a:rPr lang="ru-RU" dirty="0" smtClean="0"/>
              <a:t>( то есть касающиеся  образования по конкретному школьному предмету).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Зачем учителю проводить исследование?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7585" y="1700808"/>
            <a:ext cx="7452816" cy="4425355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/>
              <a:t>ПОДГОТОВИТЕЛЬНЫЙ</a:t>
            </a:r>
            <a:endParaRPr lang="ru-RU" i="1" dirty="0" smtClean="0"/>
          </a:p>
          <a:p>
            <a:pPr lvl="0"/>
            <a:r>
              <a:rPr lang="ru-RU" dirty="0" smtClean="0"/>
              <a:t>поиск проблемного поля;</a:t>
            </a:r>
          </a:p>
          <a:p>
            <a:pPr lvl="0"/>
            <a:r>
              <a:rPr lang="ru-RU" dirty="0" smtClean="0"/>
              <a:t> выбор темы и её конкретизация;</a:t>
            </a:r>
          </a:p>
          <a:p>
            <a:r>
              <a:rPr lang="ru-RU" b="1" i="1" dirty="0" smtClean="0"/>
              <a:t>ПОИСКОВЫЙ</a:t>
            </a:r>
            <a:endParaRPr lang="ru-RU" i="1" dirty="0" smtClean="0"/>
          </a:p>
          <a:p>
            <a:pPr lvl="0"/>
            <a:r>
              <a:rPr lang="ru-RU" dirty="0" smtClean="0"/>
              <a:t>постановка цели проекта.</a:t>
            </a:r>
            <a:endParaRPr lang="ru-RU" i="1" dirty="0" smtClean="0"/>
          </a:p>
          <a:p>
            <a:r>
              <a:rPr lang="ru-RU" b="1" i="1" dirty="0" smtClean="0"/>
              <a:t>АНАЛИТИЧЕСКИЙ</a:t>
            </a:r>
            <a:endParaRPr lang="ru-RU" i="1" dirty="0" smtClean="0"/>
          </a:p>
          <a:p>
            <a:pPr lvl="0"/>
            <a:r>
              <a:rPr lang="ru-RU" dirty="0" smtClean="0"/>
              <a:t>анализ имеющейся информации;</a:t>
            </a:r>
          </a:p>
          <a:p>
            <a:pPr lvl="0"/>
            <a:r>
              <a:rPr lang="ru-RU" dirty="0" smtClean="0"/>
              <a:t>сбор и изучение информации; </a:t>
            </a:r>
            <a:endParaRPr lang="ru-RU" b="1" i="1" dirty="0" smtClean="0"/>
          </a:p>
          <a:p>
            <a:pPr lvl="0"/>
            <a:r>
              <a:rPr lang="ru-RU" dirty="0" smtClean="0"/>
              <a:t>поиск оптимального способа достижения цели проекта (анализ альтернативных решений), построение алгоритма деятельности;</a:t>
            </a:r>
          </a:p>
          <a:p>
            <a:pPr lvl="0"/>
            <a:r>
              <a:rPr lang="ru-RU" dirty="0" smtClean="0"/>
              <a:t>составление плана реализации проекта: пошаговое планирование работ;</a:t>
            </a:r>
            <a:endParaRPr lang="ru-RU" i="1" dirty="0" smtClean="0"/>
          </a:p>
          <a:p>
            <a:r>
              <a:rPr lang="ru-RU" b="1" i="1" dirty="0" smtClean="0"/>
              <a:t>ПРАКТИЧЕСКИЙ</a:t>
            </a:r>
            <a:endParaRPr lang="ru-RU" i="1" dirty="0" smtClean="0"/>
          </a:p>
          <a:p>
            <a:pPr lvl="0"/>
            <a:r>
              <a:rPr lang="ru-RU" dirty="0" smtClean="0"/>
              <a:t>выполнение запланированных заданий;</a:t>
            </a:r>
          </a:p>
          <a:p>
            <a:pPr lvl="0"/>
            <a:r>
              <a:rPr lang="ru-RU" dirty="0" smtClean="0"/>
              <a:t>текущий контроль качества, самоконтроль;</a:t>
            </a:r>
          </a:p>
          <a:p>
            <a:pPr lvl="0"/>
            <a:r>
              <a:rPr lang="ru-RU" dirty="0" smtClean="0"/>
              <a:t>внесение (при необходимости) изменений в конструкцию и технологию.</a:t>
            </a:r>
            <a:endParaRPr lang="ru-RU" i="1" dirty="0" smtClean="0"/>
          </a:p>
          <a:p>
            <a:r>
              <a:rPr lang="ru-RU" b="1" i="1" dirty="0" smtClean="0"/>
              <a:t>ПРЕЗЕНТАЦИОННЫЙ</a:t>
            </a:r>
            <a:endParaRPr lang="ru-RU" i="1" dirty="0" smtClean="0"/>
          </a:p>
          <a:p>
            <a:pPr lvl="0"/>
            <a:r>
              <a:rPr lang="ru-RU" dirty="0" smtClean="0"/>
              <a:t>Подготовка презентационных материалов;</a:t>
            </a:r>
            <a:endParaRPr lang="ru-RU" b="1" i="1" dirty="0" smtClean="0"/>
          </a:p>
          <a:p>
            <a:pPr lvl="0"/>
            <a:r>
              <a:rPr lang="ru-RU" dirty="0" smtClean="0"/>
              <a:t>Презентация проекта;</a:t>
            </a:r>
            <a:endParaRPr lang="ru-RU" b="1" i="1" dirty="0" smtClean="0"/>
          </a:p>
          <a:p>
            <a:r>
              <a:rPr lang="ru-RU" b="1" i="1" dirty="0" smtClean="0"/>
              <a:t>КОНТРОЛЬНЫЙ</a:t>
            </a:r>
            <a:endParaRPr lang="ru-RU" i="1" dirty="0" smtClean="0"/>
          </a:p>
          <a:p>
            <a:pPr lvl="0"/>
            <a:r>
              <a:rPr lang="ru-RU" dirty="0" smtClean="0"/>
              <a:t>анализ результатов выполнения проекта;</a:t>
            </a:r>
          </a:p>
          <a:p>
            <a:r>
              <a:rPr lang="ru-RU" dirty="0" smtClean="0"/>
              <a:t>оценка качества выполнения проекта.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Проектная деятельность учащихся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работы над проектом</a:t>
            </a:r>
            <a:endParaRPr lang="ru-RU" dirty="0"/>
          </a:p>
        </p:txBody>
      </p:sp>
      <p:pic>
        <p:nvPicPr>
          <p:cNvPr id="4" name="Picture 3" descr="C:\Users\USER\Pictures\2015-03-29 ИЗОБРАЖЕНИЯ\ИЗОБРАЖЕНИЯ 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5400600" cy="4996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учебных достижений</a:t>
            </a:r>
            <a:endParaRPr lang="ru-RU" dirty="0"/>
          </a:p>
        </p:txBody>
      </p:sp>
      <p:pic>
        <p:nvPicPr>
          <p:cNvPr id="4" name="Picture 4" descr="C:\Users\USER\Pictures\2015-03-29 ИЗОБРАЖЕНИЯ\ИЗОБРАЖЕНИЯ 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4824536" cy="4918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Математические проекты</a:t>
            </a:r>
            <a:endParaRPr lang="ru-RU" dirty="0"/>
          </a:p>
        </p:txBody>
      </p:sp>
      <p:pic>
        <p:nvPicPr>
          <p:cNvPr id="2050" name="Picture 2" descr="C:\Users\USER\Pictures\2015-03-29 ИЗОБРАЖЕНИЯ\ИЗОБРАЖЕНИЯ 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1941314" cy="3451225"/>
          </a:xfrm>
          <a:prstGeom prst="rect">
            <a:avLst/>
          </a:prstGeom>
          <a:noFill/>
        </p:spPr>
      </p:pic>
      <p:pic>
        <p:nvPicPr>
          <p:cNvPr id="2053" name="Picture 5" descr="C:\Users\USER\Pictures\2015-03-29 ИЗОБРАЖЕНИЯ\ИЗОБРАЖЕНИЯ 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88840"/>
            <a:ext cx="2376264" cy="4224469"/>
          </a:xfrm>
          <a:prstGeom prst="rect">
            <a:avLst/>
          </a:prstGeom>
          <a:noFill/>
        </p:spPr>
      </p:pic>
      <p:pic>
        <p:nvPicPr>
          <p:cNvPr id="2054" name="Picture 6" descr="C:\Users\USER\Pictures\2015-03-29 ИЗОБРАЖЕНИЯ\ИЗОБРАЖЕНИЯ 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1795700" cy="3192355"/>
          </a:xfrm>
          <a:prstGeom prst="rect">
            <a:avLst/>
          </a:prstGeom>
          <a:noFill/>
        </p:spPr>
      </p:pic>
      <p:pic>
        <p:nvPicPr>
          <p:cNvPr id="2055" name="Picture 7" descr="C:\Users\USER\Pictures\2015-03-29 ИЗОБРАЖЕНИЯ\ИЗОБРАЖЕНИЯ 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564904"/>
            <a:ext cx="2045129" cy="3635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Диагностические виды работ</a:t>
            </a:r>
            <a:endParaRPr lang="ru-RU" dirty="0"/>
          </a:p>
        </p:txBody>
      </p:sp>
      <p:pic>
        <p:nvPicPr>
          <p:cNvPr id="1026" name="Picture 2" descr="C:\Users\USER\Pictures\1002_sma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1"/>
            <a:ext cx="1944216" cy="3135832"/>
          </a:xfrm>
          <a:prstGeom prst="rect">
            <a:avLst/>
          </a:prstGeom>
          <a:noFill/>
        </p:spPr>
      </p:pic>
      <p:pic>
        <p:nvPicPr>
          <p:cNvPr id="1028" name="Picture 4" descr="Математика. Дидактические материалы. 5 кла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415128"/>
            <a:ext cx="1656184" cy="2442872"/>
          </a:xfrm>
          <a:prstGeom prst="rect">
            <a:avLst/>
          </a:prstGeom>
          <a:noFill/>
        </p:spPr>
      </p:pic>
      <p:pic>
        <p:nvPicPr>
          <p:cNvPr id="1030" name="Picture 6" descr="Математиа. Тематические тесты. 5 клас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437112"/>
            <a:ext cx="1575559" cy="2304256"/>
          </a:xfrm>
          <a:prstGeom prst="rect">
            <a:avLst/>
          </a:prstGeom>
          <a:noFill/>
        </p:spPr>
      </p:pic>
      <p:pic>
        <p:nvPicPr>
          <p:cNvPr id="1032" name="Picture 8" descr="Задачи на смекалку. 5-6 класс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985792"/>
            <a:ext cx="1325456" cy="1872208"/>
          </a:xfrm>
          <a:prstGeom prst="rect">
            <a:avLst/>
          </a:prstGeom>
          <a:noFill/>
        </p:spPr>
      </p:pic>
      <p:pic>
        <p:nvPicPr>
          <p:cNvPr id="1036" name="Picture 12" descr="Математика. Рабочая тетрадь. 5 класс. В 2-х частях. (ФГОС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149080"/>
            <a:ext cx="1584176" cy="2406869"/>
          </a:xfrm>
          <a:prstGeom prst="rect">
            <a:avLst/>
          </a:prstGeom>
          <a:noFill/>
        </p:spPr>
      </p:pic>
      <p:pic>
        <p:nvPicPr>
          <p:cNvPr id="1038" name="Picture 14" descr="Универсальное мультимедийное пособие по математике. 5 класс. К учебнику Виленкина И.Я. &quot;Математика. 5 класс&quot;. ФГО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2060848"/>
            <a:ext cx="1905000" cy="1905000"/>
          </a:xfrm>
          <a:prstGeom prst="rect">
            <a:avLst/>
          </a:prstGeom>
          <a:noFill/>
        </p:spPr>
      </p:pic>
      <p:pic>
        <p:nvPicPr>
          <p:cNvPr id="1040" name="Picture 16" descr="Контрольные работы по математике. 5 класс. К учебникам. Н.Я. Виленкина &quot;Математика. 5 класс&quot;, И.И. Зубаревой, А.Г. Мордковича &quot;Математика. 5 класс&quot;, С.М. Никольского &quot;Математика. 5 класс&quot;. ФГОС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412776"/>
            <a:ext cx="1905000" cy="2857500"/>
          </a:xfrm>
          <a:prstGeom prst="rect">
            <a:avLst/>
          </a:prstGeom>
          <a:noFill/>
        </p:spPr>
      </p:pic>
      <p:pic>
        <p:nvPicPr>
          <p:cNvPr id="1042" name="Picture 18" descr="Вычисляем без ошибок. Работы с самопроверкой. 5-6 классы. ФГОС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1772816"/>
            <a:ext cx="1691680" cy="2402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687</TotalTime>
  <Words>222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Поисковая и исследовательская деятельность педагога</vt:lpstr>
      <vt:lpstr>Что понимают под исследованием? </vt:lpstr>
      <vt:lpstr>Что значит провести педагогическое исследование?</vt:lpstr>
      <vt:lpstr>Зачем учителю проводить исследование?</vt:lpstr>
      <vt:lpstr>Проектная деятельность учащихся</vt:lpstr>
      <vt:lpstr>Методика работы над проектом</vt:lpstr>
      <vt:lpstr>Список учебных достижений</vt:lpstr>
      <vt:lpstr>Математические проекты</vt:lpstr>
      <vt:lpstr>Диагностические виды работ</vt:lpstr>
      <vt:lpstr> 24. Геометрическая фигура обозначенная тремя отрезками </vt:lpstr>
      <vt:lpstr>Пирамида Блума</vt:lpstr>
      <vt:lpstr>Слайд 12</vt:lpstr>
      <vt:lpstr>Список используемых источников и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Отыщи всему начало, и ты многое поймёшь К. Прутков</dc:title>
  <dc:creator>user</dc:creator>
  <cp:lastModifiedBy>USER</cp:lastModifiedBy>
  <cp:revision>36</cp:revision>
  <dcterms:created xsi:type="dcterms:W3CDTF">2015-03-06T10:56:46Z</dcterms:created>
  <dcterms:modified xsi:type="dcterms:W3CDTF">2015-03-29T20:46:05Z</dcterms:modified>
</cp:coreProperties>
</file>