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22.12.2015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lvl="0" algn="l"/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428736"/>
            <a:ext cx="7854696" cy="3552400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ru-RU" sz="5400" b="1" dirty="0" smtClean="0"/>
              <a:t>Тест по теме:</a:t>
            </a:r>
          </a:p>
          <a:p>
            <a:pPr algn="ctr"/>
            <a:endParaRPr lang="ru-RU" sz="5400" b="1" dirty="0" smtClean="0"/>
          </a:p>
          <a:p>
            <a:pPr algn="ctr"/>
            <a:r>
              <a:rPr lang="ru-RU" sz="5400" b="1" dirty="0" smtClean="0"/>
              <a:t> СИМВОЛИКА </a:t>
            </a:r>
            <a:endParaRPr lang="ru-RU" sz="5400" b="1" dirty="0" smtClean="0"/>
          </a:p>
          <a:p>
            <a:pPr algn="ctr"/>
            <a:r>
              <a:rPr lang="ru-RU" sz="5400" b="1" dirty="0" smtClean="0"/>
              <a:t>РОССИИ</a:t>
            </a:r>
          </a:p>
          <a:p>
            <a:endParaRPr lang="ru-RU" sz="1600" b="1" dirty="0" smtClean="0"/>
          </a:p>
          <a:p>
            <a:r>
              <a:rPr lang="ru-RU" sz="2900" b="1" dirty="0" smtClean="0"/>
              <a:t>Работу выполнила: </a:t>
            </a:r>
          </a:p>
          <a:p>
            <a:r>
              <a:rPr lang="ru-RU" sz="2900" b="1" dirty="0" smtClean="0"/>
              <a:t>Учитель истории и</a:t>
            </a:r>
          </a:p>
          <a:p>
            <a:r>
              <a:rPr lang="ru-RU" sz="2900" b="1" dirty="0" smtClean="0"/>
              <a:t> обществознания</a:t>
            </a:r>
          </a:p>
          <a:p>
            <a:r>
              <a:rPr lang="ru-RU" sz="2900" b="1" dirty="0" smtClean="0"/>
              <a:t>МОУ СШ № 118</a:t>
            </a:r>
          </a:p>
          <a:p>
            <a:r>
              <a:rPr lang="ru-RU" sz="2900" b="1" dirty="0" smtClean="0"/>
              <a:t>Колпикова Светлана</a:t>
            </a:r>
          </a:p>
          <a:p>
            <a:r>
              <a:rPr lang="ru-RU" sz="2900" b="1" dirty="0" smtClean="0"/>
              <a:t> Николаевна</a:t>
            </a:r>
            <a:endParaRPr lang="ru-RU" sz="2900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582036"/>
          </a:xfrm>
        </p:spPr>
        <p:txBody>
          <a:bodyPr>
            <a:noAutofit/>
          </a:bodyPr>
          <a:lstStyle/>
          <a:p>
            <a:r>
              <a:rPr lang="ru-RU" sz="3200" dirty="0" smtClean="0"/>
              <a:t>     </a:t>
            </a:r>
            <a:r>
              <a:rPr lang="ru-RU" sz="3200" dirty="0" smtClean="0">
                <a:solidFill>
                  <a:schemeClr val="tx1"/>
                </a:solidFill>
                <a:latin typeface="+mn-lt"/>
              </a:rPr>
              <a:t>1. Конституция РФ была принята:</a:t>
            </a:r>
            <a:br>
              <a:rPr lang="ru-RU" sz="3200" dirty="0" smtClean="0">
                <a:solidFill>
                  <a:schemeClr val="tx1"/>
                </a:solidFill>
                <a:latin typeface="+mn-lt"/>
              </a:rPr>
            </a:br>
            <a:r>
              <a:rPr lang="ru-RU" sz="3200" dirty="0" smtClean="0">
                <a:solidFill>
                  <a:schemeClr val="tx1"/>
                </a:solidFill>
                <a:latin typeface="+mn-lt"/>
              </a:rPr>
              <a:t>      1) 12 декабря 1998 г.</a:t>
            </a:r>
            <a:br>
              <a:rPr lang="ru-RU" sz="3200" dirty="0" smtClean="0">
                <a:solidFill>
                  <a:schemeClr val="tx1"/>
                </a:solidFill>
                <a:latin typeface="+mn-lt"/>
              </a:rPr>
            </a:br>
            <a:r>
              <a:rPr lang="ru-RU" sz="3200" dirty="0" smtClean="0">
                <a:solidFill>
                  <a:schemeClr val="tx1"/>
                </a:solidFill>
                <a:latin typeface="+mn-lt"/>
              </a:rPr>
              <a:t>     2) 12 декабря 1993 г.</a:t>
            </a:r>
            <a:br>
              <a:rPr lang="ru-RU" sz="3200" dirty="0" smtClean="0">
                <a:solidFill>
                  <a:schemeClr val="tx1"/>
                </a:solidFill>
                <a:latin typeface="+mn-lt"/>
              </a:rPr>
            </a:br>
            <a:r>
              <a:rPr lang="ru-RU" sz="3200" dirty="0" smtClean="0">
                <a:solidFill>
                  <a:schemeClr val="tx1"/>
                </a:solidFill>
                <a:latin typeface="+mn-lt"/>
              </a:rPr>
              <a:t>      3) 22 августа 2000 г.</a:t>
            </a:r>
            <a:br>
              <a:rPr lang="ru-RU" sz="3200" dirty="0" smtClean="0">
                <a:solidFill>
                  <a:schemeClr val="tx1"/>
                </a:solidFill>
                <a:latin typeface="+mn-lt"/>
              </a:rPr>
            </a:br>
            <a:r>
              <a:rPr lang="ru-RU" sz="3200" dirty="0" smtClean="0">
                <a:solidFill>
                  <a:schemeClr val="tx1"/>
                </a:solidFill>
                <a:latin typeface="+mn-lt"/>
              </a:rPr>
              <a:t>      4) 12 июня 1991 г.</a:t>
            </a:r>
            <a:endParaRPr lang="ru-RU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57562"/>
            <a:ext cx="8229600" cy="2967038"/>
          </a:xfrm>
        </p:spPr>
        <p:txBody>
          <a:bodyPr/>
          <a:lstStyle/>
          <a:p>
            <a:pPr lvl="0">
              <a:buNone/>
            </a:pPr>
            <a:r>
              <a:rPr lang="ru-RU" sz="3200" dirty="0" smtClean="0"/>
              <a:t>2. Вставьте пропуск в текст ст.1 Главы 1 Конституции РФ:  Россия есть демократическое _______________    правовое государство с республиканской формой правления.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867788"/>
          </a:xfrm>
        </p:spPr>
        <p:txBody>
          <a:bodyPr>
            <a:noAutofit/>
          </a:bodyPr>
          <a:lstStyle/>
          <a:p>
            <a:pPr lvl="0"/>
            <a:r>
              <a:rPr lang="ru-RU" sz="2400" dirty="0" smtClean="0"/>
              <a:t>    </a:t>
            </a:r>
            <a:r>
              <a:rPr lang="ru-RU" sz="2800" dirty="0" smtClean="0">
                <a:solidFill>
                  <a:schemeClr val="tx1"/>
                </a:solidFill>
                <a:latin typeface="+mn-lt"/>
              </a:rPr>
              <a:t>3. Когда двуглавый орел становится символом Московского      государства?</a:t>
            </a:r>
            <a:br>
              <a:rPr lang="ru-RU" sz="2800" dirty="0" smtClean="0">
                <a:solidFill>
                  <a:schemeClr val="tx1"/>
                </a:solidFill>
                <a:latin typeface="+mn-lt"/>
              </a:rPr>
            </a:br>
            <a:r>
              <a:rPr lang="ru-RU" sz="2800" dirty="0" smtClean="0">
                <a:solidFill>
                  <a:schemeClr val="tx1"/>
                </a:solidFill>
                <a:latin typeface="+mn-lt"/>
              </a:rPr>
              <a:t>1) при Дмитрии Донском</a:t>
            </a:r>
            <a:br>
              <a:rPr lang="ru-RU" sz="2800" dirty="0" smtClean="0">
                <a:solidFill>
                  <a:schemeClr val="tx1"/>
                </a:solidFill>
                <a:latin typeface="+mn-lt"/>
              </a:rPr>
            </a:br>
            <a:r>
              <a:rPr lang="ru-RU" sz="2800" dirty="0" smtClean="0">
                <a:solidFill>
                  <a:schemeClr val="tx1"/>
                </a:solidFill>
                <a:latin typeface="+mn-lt"/>
              </a:rPr>
              <a:t>2) при Иване 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III </a:t>
            </a:r>
            <a:r>
              <a:rPr lang="ru-RU" sz="280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+mn-lt"/>
              </a:rPr>
            </a:br>
            <a:r>
              <a:rPr lang="ru-RU" sz="2800" dirty="0" smtClean="0">
                <a:solidFill>
                  <a:schemeClr val="tx1"/>
                </a:solidFill>
                <a:latin typeface="+mn-lt"/>
              </a:rPr>
              <a:t>3) при Иване Калите</a:t>
            </a:r>
            <a:br>
              <a:rPr lang="ru-RU" sz="2800" dirty="0" smtClean="0">
                <a:solidFill>
                  <a:schemeClr val="tx1"/>
                </a:solidFill>
                <a:latin typeface="+mn-lt"/>
              </a:rPr>
            </a:br>
            <a:r>
              <a:rPr lang="ru-RU" sz="2800" dirty="0" smtClean="0">
                <a:solidFill>
                  <a:schemeClr val="tx1"/>
                </a:solidFill>
                <a:latin typeface="+mn-lt"/>
              </a:rPr>
              <a:t>4) при Петре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 I 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714752"/>
            <a:ext cx="8229600" cy="2609848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ru-RU" dirty="0" smtClean="0"/>
              <a:t>4. На груди двуглавого орла на гербе РФ изображен(</a:t>
            </a:r>
            <a:r>
              <a:rPr lang="ru-RU" dirty="0" err="1" smtClean="0"/>
              <a:t>ы</a:t>
            </a:r>
            <a:r>
              <a:rPr lang="ru-RU" dirty="0" smtClean="0"/>
              <a:t>):</a:t>
            </a:r>
          </a:p>
          <a:p>
            <a:pPr marL="514350" lvl="0" indent="-514350">
              <a:buNone/>
            </a:pPr>
            <a:r>
              <a:rPr lang="ru-RU" dirty="0" smtClean="0"/>
              <a:t>1) Георгий Победоносец</a:t>
            </a:r>
          </a:p>
          <a:p>
            <a:pPr marL="514350" lvl="0" indent="-514350">
              <a:buNone/>
            </a:pPr>
            <a:r>
              <a:rPr lang="ru-RU" dirty="0" smtClean="0"/>
              <a:t>2) Александр Невский</a:t>
            </a:r>
          </a:p>
          <a:p>
            <a:pPr marL="514350" lvl="0" indent="-514350">
              <a:buNone/>
            </a:pPr>
            <a:r>
              <a:rPr lang="ru-RU" dirty="0" smtClean="0"/>
              <a:t>3) Николай Чудотворец</a:t>
            </a:r>
          </a:p>
          <a:p>
            <a:pPr marL="514350" lvl="0" indent="-514350">
              <a:buNone/>
            </a:pPr>
            <a:r>
              <a:rPr lang="ru-RU" dirty="0" smtClean="0"/>
              <a:t>4) Кирилл и Мефодий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429132"/>
          </a:xfrm>
        </p:spPr>
        <p:txBody>
          <a:bodyPr>
            <a:normAutofit fontScale="90000"/>
          </a:bodyPr>
          <a:lstStyle/>
          <a:p>
            <a:pPr marL="457200" lvl="0" indent="-457200"/>
            <a:r>
              <a:rPr lang="ru-RU" sz="2200" dirty="0" smtClean="0"/>
              <a:t>   </a:t>
            </a:r>
            <a:br>
              <a:rPr lang="ru-RU" sz="2200" dirty="0" smtClean="0"/>
            </a:br>
            <a:r>
              <a:rPr lang="ru-RU" sz="2200" dirty="0" smtClean="0"/>
              <a:t> </a:t>
            </a:r>
            <a:r>
              <a:rPr lang="ru-RU" sz="3100" dirty="0" smtClean="0">
                <a:solidFill>
                  <a:schemeClr val="tx1"/>
                </a:solidFill>
                <a:latin typeface="+mn-lt"/>
              </a:rPr>
              <a:t>5. Верны ли следующие суждения?</a:t>
            </a:r>
            <a:br>
              <a:rPr lang="ru-RU" sz="3100" dirty="0" smtClean="0">
                <a:solidFill>
                  <a:schemeClr val="tx1"/>
                </a:solidFill>
                <a:latin typeface="+mn-lt"/>
              </a:rPr>
            </a:br>
            <a:r>
              <a:rPr lang="ru-RU" sz="3100" dirty="0" smtClean="0">
                <a:solidFill>
                  <a:schemeClr val="tx1"/>
                </a:solidFill>
                <a:latin typeface="+mn-lt"/>
              </a:rPr>
              <a:t>   А. Все субъекты РФ равноправны</a:t>
            </a:r>
            <a:br>
              <a:rPr lang="ru-RU" sz="3100" dirty="0" smtClean="0">
                <a:solidFill>
                  <a:schemeClr val="tx1"/>
                </a:solidFill>
                <a:latin typeface="+mn-lt"/>
              </a:rPr>
            </a:br>
            <a:r>
              <a:rPr lang="ru-RU" sz="3100" dirty="0" smtClean="0">
                <a:solidFill>
                  <a:schemeClr val="tx1"/>
                </a:solidFill>
                <a:latin typeface="+mn-lt"/>
              </a:rPr>
              <a:t>    В. Среди субъектов РФ больше полномочий имеют    республики</a:t>
            </a:r>
            <a:br>
              <a:rPr lang="ru-RU" sz="3100" dirty="0" smtClean="0">
                <a:solidFill>
                  <a:schemeClr val="tx1"/>
                </a:solidFill>
                <a:latin typeface="+mn-lt"/>
              </a:rPr>
            </a:br>
            <a:r>
              <a:rPr lang="ru-RU" sz="3100" dirty="0" smtClean="0">
                <a:solidFill>
                  <a:schemeClr val="tx1"/>
                </a:solidFill>
                <a:latin typeface="+mn-lt"/>
              </a:rPr>
              <a:t>1) верно только А</a:t>
            </a:r>
            <a:br>
              <a:rPr lang="ru-RU" sz="3100" dirty="0" smtClean="0">
                <a:solidFill>
                  <a:schemeClr val="tx1"/>
                </a:solidFill>
                <a:latin typeface="+mn-lt"/>
              </a:rPr>
            </a:br>
            <a:r>
              <a:rPr lang="ru-RU" sz="3100" dirty="0" smtClean="0">
                <a:solidFill>
                  <a:schemeClr val="tx1"/>
                </a:solidFill>
                <a:latin typeface="+mn-lt"/>
              </a:rPr>
              <a:t>2) верно только В</a:t>
            </a:r>
            <a:br>
              <a:rPr lang="ru-RU" sz="3100" dirty="0" smtClean="0">
                <a:solidFill>
                  <a:schemeClr val="tx1"/>
                </a:solidFill>
                <a:latin typeface="+mn-lt"/>
              </a:rPr>
            </a:br>
            <a:r>
              <a:rPr lang="ru-RU" sz="3100" dirty="0" smtClean="0">
                <a:solidFill>
                  <a:schemeClr val="tx1"/>
                </a:solidFill>
                <a:latin typeface="+mn-lt"/>
              </a:rPr>
              <a:t>3) оба суждения верны</a:t>
            </a:r>
            <a:br>
              <a:rPr lang="ru-RU" sz="3100" dirty="0" smtClean="0">
                <a:solidFill>
                  <a:schemeClr val="tx1"/>
                </a:solidFill>
                <a:latin typeface="+mn-lt"/>
              </a:rPr>
            </a:br>
            <a:r>
              <a:rPr lang="ru-RU" sz="3100" dirty="0" smtClean="0">
                <a:solidFill>
                  <a:schemeClr val="tx1"/>
                </a:solidFill>
                <a:latin typeface="+mn-lt"/>
              </a:rPr>
              <a:t>4) оба суждения неверны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00504"/>
            <a:ext cx="8229600" cy="2857496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dirty="0" smtClean="0"/>
              <a:t>6. В 2000 году к Государственному флагу России приравнен(о):</a:t>
            </a:r>
          </a:p>
          <a:p>
            <a:pPr lvl="0">
              <a:buNone/>
            </a:pPr>
            <a:r>
              <a:rPr lang="ru-RU" dirty="0" smtClean="0"/>
              <a:t>1) Андреевский флаг</a:t>
            </a:r>
          </a:p>
          <a:p>
            <a:pPr lvl="0">
              <a:buNone/>
            </a:pPr>
            <a:r>
              <a:rPr lang="ru-RU" dirty="0" smtClean="0"/>
              <a:t>2) президентский штандарт</a:t>
            </a:r>
          </a:p>
          <a:p>
            <a:pPr lvl="0">
              <a:buNone/>
            </a:pPr>
            <a:r>
              <a:rPr lang="ru-RU" dirty="0" smtClean="0"/>
              <a:t>3) Олимпийский флаг</a:t>
            </a:r>
          </a:p>
          <a:p>
            <a:pPr lvl="0">
              <a:buNone/>
            </a:pPr>
            <a:r>
              <a:rPr lang="ru-RU" dirty="0" smtClean="0"/>
              <a:t>4) Знамя Победы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3357586"/>
          </a:xfrm>
        </p:spPr>
        <p:txBody>
          <a:bodyPr>
            <a:normAutofit fontScale="90000"/>
          </a:bodyPr>
          <a:lstStyle/>
          <a:p>
            <a:pPr lvl="0"/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  </a:t>
            </a:r>
            <a:r>
              <a:rPr lang="ru-RU" sz="3100" dirty="0" smtClean="0">
                <a:solidFill>
                  <a:schemeClr val="tx1"/>
                </a:solidFill>
                <a:latin typeface="+mn-lt"/>
              </a:rPr>
              <a:t>7. Современный гимн РФ с текстом С.В. Михалкова   положен на музыку:</a:t>
            </a:r>
            <a:br>
              <a:rPr lang="ru-RU" sz="3100" dirty="0" smtClean="0">
                <a:solidFill>
                  <a:schemeClr val="tx1"/>
                </a:solidFill>
                <a:latin typeface="+mn-lt"/>
              </a:rPr>
            </a:br>
            <a:r>
              <a:rPr lang="ru-RU" sz="3100" dirty="0" smtClean="0">
                <a:solidFill>
                  <a:schemeClr val="tx1"/>
                </a:solidFill>
                <a:latin typeface="+mn-lt"/>
              </a:rPr>
              <a:t>   1) гимна СССР А.В. Александрова</a:t>
            </a:r>
            <a:br>
              <a:rPr lang="ru-RU" sz="3100" dirty="0" smtClean="0">
                <a:solidFill>
                  <a:schemeClr val="tx1"/>
                </a:solidFill>
                <a:latin typeface="+mn-lt"/>
              </a:rPr>
            </a:br>
            <a:r>
              <a:rPr lang="ru-RU" sz="3100" dirty="0" smtClean="0">
                <a:solidFill>
                  <a:schemeClr val="tx1"/>
                </a:solidFill>
                <a:latin typeface="+mn-lt"/>
              </a:rPr>
              <a:t>   2) «Патриотической песни» М.И. Глинки</a:t>
            </a:r>
            <a:br>
              <a:rPr lang="ru-RU" sz="3100" dirty="0" smtClean="0">
                <a:solidFill>
                  <a:schemeClr val="tx1"/>
                </a:solidFill>
                <a:latin typeface="+mn-lt"/>
              </a:rPr>
            </a:br>
            <a:r>
              <a:rPr lang="ru-RU" sz="3100" dirty="0" smtClean="0">
                <a:solidFill>
                  <a:schemeClr val="tx1"/>
                </a:solidFill>
                <a:latin typeface="+mn-lt"/>
              </a:rPr>
              <a:t>   3) Интернационала </a:t>
            </a:r>
            <a:br>
              <a:rPr lang="ru-RU" sz="3100" dirty="0" smtClean="0">
                <a:solidFill>
                  <a:schemeClr val="tx1"/>
                </a:solidFill>
                <a:latin typeface="+mn-lt"/>
              </a:rPr>
            </a:br>
            <a:r>
              <a:rPr lang="ru-RU" sz="3100" dirty="0" smtClean="0">
                <a:solidFill>
                  <a:schemeClr val="tx1"/>
                </a:solidFill>
                <a:latin typeface="+mn-lt"/>
              </a:rPr>
              <a:t>   4) Марсельезы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00438"/>
            <a:ext cx="8229600" cy="2824162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ru-RU" sz="2800" dirty="0" smtClean="0"/>
              <a:t>8. На гербе РФ изображен орел, который держит в лапах:</a:t>
            </a:r>
          </a:p>
          <a:p>
            <a:pPr lvl="0">
              <a:buNone/>
            </a:pPr>
            <a:r>
              <a:rPr lang="ru-RU" sz="2800" dirty="0" smtClean="0"/>
              <a:t>1) державу и меч</a:t>
            </a:r>
          </a:p>
          <a:p>
            <a:pPr lvl="0">
              <a:buNone/>
            </a:pPr>
            <a:r>
              <a:rPr lang="ru-RU" sz="2800" dirty="0" smtClean="0"/>
              <a:t>2) скипетр и державу</a:t>
            </a:r>
          </a:p>
          <a:p>
            <a:pPr lvl="0">
              <a:buNone/>
            </a:pPr>
            <a:r>
              <a:rPr lang="ru-RU" sz="2800" dirty="0" smtClean="0"/>
              <a:t>3) пучок молний</a:t>
            </a:r>
          </a:p>
          <a:p>
            <a:pPr lvl="0">
              <a:buNone/>
            </a:pPr>
            <a:r>
              <a:rPr lang="ru-RU" sz="2800" dirty="0" smtClean="0"/>
              <a:t>4) меч и скипетр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010664"/>
          </a:xfrm>
        </p:spPr>
        <p:txBody>
          <a:bodyPr>
            <a:noAutofit/>
          </a:bodyPr>
          <a:lstStyle/>
          <a:p>
            <a:pPr lvl="0"/>
            <a:r>
              <a:rPr lang="ru-RU" sz="2800" dirty="0" smtClean="0">
                <a:solidFill>
                  <a:schemeClr val="tx1"/>
                </a:solidFill>
                <a:latin typeface="+mn-lt"/>
              </a:rPr>
              <a:t>9. В каком веке двуглавый орел становится символом Московского государства?</a:t>
            </a:r>
            <a:br>
              <a:rPr lang="ru-RU" sz="2800" dirty="0" smtClean="0">
                <a:solidFill>
                  <a:schemeClr val="tx1"/>
                </a:solidFill>
                <a:latin typeface="+mn-lt"/>
              </a:rPr>
            </a:br>
            <a:r>
              <a:rPr lang="ru-RU" sz="2800" dirty="0" smtClean="0">
                <a:solidFill>
                  <a:schemeClr val="tx1"/>
                </a:solidFill>
                <a:latin typeface="+mn-lt"/>
              </a:rPr>
              <a:t>1) 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XIV</a:t>
            </a:r>
            <a:r>
              <a:rPr lang="ru-RU" sz="280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+mn-lt"/>
              </a:rPr>
            </a:br>
            <a:r>
              <a:rPr lang="ru-RU" sz="2800" dirty="0" smtClean="0">
                <a:solidFill>
                  <a:schemeClr val="tx1"/>
                </a:solidFill>
                <a:latin typeface="+mn-lt"/>
              </a:rPr>
              <a:t>2) 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XV</a:t>
            </a:r>
            <a:r>
              <a:rPr lang="ru-RU" sz="280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+mn-lt"/>
              </a:rPr>
            </a:br>
            <a:r>
              <a:rPr lang="ru-RU" sz="2800" dirty="0" smtClean="0">
                <a:solidFill>
                  <a:schemeClr val="tx1"/>
                </a:solidFill>
                <a:latin typeface="+mn-lt"/>
              </a:rPr>
              <a:t>3) 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XVI</a:t>
            </a:r>
            <a:r>
              <a:rPr lang="ru-RU" sz="280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+mn-lt"/>
              </a:rPr>
            </a:br>
            <a:r>
              <a:rPr lang="ru-RU" sz="2800" dirty="0" smtClean="0">
                <a:solidFill>
                  <a:schemeClr val="tx1"/>
                </a:solidFill>
                <a:latin typeface="+mn-lt"/>
              </a:rPr>
              <a:t>4) 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XVIII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714752"/>
            <a:ext cx="8229600" cy="2609848"/>
          </a:xfrm>
        </p:spPr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ru-RU" sz="3800" dirty="0" smtClean="0"/>
              <a:t>10. Официальная эмблема государства, города, семейного рода:</a:t>
            </a:r>
          </a:p>
          <a:p>
            <a:pPr lvl="0">
              <a:buNone/>
            </a:pPr>
            <a:r>
              <a:rPr lang="ru-RU" sz="3800" dirty="0" smtClean="0"/>
              <a:t>1) штандарт</a:t>
            </a:r>
          </a:p>
          <a:p>
            <a:pPr lvl="0">
              <a:buNone/>
            </a:pPr>
            <a:r>
              <a:rPr lang="ru-RU" sz="3800" dirty="0" smtClean="0"/>
              <a:t>2) герб</a:t>
            </a:r>
          </a:p>
          <a:p>
            <a:pPr lvl="0">
              <a:buNone/>
            </a:pPr>
            <a:r>
              <a:rPr lang="ru-RU" sz="3800" dirty="0" smtClean="0"/>
              <a:t>3) флаг</a:t>
            </a:r>
          </a:p>
          <a:p>
            <a:pPr lvl="0">
              <a:buNone/>
            </a:pPr>
            <a:r>
              <a:rPr lang="ru-RU" sz="3800" dirty="0" smtClean="0"/>
              <a:t>4) бармы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153540"/>
          </a:xfrm>
        </p:spPr>
        <p:txBody>
          <a:bodyPr>
            <a:normAutofit fontScale="90000"/>
          </a:bodyPr>
          <a:lstStyle/>
          <a:p>
            <a:pPr lvl="0"/>
            <a:r>
              <a:rPr lang="ru-RU" sz="3100" dirty="0" smtClean="0">
                <a:solidFill>
                  <a:schemeClr val="tx1"/>
                </a:solidFill>
                <a:latin typeface="+mn-lt"/>
              </a:rPr>
              <a:t>11. День российского флага отмечается </a:t>
            </a:r>
            <a:br>
              <a:rPr lang="ru-RU" sz="3100" dirty="0" smtClean="0">
                <a:solidFill>
                  <a:schemeClr val="tx1"/>
                </a:solidFill>
                <a:latin typeface="+mn-lt"/>
              </a:rPr>
            </a:br>
            <a:r>
              <a:rPr lang="ru-RU" sz="3100" dirty="0" smtClean="0">
                <a:solidFill>
                  <a:schemeClr val="tx1"/>
                </a:solidFill>
                <a:latin typeface="+mn-lt"/>
              </a:rPr>
              <a:t>1) 12 июня</a:t>
            </a:r>
            <a:br>
              <a:rPr lang="ru-RU" sz="3100" dirty="0" smtClean="0">
                <a:solidFill>
                  <a:schemeClr val="tx1"/>
                </a:solidFill>
                <a:latin typeface="+mn-lt"/>
              </a:rPr>
            </a:br>
            <a:r>
              <a:rPr lang="ru-RU" sz="3100" dirty="0" smtClean="0">
                <a:solidFill>
                  <a:schemeClr val="tx1"/>
                </a:solidFill>
                <a:latin typeface="+mn-lt"/>
              </a:rPr>
              <a:t>2) 4 ноября</a:t>
            </a:r>
            <a:br>
              <a:rPr lang="ru-RU" sz="3100" dirty="0" smtClean="0">
                <a:solidFill>
                  <a:schemeClr val="tx1"/>
                </a:solidFill>
                <a:latin typeface="+mn-lt"/>
              </a:rPr>
            </a:br>
            <a:r>
              <a:rPr lang="ru-RU" sz="3100" dirty="0" smtClean="0">
                <a:solidFill>
                  <a:schemeClr val="tx1"/>
                </a:solidFill>
                <a:latin typeface="+mn-lt"/>
              </a:rPr>
              <a:t>3) 1 мая</a:t>
            </a:r>
            <a:br>
              <a:rPr lang="ru-RU" sz="3100" dirty="0" smtClean="0">
                <a:solidFill>
                  <a:schemeClr val="tx1"/>
                </a:solidFill>
                <a:latin typeface="+mn-lt"/>
              </a:rPr>
            </a:br>
            <a:r>
              <a:rPr lang="ru-RU" sz="3100" dirty="0" smtClean="0">
                <a:solidFill>
                  <a:schemeClr val="tx1"/>
                </a:solidFill>
                <a:latin typeface="+mn-lt"/>
              </a:rPr>
              <a:t>4) 21 августа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876"/>
            <a:ext cx="8229600" cy="2752724"/>
          </a:xfrm>
        </p:spPr>
        <p:txBody>
          <a:bodyPr>
            <a:normAutofit fontScale="92500"/>
          </a:bodyPr>
          <a:lstStyle/>
          <a:p>
            <a:pPr lvl="0">
              <a:buNone/>
            </a:pPr>
            <a:r>
              <a:rPr lang="ru-RU" sz="3000" dirty="0" smtClean="0"/>
              <a:t>12. Авторами современного гимна РФ являются:</a:t>
            </a:r>
          </a:p>
          <a:p>
            <a:pPr>
              <a:buNone/>
            </a:pPr>
            <a:r>
              <a:rPr lang="ru-RU" sz="3000" dirty="0" smtClean="0"/>
              <a:t>1)  А.В. Александров  и  С.В. Михалков        </a:t>
            </a:r>
          </a:p>
          <a:p>
            <a:pPr>
              <a:buNone/>
            </a:pPr>
            <a:r>
              <a:rPr lang="ru-RU" sz="3000" dirty="0" smtClean="0"/>
              <a:t>2)  А.Ф. Львов  и  В.А. Жуковский</a:t>
            </a:r>
          </a:p>
          <a:p>
            <a:pPr>
              <a:buNone/>
            </a:pPr>
            <a:r>
              <a:rPr lang="ru-RU" sz="3000" dirty="0" smtClean="0"/>
              <a:t>3)  А.В. Александров  и  Г.А. </a:t>
            </a:r>
            <a:r>
              <a:rPr lang="ru-RU" sz="3000" dirty="0" err="1" smtClean="0"/>
              <a:t>Эль-Регистан</a:t>
            </a:r>
            <a:endParaRPr lang="ru-RU" sz="3000" dirty="0" smtClean="0"/>
          </a:p>
          <a:p>
            <a:pPr>
              <a:buNone/>
            </a:pPr>
            <a:r>
              <a:rPr lang="ru-RU" sz="3000" dirty="0" smtClean="0"/>
              <a:t>4) П. </a:t>
            </a:r>
            <a:r>
              <a:rPr lang="ru-RU" sz="3000" dirty="0" err="1" smtClean="0"/>
              <a:t>Дегейтер</a:t>
            </a:r>
            <a:r>
              <a:rPr lang="ru-RU" sz="3000" dirty="0" smtClean="0"/>
              <a:t>  и  А.Я. </a:t>
            </a:r>
            <a:r>
              <a:rPr lang="ru-RU" sz="3000" dirty="0" err="1" smtClean="0"/>
              <a:t>Коц</a:t>
            </a:r>
            <a:endParaRPr lang="ru-RU" sz="3000" dirty="0" smtClean="0"/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082234"/>
          </a:xfrm>
        </p:spPr>
        <p:txBody>
          <a:bodyPr>
            <a:normAutofit fontScale="90000"/>
          </a:bodyPr>
          <a:lstStyle/>
          <a:p>
            <a:pPr lvl="0"/>
            <a:r>
              <a:rPr lang="ru-RU" sz="3200" dirty="0" smtClean="0">
                <a:solidFill>
                  <a:schemeClr val="tx1"/>
                </a:solidFill>
                <a:latin typeface="+mn-lt"/>
              </a:rPr>
              <a:t>13. Расшифруйте термины:</a:t>
            </a:r>
            <a:br>
              <a:rPr lang="ru-RU" sz="3200" dirty="0" smtClean="0">
                <a:solidFill>
                  <a:schemeClr val="tx1"/>
                </a:solidFill>
                <a:latin typeface="+mn-lt"/>
              </a:rPr>
            </a:br>
            <a:r>
              <a:rPr lang="ru-RU" sz="3200" dirty="0" smtClean="0">
                <a:solidFill>
                  <a:schemeClr val="tx1"/>
                </a:solidFill>
                <a:latin typeface="+mn-lt"/>
              </a:rPr>
              <a:t>1) патриотизм</a:t>
            </a:r>
            <a:br>
              <a:rPr lang="ru-RU" sz="3200" dirty="0" smtClean="0">
                <a:solidFill>
                  <a:schemeClr val="tx1"/>
                </a:solidFill>
                <a:latin typeface="+mn-lt"/>
              </a:rPr>
            </a:br>
            <a:r>
              <a:rPr lang="ru-RU" sz="3200" dirty="0" smtClean="0">
                <a:solidFill>
                  <a:schemeClr val="tx1"/>
                </a:solidFill>
                <a:latin typeface="+mn-lt"/>
              </a:rPr>
              <a:t>2) федерация</a:t>
            </a:r>
            <a:br>
              <a:rPr lang="ru-RU" sz="3200" dirty="0" smtClean="0">
                <a:solidFill>
                  <a:schemeClr val="tx1"/>
                </a:solidFill>
                <a:latin typeface="+mn-lt"/>
              </a:rPr>
            </a:br>
            <a:r>
              <a:rPr lang="ru-RU" sz="3200" dirty="0" smtClean="0">
                <a:solidFill>
                  <a:schemeClr val="tx1"/>
                </a:solidFill>
                <a:latin typeface="+mn-lt"/>
              </a:rPr>
              <a:t>3) правовое государство</a:t>
            </a:r>
            <a:br>
              <a:rPr lang="ru-RU" sz="3200" dirty="0" smtClean="0">
                <a:solidFill>
                  <a:schemeClr val="tx1"/>
                </a:solidFill>
                <a:latin typeface="+mn-lt"/>
              </a:rPr>
            </a:br>
            <a:r>
              <a:rPr lang="ru-RU" sz="3600" dirty="0" smtClean="0">
                <a:solidFill>
                  <a:schemeClr val="tx1"/>
                </a:solidFill>
                <a:latin typeface="+mn-lt"/>
              </a:rPr>
              <a:t>4)патриот </a:t>
            </a:r>
            <a:br>
              <a:rPr lang="ru-RU" sz="3600" dirty="0" smtClean="0">
                <a:solidFill>
                  <a:schemeClr val="tx1"/>
                </a:solidFill>
                <a:latin typeface="+mn-lt"/>
              </a:rPr>
            </a:br>
            <a:r>
              <a:rPr lang="ru-RU" sz="3600" dirty="0" smtClean="0">
                <a:solidFill>
                  <a:schemeClr val="tx1"/>
                </a:solidFill>
                <a:latin typeface="+mn-lt"/>
              </a:rPr>
              <a:t>5) республика  </a:t>
            </a:r>
            <a:br>
              <a:rPr lang="ru-RU" sz="3600" dirty="0" smtClean="0">
                <a:solidFill>
                  <a:schemeClr val="tx1"/>
                </a:solidFill>
                <a:latin typeface="+mn-lt"/>
              </a:rPr>
            </a:br>
            <a:r>
              <a:rPr lang="ru-RU" sz="3600" dirty="0" smtClean="0">
                <a:solidFill>
                  <a:schemeClr val="tx1"/>
                </a:solidFill>
                <a:latin typeface="+mn-lt"/>
              </a:rPr>
              <a:t>6) демократия</a:t>
            </a:r>
            <a:r>
              <a:rPr lang="ru-RU" sz="480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ru-RU" sz="4800" dirty="0" smtClean="0">
                <a:solidFill>
                  <a:schemeClr val="tx1"/>
                </a:solidFill>
                <a:latin typeface="+mn-lt"/>
              </a:rPr>
            </a:br>
            <a:endParaRPr lang="ru-RU" sz="4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14818"/>
            <a:ext cx="8229600" cy="2109782"/>
          </a:xfrm>
        </p:spPr>
        <p:txBody>
          <a:bodyPr/>
          <a:lstStyle/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sz="3200" dirty="0" smtClean="0"/>
              <a:t>14. Расшифруйте значение цветов Государственного флага РФ.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63</TotalTime>
  <Words>252</Words>
  <PresentationFormat>Экран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 </vt:lpstr>
      <vt:lpstr>     1. Конституция РФ была принята:       1) 12 декабря 1998 г.      2) 12 декабря 1993 г.       3) 22 августа 2000 г.       4) 12 июня 1991 г.</vt:lpstr>
      <vt:lpstr>    3. Когда двуглавый орел становится символом Московского      государства? 1) при Дмитрии Донском 2) при Иване III  3) при Иване Калите 4) при Петре I  </vt:lpstr>
      <vt:lpstr>     5. Верны ли следующие суждения?    А. Все субъекты РФ равноправны     В. Среди субъектов РФ больше полномочий имеют    республики 1) верно только А 2) верно только В 3) оба суждения верны 4) оба суждения неверны </vt:lpstr>
      <vt:lpstr>       7. Современный гимн РФ с текстом С.В. Михалкова   положен на музыку:    1) гимна СССР А.В. Александрова    2) «Патриотической песни» М.И. Глинки    3) Интернационала     4) Марсельезы </vt:lpstr>
      <vt:lpstr>9. В каком веке двуглавый орел становится символом Московского государства? 1) XIV 2) XV 3) XVI 4) XVIII </vt:lpstr>
      <vt:lpstr>11. День российского флага отмечается  1) 12 июня 2) 4 ноября 3) 1 мая 4) 21 августа </vt:lpstr>
      <vt:lpstr>13. Расшифруйте термины: 1) патриотизм 2) федерация 3) правовое государство 4)патриот  5) республика   6) демократия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Конституция РФ была принята: 12 декабря 1998 г. 12 декабря 1993 г. 22 августа 2000 г. 12 июня 1991 г. </dc:title>
  <cp:lastModifiedBy>Кабинет №18.</cp:lastModifiedBy>
  <cp:revision>8</cp:revision>
  <dcterms:modified xsi:type="dcterms:W3CDTF">2015-12-22T06:03:25Z</dcterms:modified>
</cp:coreProperties>
</file>