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76" r:id="rId4"/>
    <p:sldId id="283" r:id="rId5"/>
    <p:sldId id="257" r:id="rId6"/>
    <p:sldId id="258" r:id="rId7"/>
    <p:sldId id="259" r:id="rId8"/>
    <p:sldId id="262" r:id="rId9"/>
    <p:sldId id="263" r:id="rId10"/>
    <p:sldId id="264" r:id="rId11"/>
    <p:sldId id="274" r:id="rId12"/>
    <p:sldId id="267" r:id="rId13"/>
    <p:sldId id="265" r:id="rId14"/>
    <p:sldId id="266" r:id="rId15"/>
    <p:sldId id="269" r:id="rId16"/>
    <p:sldId id="270" r:id="rId17"/>
    <p:sldId id="277" r:id="rId18"/>
    <p:sldId id="280" r:id="rId19"/>
    <p:sldId id="281" r:id="rId20"/>
    <p:sldId id="278" r:id="rId21"/>
    <p:sldId id="279" r:id="rId22"/>
    <p:sldId id="282" r:id="rId23"/>
    <p:sldId id="271" r:id="rId24"/>
    <p:sldId id="275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68130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l"/>
            <a:r>
              <a:rPr lang="ru-RU" i="1" u="sng" dirty="0" smtClean="0"/>
              <a:t>Учитель: Кочеткова К.И., </a:t>
            </a:r>
          </a:p>
          <a:p>
            <a:pPr algn="l"/>
            <a:r>
              <a:rPr lang="ru-RU" i="1" u="sng" dirty="0" smtClean="0"/>
              <a:t>МБОУ гимназия №11</a:t>
            </a:r>
            <a:endParaRPr lang="ru-RU" i="1" u="sng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Фрагмент урока русского языка в 5 классе</a:t>
            </a:r>
            <a:endParaRPr lang="ru-RU" dirty="0"/>
          </a:p>
        </p:txBody>
      </p:sp>
      <p:pic>
        <p:nvPicPr>
          <p:cNvPr id="4" name="Рисунок 7" descr="kniga52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2786058"/>
            <a:ext cx="30765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Лист наблюдения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40" cy="486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4293"/>
                <a:gridCol w="1714512"/>
                <a:gridCol w="1500198"/>
                <a:gridCol w="1857388"/>
                <a:gridCol w="1947849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Ученики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Число ответов (размышлений) ученика в ходе дискуссии («+/-» - логичные/ нет)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Число вопросов ученика в ходе дискуссии («+-»</a:t>
                      </a:r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- логичные/ нет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Стиль поведения в обсуждении (вежливость, грубость, внимание/ невнимание к чужому мнению)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Действия в конфликтной ситуации столкновения мнений и интересов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Иванов</a:t>
                      </a:r>
                      <a:r>
                        <a:rPr lang="ru-RU" baseline="0" dirty="0" smtClean="0"/>
                        <a:t> 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++-+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++++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вежливый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адекватная реакция на критику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571612"/>
          <a:ext cx="9001155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  <a:gridCol w="944778"/>
                <a:gridCol w="1436632"/>
                <a:gridCol w="1814694"/>
                <a:gridCol w="1814694"/>
                <a:gridCol w="2061663"/>
              </a:tblGrid>
              <a:tr h="1553735"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Что я знаю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Что я умею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Что мы должны узнать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Какие темы для этого нам надо повторить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Какими умениями мы должны овладеть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Какие упражнения для этого нам надо выполнить</a:t>
                      </a:r>
                    </a:p>
                  </a:txBody>
                  <a:tcPr/>
                </a:tc>
              </a:tr>
              <a:tr h="3526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26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42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Что мы должны узнать</a:t>
                      </a:r>
                      <a:endParaRPr lang="ru-RU" sz="2800" dirty="0"/>
                    </a:p>
                  </a:txBody>
                  <a:tcPr/>
                </a:tc>
              </a:tr>
              <a:tr h="28168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ru-RU" sz="2800" dirty="0">
                          <a:latin typeface="+mn-lt"/>
                          <a:ea typeface="Times New Roman"/>
                          <a:cs typeface="Times New Roman"/>
                        </a:rPr>
                        <a:t>Что такое обращение?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ru-RU" sz="2800" dirty="0">
                          <a:latin typeface="+mn-lt"/>
                          <a:ea typeface="Times New Roman"/>
                          <a:cs typeface="Times New Roman"/>
                        </a:rPr>
                        <a:t>Как найти в тексте обращение?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ru-RU" sz="2800" dirty="0">
                          <a:latin typeface="+mn-lt"/>
                          <a:ea typeface="Times New Roman"/>
                          <a:cs typeface="Times New Roman"/>
                        </a:rPr>
                        <a:t>Как </a:t>
                      </a:r>
                      <a:r>
                        <a:rPr lang="ru-RU" sz="2800" dirty="0" smtClean="0">
                          <a:latin typeface="+mn-lt"/>
                          <a:ea typeface="Times New Roman"/>
                          <a:cs typeface="Times New Roman"/>
                        </a:rPr>
                        <a:t>отличить </a:t>
                      </a:r>
                      <a:r>
                        <a:rPr lang="ru-RU" sz="2800" dirty="0">
                          <a:latin typeface="+mn-lt"/>
                          <a:ea typeface="Times New Roman"/>
                          <a:cs typeface="Times New Roman"/>
                        </a:rPr>
                        <a:t>обращение от подлежащего</a:t>
                      </a:r>
                      <a:r>
                        <a:rPr lang="ru-RU" sz="2800" dirty="0" smtClean="0">
                          <a:latin typeface="+mn-lt"/>
                          <a:ea typeface="Times New Roman"/>
                          <a:cs typeface="Times New Roman"/>
                        </a:rPr>
                        <a:t>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Какие знаки препинания ставятся при обращении?</a:t>
                      </a:r>
                      <a:endParaRPr lang="ru-RU" sz="2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>План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400" dirty="0" smtClean="0"/>
              <a:t>это порядок работы. </a:t>
            </a:r>
          </a:p>
          <a:p>
            <a:r>
              <a:rPr lang="ru-RU" sz="4400" dirty="0" smtClean="0"/>
              <a:t>это ответы на вопросы: как я должен поступить? что я должен сделать, чтобы достичь желаемого результата?</a:t>
            </a:r>
          </a:p>
          <a:p>
            <a:endParaRPr lang="ru-RU" dirty="0" smtClean="0"/>
          </a:p>
        </p:txBody>
      </p:sp>
      <p:pic>
        <p:nvPicPr>
          <p:cNvPr id="4" name="Picture 4" descr="j03701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62646" y="3429000"/>
            <a:ext cx="2981354" cy="3147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485090" cy="628632"/>
          </a:xfrm>
        </p:spPr>
        <p:txBody>
          <a:bodyPr/>
          <a:lstStyle/>
          <a:p>
            <a:r>
              <a:rPr lang="ru-RU" dirty="0" err="1" smtClean="0"/>
              <a:t>Хронокарта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992185"/>
          <a:ext cx="8504240" cy="5865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2"/>
                <a:gridCol w="627037"/>
                <a:gridCol w="571504"/>
                <a:gridCol w="642942"/>
                <a:gridCol w="1428760"/>
                <a:gridCol w="714380"/>
                <a:gridCol w="857256"/>
                <a:gridCol w="1214446"/>
                <a:gridCol w="954549"/>
                <a:gridCol w="850424"/>
              </a:tblGrid>
              <a:tr h="2259015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Часы суток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Сон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Быт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Занятия в школе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Самостоятельная работа (домашние задания)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Кружки, секции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Прогулка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Развлечения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(ТВ, компьютер, кино и пр.)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Общение с друзьями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Транспорт</a:t>
                      </a:r>
                      <a:endParaRPr lang="ru-RU" dirty="0"/>
                    </a:p>
                  </a:txBody>
                  <a:tcPr vert="vert27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571612"/>
          <a:ext cx="9001155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  <a:gridCol w="944778"/>
                <a:gridCol w="1436632"/>
                <a:gridCol w="1814694"/>
                <a:gridCol w="1814694"/>
                <a:gridCol w="2061663"/>
              </a:tblGrid>
              <a:tr h="1553735"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Что я знаю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Что я умею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Что мы должны узнать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Какие темы для этого нам надо повторить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Какими умениями мы должны овладеть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Какие упражнения для этого нам надо выполнить</a:t>
                      </a:r>
                    </a:p>
                  </a:txBody>
                  <a:tcPr/>
                </a:tc>
              </a:tr>
              <a:tr h="3526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26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32362"/>
          <a:ext cx="8501122" cy="6455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918"/>
                <a:gridCol w="2272908"/>
                <a:gridCol w="285647"/>
                <a:gridCol w="2142354"/>
                <a:gridCol w="357059"/>
                <a:gridCol w="3145236"/>
              </a:tblGrid>
              <a:tr h="1090318">
                <a:tc gridSpan="2"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Какие темы для этого нам надо повторить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Какими умениями мы должны овладеть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Какие упражнения для этого нам надо выполнить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  <a:tr h="8046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Предложение.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Находить в предложении обращение.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Упражнения на нахождение в предложении обращения. </a:t>
                      </a:r>
                      <a:endParaRPr lang="ru-RU" sz="1600" dirty="0"/>
                    </a:p>
                  </a:txBody>
                  <a:tcPr/>
                </a:tc>
              </a:tr>
              <a:tr h="893899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Виды предложений по цели высказывания и по интонации.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Определять вид предложения по интонации.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Упражнения на определение вида предложения по интонации.</a:t>
                      </a:r>
                      <a:endParaRPr lang="ru-RU" sz="1600" dirty="0" smtClean="0"/>
                    </a:p>
                  </a:txBody>
                  <a:tcPr/>
                </a:tc>
              </a:tr>
              <a:tr h="14457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Распространенные и нераспространенные предложения</a:t>
                      </a:r>
                      <a:endParaRPr lang="ru-RU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Правильно ставить знаки препинания в предложениях с обращениями.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Упражнения на постановку знаков препинания при обращении.</a:t>
                      </a:r>
                      <a:endParaRPr lang="ru-RU" sz="1600" dirty="0" smtClean="0"/>
                    </a:p>
                  </a:txBody>
                  <a:tcPr/>
                </a:tc>
              </a:tr>
              <a:tr h="10424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Подлежащее.</a:t>
                      </a:r>
                      <a:endParaRPr lang="ru-RU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Находить подлежащее в предложении.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Упражнения на нахождение в предложении подлежащего.</a:t>
                      </a:r>
                      <a:endParaRPr lang="ru-RU" sz="1600" dirty="0" smtClean="0"/>
                    </a:p>
                  </a:txBody>
                  <a:tcPr/>
                </a:tc>
              </a:tr>
              <a:tr h="8041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Сказуемое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Отличать обращение от подлежащего.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Упражнения на отличие обращения от подлежащего.</a:t>
                      </a:r>
                      <a:endParaRPr lang="ru-RU" sz="16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00108"/>
            <a:ext cx="2000264" cy="1434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472" y="2928934"/>
            <a:ext cx="2000264" cy="1495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4714884"/>
            <a:ext cx="2000264" cy="1560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3143240" y="5000636"/>
            <a:ext cx="555020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00B050"/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Простое задание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rgbClr val="00B050"/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71802" y="3286124"/>
            <a:ext cx="576451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00B050"/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Задание посложнее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rgbClr val="00B050"/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14678" y="1357298"/>
            <a:ext cx="555020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00B050"/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Сложное задание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rgbClr val="00B050"/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Зеленый конверт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Выберите только предложения </a:t>
            </a:r>
          </a:p>
          <a:p>
            <a:pPr>
              <a:buNone/>
            </a:pPr>
            <a:r>
              <a:rPr lang="ru-RU" b="1" dirty="0" smtClean="0"/>
              <a:t>с обращениями.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1. Вылезайте муравьи после зимней стужи.</a:t>
            </a:r>
          </a:p>
          <a:p>
            <a:pPr>
              <a:buNone/>
            </a:pPr>
            <a:r>
              <a:rPr lang="ru-RU" dirty="0" smtClean="0"/>
              <a:t>2. Муравьи – санитары леса.</a:t>
            </a:r>
          </a:p>
          <a:p>
            <a:pPr>
              <a:buNone/>
            </a:pPr>
            <a:r>
              <a:rPr lang="ru-RU" dirty="0" smtClean="0"/>
              <a:t>3. Ребята идут на речку купаться.</a:t>
            </a:r>
          </a:p>
          <a:p>
            <a:pPr>
              <a:buNone/>
            </a:pPr>
            <a:r>
              <a:rPr lang="ru-RU" dirty="0" smtClean="0"/>
              <a:t>4. Ребята пойдем на речку купаться.</a:t>
            </a:r>
          </a:p>
          <a:p>
            <a:pPr>
              <a:buNone/>
            </a:pPr>
            <a:r>
              <a:rPr lang="ru-RU" dirty="0" smtClean="0"/>
              <a:t>5. Сладко спит моя красавица.</a:t>
            </a:r>
          </a:p>
          <a:p>
            <a:pPr>
              <a:buNone/>
            </a:pPr>
            <a:r>
              <a:rPr lang="ru-RU" dirty="0" smtClean="0"/>
              <a:t>6. Сладко спи моя красавица.</a:t>
            </a:r>
          </a:p>
          <a:p>
            <a:pPr>
              <a:buNone/>
            </a:pPr>
            <a:r>
              <a:rPr lang="ru-RU" dirty="0" smtClean="0"/>
              <a:t>7. Над степью Алтая высокие звезды сверкайте.</a:t>
            </a:r>
          </a:p>
          <a:p>
            <a:pPr>
              <a:buNone/>
            </a:pPr>
            <a:r>
              <a:rPr lang="ru-RU" dirty="0" smtClean="0"/>
              <a:t>8. Над степью Алтая высокие звезды сверкают.</a:t>
            </a:r>
          </a:p>
          <a:p>
            <a:endParaRPr lang="ru-RU" dirty="0"/>
          </a:p>
        </p:txBody>
      </p:sp>
      <p:pic>
        <p:nvPicPr>
          <p:cNvPr id="4" name="Рисунок 4" descr="j0440424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357166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Зеленый конверт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Правильный ответ.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u="sng" dirty="0" smtClean="0"/>
              <a:t>1. Вылезайте муравьи после зимней стужи.</a:t>
            </a:r>
          </a:p>
          <a:p>
            <a:pPr>
              <a:buNone/>
            </a:pPr>
            <a:r>
              <a:rPr lang="ru-RU" dirty="0" smtClean="0"/>
              <a:t>2. Муравьи – санитары леса.</a:t>
            </a:r>
          </a:p>
          <a:p>
            <a:pPr>
              <a:buNone/>
            </a:pPr>
            <a:r>
              <a:rPr lang="ru-RU" dirty="0" smtClean="0"/>
              <a:t>3. Ребята идут на речку купаться.</a:t>
            </a:r>
          </a:p>
          <a:p>
            <a:pPr>
              <a:buNone/>
            </a:pPr>
            <a:r>
              <a:rPr lang="ru-RU" u="sng" dirty="0" smtClean="0"/>
              <a:t>4. Ребята пойдем на речку купаться.</a:t>
            </a:r>
          </a:p>
          <a:p>
            <a:pPr>
              <a:buNone/>
            </a:pPr>
            <a:r>
              <a:rPr lang="ru-RU" dirty="0" smtClean="0"/>
              <a:t>5. Сладко спит моя красавица.</a:t>
            </a:r>
          </a:p>
          <a:p>
            <a:pPr>
              <a:buNone/>
            </a:pPr>
            <a:r>
              <a:rPr lang="ru-RU" u="sng" dirty="0" smtClean="0"/>
              <a:t>6. Сладко спи моя красавица.</a:t>
            </a:r>
          </a:p>
          <a:p>
            <a:pPr>
              <a:buNone/>
            </a:pPr>
            <a:r>
              <a:rPr lang="ru-RU" u="sng" dirty="0" smtClean="0"/>
              <a:t>7. Над степью Алтая высокие звезды сверкайте.</a:t>
            </a:r>
          </a:p>
          <a:p>
            <a:pPr>
              <a:buNone/>
            </a:pPr>
            <a:r>
              <a:rPr lang="ru-RU" dirty="0" smtClean="0"/>
              <a:t>8. Над степью Алтая высокие звезды сверкают.</a:t>
            </a:r>
          </a:p>
          <a:p>
            <a:endParaRPr lang="ru-RU" dirty="0"/>
          </a:p>
        </p:txBody>
      </p:sp>
      <p:pic>
        <p:nvPicPr>
          <p:cNvPr id="4" name="Рисунок 4" descr="j0440424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Расставьте, где необходимо, знаки препинания: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 smtClean="0"/>
              <a:t>Свети нам солнышко свети. </a:t>
            </a:r>
          </a:p>
          <a:p>
            <a:endParaRPr lang="ru-RU" dirty="0" smtClean="0"/>
          </a:p>
          <a:p>
            <a:r>
              <a:rPr lang="ru-RU" i="1" dirty="0" smtClean="0"/>
              <a:t>Сергей Сергеевич разрешите мне завтра поехать с вами. </a:t>
            </a:r>
          </a:p>
          <a:p>
            <a:endParaRPr lang="ru-RU" dirty="0" smtClean="0"/>
          </a:p>
          <a:p>
            <a:r>
              <a:rPr lang="ru-RU" i="1" dirty="0" smtClean="0"/>
              <a:t>Чем вы гости торг ведете? (А.С.Пушкин)</a:t>
            </a:r>
          </a:p>
          <a:p>
            <a:endParaRPr lang="ru-RU" dirty="0" smtClean="0"/>
          </a:p>
          <a:p>
            <a:r>
              <a:rPr lang="ru-RU" i="1" dirty="0" smtClean="0"/>
              <a:t>Здравствуйте Иван Федорович!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4" descr="j0440424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688" y="500063"/>
            <a:ext cx="2071716" cy="2071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Желтый конверт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Расставьте знаки препинания в предложениях.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1. Я вам друзья открою тайну здешних мест.</a:t>
            </a:r>
          </a:p>
          <a:p>
            <a:pPr>
              <a:buNone/>
            </a:pPr>
            <a:r>
              <a:rPr lang="ru-RU" dirty="0" smtClean="0"/>
              <a:t>2. Братцы что он про меня сочиняет?</a:t>
            </a:r>
          </a:p>
          <a:p>
            <a:pPr>
              <a:buNone/>
            </a:pPr>
            <a:r>
              <a:rPr lang="ru-RU" dirty="0" smtClean="0"/>
              <a:t>3. Цветик становись на бочку и читай свои стихи.</a:t>
            </a:r>
          </a:p>
          <a:p>
            <a:pPr>
              <a:buNone/>
            </a:pPr>
            <a:r>
              <a:rPr lang="ru-RU" dirty="0" smtClean="0"/>
              <a:t>4. Ты </a:t>
            </a:r>
            <a:r>
              <a:rPr lang="ru-RU" dirty="0" err="1" smtClean="0"/>
              <a:t>Пилюлькин</a:t>
            </a:r>
            <a:r>
              <a:rPr lang="ru-RU" dirty="0" smtClean="0"/>
              <a:t> всё трудишься, всё другим помогаешь.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  (Н.Носов)</a:t>
            </a:r>
          </a:p>
          <a:p>
            <a:endParaRPr lang="ru-RU" dirty="0"/>
          </a:p>
        </p:txBody>
      </p:sp>
      <p:pic>
        <p:nvPicPr>
          <p:cNvPr id="4" name="Рисунок 4" descr="j0440424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21429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Желтый конверт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Правильный ответ: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1. Я вам, друзья, открою тайну здешних мест.</a:t>
            </a:r>
          </a:p>
          <a:p>
            <a:pPr>
              <a:buNone/>
            </a:pPr>
            <a:r>
              <a:rPr lang="ru-RU" dirty="0" smtClean="0"/>
              <a:t>2. Братцы, что он про меня сочиняет?</a:t>
            </a:r>
          </a:p>
          <a:p>
            <a:pPr>
              <a:buNone/>
            </a:pPr>
            <a:r>
              <a:rPr lang="ru-RU" dirty="0" smtClean="0"/>
              <a:t>3. Цветик, становись на бочку и читай свои стихи.</a:t>
            </a:r>
          </a:p>
          <a:p>
            <a:pPr>
              <a:buNone/>
            </a:pPr>
            <a:r>
              <a:rPr lang="ru-RU" dirty="0" smtClean="0"/>
              <a:t>4. Ты, </a:t>
            </a:r>
            <a:r>
              <a:rPr lang="ru-RU" dirty="0" err="1" smtClean="0"/>
              <a:t>Пилюлькин</a:t>
            </a:r>
            <a:r>
              <a:rPr lang="ru-RU" dirty="0" smtClean="0"/>
              <a:t>, всё трудишься, всё другим помогаешь.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  (Н.Носов)</a:t>
            </a:r>
          </a:p>
          <a:p>
            <a:endParaRPr lang="ru-RU" dirty="0"/>
          </a:p>
        </p:txBody>
      </p:sp>
      <p:pic>
        <p:nvPicPr>
          <p:cNvPr id="4" name="Рисунок 4" descr="j0440424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21429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Красный конверт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357298"/>
            <a:ext cx="8503920" cy="5286412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Постройте предложения с обращениями по схемам. О – обращение.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/>
              <a:t>О,        ?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О!        !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   , о,    .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      , о  !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857496"/>
            <a:ext cx="1000132" cy="642942"/>
          </a:xfrm>
          <a:prstGeom prst="rect">
            <a:avLst/>
          </a:prstGeom>
          <a:noFill/>
          <a:ln cmpd="sng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3786190"/>
            <a:ext cx="1000132" cy="642942"/>
          </a:xfrm>
          <a:prstGeom prst="rect">
            <a:avLst/>
          </a:prstGeom>
          <a:noFill/>
          <a:ln cmpd="sng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4643446"/>
            <a:ext cx="1000132" cy="642942"/>
          </a:xfrm>
          <a:prstGeom prst="rect">
            <a:avLst/>
          </a:prstGeom>
          <a:noFill/>
          <a:ln cmpd="sng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5643578"/>
            <a:ext cx="1000132" cy="642942"/>
          </a:xfrm>
          <a:prstGeom prst="rect">
            <a:avLst/>
          </a:prstGeom>
          <a:noFill/>
          <a:ln cmpd="sng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4" descr="j0440424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3929066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534400" cy="642918"/>
          </a:xfrm>
        </p:spPr>
        <p:txBody>
          <a:bodyPr/>
          <a:lstStyle/>
          <a:p>
            <a:r>
              <a:rPr lang="ru-RU" dirty="0" smtClean="0"/>
              <a:t>Лист самооценки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42844" y="928670"/>
          <a:ext cx="8786874" cy="5698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9259"/>
                <a:gridCol w="4677615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Предметные результаты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Метапредметные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 результаты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На уроке я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На уроке я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1. Научился находить обращение в предложении.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1. Научился формулировать тему урока.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2. Научился правильно ставить знаки препинания в предложениях с обращениями.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2. Научился формулировать познавательную цель урока.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 3. Научился отличать обращение от подлежащего.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3. Научился составлять план действий.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4. Вспомнил основные единицы синтаксиса.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4. Слушал собеседника и учитывал его точку зрения.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5. Вспомнил, что такое предложение и какие виды предложений бывают.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5. Обосновывал собственное мнение.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6. Вспомнил, что такое подлежащее.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6. Уважительно относился к собеседникам.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342214" cy="32004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Спасибо за внимание!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503920" cy="1000132"/>
          </a:xfrm>
        </p:spPr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Правильный ответ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 smtClean="0"/>
              <a:t>Свети нам, солнышко, свети. </a:t>
            </a:r>
          </a:p>
          <a:p>
            <a:endParaRPr lang="ru-RU" dirty="0" smtClean="0"/>
          </a:p>
          <a:p>
            <a:r>
              <a:rPr lang="ru-RU" i="1" dirty="0" smtClean="0"/>
              <a:t>Сергей Сергеевич, разрешите мне завтра поехать с вами. </a:t>
            </a:r>
          </a:p>
          <a:p>
            <a:endParaRPr lang="ru-RU" dirty="0" smtClean="0"/>
          </a:p>
          <a:p>
            <a:r>
              <a:rPr lang="ru-RU" i="1" dirty="0" smtClean="0"/>
              <a:t>Чем вы, гости, торг ведете? (А.С.Пушкин)</a:t>
            </a:r>
          </a:p>
          <a:p>
            <a:endParaRPr lang="ru-RU" dirty="0" smtClean="0"/>
          </a:p>
          <a:p>
            <a:r>
              <a:rPr lang="ru-RU" i="1" dirty="0" smtClean="0"/>
              <a:t>Здравствуйте, Иван Федорович!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071546"/>
            <a:ext cx="93647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ты</a:t>
            </a:r>
            <a:endParaRPr lang="ru-RU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57554" y="2071678"/>
            <a:ext cx="103425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</a:t>
            </a:r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ы</a:t>
            </a:r>
            <a:endParaRPr lang="ru-RU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86050" y="4500570"/>
            <a:ext cx="103425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</a:t>
            </a:r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ы</a:t>
            </a:r>
            <a:endParaRPr lang="ru-RU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7" name="Рисунок 4" descr="j0440424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428604"/>
            <a:ext cx="200026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i="1" dirty="0" smtClean="0">
                <a:solidFill>
                  <a:srgbClr val="C00000"/>
                </a:solidFill>
              </a:rPr>
              <a:t>Обращения и знаки препинания при них</a:t>
            </a:r>
            <a:endParaRPr lang="ru-RU" sz="48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>Цель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это то, к чему мы стремимся, чего хотим достичь.</a:t>
            </a:r>
            <a:endParaRPr lang="ru-RU" sz="4400" dirty="0"/>
          </a:p>
        </p:txBody>
      </p:sp>
      <p:pic>
        <p:nvPicPr>
          <p:cNvPr id="4" name="Picture 4" descr="j03701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3143248"/>
            <a:ext cx="3000370" cy="316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571612"/>
          <a:ext cx="9001155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  <a:gridCol w="944778"/>
                <a:gridCol w="1436632"/>
                <a:gridCol w="1814694"/>
                <a:gridCol w="1814694"/>
                <a:gridCol w="2061663"/>
              </a:tblGrid>
              <a:tr h="1553735"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Что я знаю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Что я умею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Что мы должны узнать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Какие темы для этого нам надо повторить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Какими умениями мы должны овладеть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Какие упражнения для этого нам надо выполнить</a:t>
                      </a:r>
                    </a:p>
                  </a:txBody>
                  <a:tcPr/>
                </a:tc>
              </a:tr>
              <a:tr h="3526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26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428604"/>
          <a:ext cx="8572560" cy="6072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673"/>
                <a:gridCol w="3836720"/>
                <a:gridCol w="500009"/>
                <a:gridCol w="3802158"/>
              </a:tblGrid>
              <a:tr h="617097">
                <a:tc gridSpan="2">
                  <a:txBody>
                    <a:bodyPr/>
                    <a:lstStyle/>
                    <a:p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Что я знаю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Что я умею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354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Что такое синтаксис, синтаксические единицы.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Отличать синтаксические единицы, находить их.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1077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Что такое предложение.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Отличать предложения от словосочетаний.</a:t>
                      </a:r>
                      <a:endParaRPr lang="ru-RU" sz="2400" dirty="0"/>
                    </a:p>
                  </a:txBody>
                  <a:tcPr/>
                </a:tc>
              </a:tr>
              <a:tr h="209812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Какие бывают предложения по цели высказывания и по интонации.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Определять вид предложения по цели высказывания и по интонации.</a:t>
                      </a:r>
                      <a:endParaRPr lang="ru-RU" sz="2400" dirty="0"/>
                    </a:p>
                  </a:txBody>
                  <a:tcPr/>
                </a:tc>
              </a:tr>
              <a:tr h="111077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Что такое подлежащее.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Находить подлежащее в предложении.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работы в группе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b="1" dirty="0" smtClean="0"/>
              <a:t>В группе должен быть организатор обсуждения.</a:t>
            </a:r>
            <a:endParaRPr lang="ru-RU" dirty="0" smtClean="0"/>
          </a:p>
          <a:p>
            <a:pPr lvl="0"/>
            <a:r>
              <a:rPr lang="ru-RU" b="1" dirty="0" smtClean="0"/>
              <a:t> Каждый может высказать свою версию решения.</a:t>
            </a:r>
            <a:endParaRPr lang="ru-RU" dirty="0" smtClean="0"/>
          </a:p>
          <a:p>
            <a:pPr lvl="0"/>
            <a:r>
              <a:rPr lang="ru-RU" b="1" dirty="0" smtClean="0"/>
              <a:t> Один говорит, а остальные слушают.</a:t>
            </a:r>
            <a:endParaRPr lang="ru-RU" dirty="0" smtClean="0"/>
          </a:p>
          <a:p>
            <a:pPr lvl="0"/>
            <a:r>
              <a:rPr lang="ru-RU" b="1" dirty="0" smtClean="0"/>
              <a:t> Каждая версия обсуждается в группе.</a:t>
            </a:r>
            <a:endParaRPr lang="ru-RU" dirty="0" smtClean="0"/>
          </a:p>
          <a:p>
            <a:pPr lvl="0"/>
            <a:r>
              <a:rPr lang="ru-RU" b="1" dirty="0" smtClean="0"/>
              <a:t> В группе согласуется общее решение.</a:t>
            </a:r>
            <a:endParaRPr lang="ru-RU" dirty="0" smtClean="0"/>
          </a:p>
          <a:p>
            <a:pPr lvl="0"/>
            <a:r>
              <a:rPr lang="ru-RU" b="1" dirty="0" smtClean="0"/>
              <a:t> Представитель группы защищает согласованное решение перед классом.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808080"/>
              </a:clrFrom>
              <a:clrTo>
                <a:srgbClr val="808080">
                  <a:alpha val="0"/>
                </a:srgbClr>
              </a:clrTo>
            </a:clrChange>
            <a:lum contrast="12000"/>
          </a:blip>
          <a:srcRect/>
          <a:stretch>
            <a:fillRect/>
          </a:stretch>
        </p:blipFill>
        <p:spPr>
          <a:xfrm>
            <a:off x="6429388" y="-357214"/>
            <a:ext cx="2500312" cy="27860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работы в группе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b="1" dirty="0" smtClean="0"/>
              <a:t>Говорим вежливо. </a:t>
            </a:r>
            <a:endParaRPr lang="ru-RU" dirty="0" smtClean="0"/>
          </a:p>
          <a:p>
            <a:pPr lvl="0"/>
            <a:r>
              <a:rPr lang="ru-RU" b="1" dirty="0" smtClean="0"/>
              <a:t> Называем собеседника по имени.</a:t>
            </a:r>
            <a:endParaRPr lang="ru-RU" dirty="0" smtClean="0"/>
          </a:p>
          <a:p>
            <a:pPr lvl="0"/>
            <a:r>
              <a:rPr lang="ru-RU" b="1" dirty="0" smtClean="0"/>
              <a:t> Говорим по очереди, не перебивая друг друга.</a:t>
            </a:r>
            <a:endParaRPr lang="ru-RU" dirty="0" smtClean="0"/>
          </a:p>
          <a:p>
            <a:pPr lvl="0"/>
            <a:r>
              <a:rPr lang="ru-RU" b="1" dirty="0" smtClean="0"/>
              <a:t> Внимательно слушаем.</a:t>
            </a:r>
            <a:endParaRPr lang="ru-RU" dirty="0" smtClean="0"/>
          </a:p>
          <a:p>
            <a:pPr lvl="0"/>
            <a:r>
              <a:rPr lang="ru-RU" b="1" dirty="0" smtClean="0"/>
              <a:t> Если непонятно, переспросите партнера.</a:t>
            </a:r>
            <a:endParaRPr lang="ru-RU" dirty="0" smtClean="0"/>
          </a:p>
          <a:p>
            <a:pPr lvl="0"/>
            <a:r>
              <a:rPr lang="ru-RU" b="1" dirty="0" smtClean="0"/>
              <a:t> Четко высказываем свое мнение.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808080"/>
              </a:clrFrom>
              <a:clrTo>
                <a:srgbClr val="808080">
                  <a:alpha val="0"/>
                </a:srgbClr>
              </a:clrTo>
            </a:clrChange>
            <a:lum contrast="12000"/>
          </a:blip>
          <a:srcRect/>
          <a:stretch>
            <a:fillRect/>
          </a:stretch>
        </p:blipFill>
        <p:spPr>
          <a:xfrm>
            <a:off x="6429388" y="-214338"/>
            <a:ext cx="2500312" cy="27860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394</TotalTime>
  <Words>1007</Words>
  <PresentationFormat>Экран (4:3)</PresentationFormat>
  <Paragraphs>203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Официальная</vt:lpstr>
      <vt:lpstr>Фрагмент урока русского языка в 5 классе</vt:lpstr>
      <vt:lpstr>Расставьте, где необходимо, знаки препинания:</vt:lpstr>
      <vt:lpstr>Правильный ответ </vt:lpstr>
      <vt:lpstr>Тема урока</vt:lpstr>
      <vt:lpstr>Цель</vt:lpstr>
      <vt:lpstr>Слайд 6</vt:lpstr>
      <vt:lpstr>Слайд 7</vt:lpstr>
      <vt:lpstr>Правила работы в группе</vt:lpstr>
      <vt:lpstr>Правила работы в группе</vt:lpstr>
      <vt:lpstr>Лист наблюдения</vt:lpstr>
      <vt:lpstr>Слайд 11</vt:lpstr>
      <vt:lpstr>Слайд 12</vt:lpstr>
      <vt:lpstr>План</vt:lpstr>
      <vt:lpstr>Хронокарта</vt:lpstr>
      <vt:lpstr>Слайд 15</vt:lpstr>
      <vt:lpstr>Слайд 16</vt:lpstr>
      <vt:lpstr>Слайд 17</vt:lpstr>
      <vt:lpstr>Зеленый конверт</vt:lpstr>
      <vt:lpstr>Зеленый конверт</vt:lpstr>
      <vt:lpstr>Желтый конверт</vt:lpstr>
      <vt:lpstr>Желтый конверт</vt:lpstr>
      <vt:lpstr>Красный конверт</vt:lpstr>
      <vt:lpstr>Лист самооценки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Обращение и знаки препинания при них</dc:title>
  <dc:creator>Ксюша</dc:creator>
  <cp:lastModifiedBy>Ксюша</cp:lastModifiedBy>
  <cp:revision>113</cp:revision>
  <dcterms:created xsi:type="dcterms:W3CDTF">2013-01-15T16:04:56Z</dcterms:created>
  <dcterms:modified xsi:type="dcterms:W3CDTF">2014-10-02T14:26:41Z</dcterms:modified>
</cp:coreProperties>
</file>