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501008"/>
            <a:ext cx="6172200" cy="3096344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Руководитель работы: Попова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Лариса Константиновна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Ученица </a:t>
            </a:r>
            <a:r>
              <a:rPr lang="ru-RU" sz="2000" b="1" dirty="0" smtClean="0">
                <a:solidFill>
                  <a:schemeClr val="bg1"/>
                </a:solidFill>
              </a:rPr>
              <a:t>8 «Б» класса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ГБОУ </a:t>
            </a:r>
            <a:r>
              <a:rPr lang="ru-RU" sz="2000" b="1" dirty="0" smtClean="0">
                <a:solidFill>
                  <a:schemeClr val="bg1"/>
                </a:solidFill>
              </a:rPr>
              <a:t>СОШ № 129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Босая Светлана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488832" cy="1656184"/>
          </a:xfrm>
        </p:spPr>
        <p:txBody>
          <a:bodyPr/>
          <a:lstStyle/>
          <a:p>
            <a:r>
              <a:rPr lang="ru-RU" sz="5400" dirty="0" smtClean="0">
                <a:solidFill>
                  <a:schemeClr val="bg1"/>
                </a:solidFill>
              </a:rPr>
              <a:t>Презентация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smtClean="0">
                <a:solidFill>
                  <a:schemeClr val="bg1"/>
                </a:solidFill>
              </a:rPr>
              <a:t>Роль </a:t>
            </a:r>
            <a:r>
              <a:rPr lang="ru-RU" sz="3200" smtClean="0">
                <a:solidFill>
                  <a:schemeClr val="bg1"/>
                </a:solidFill>
              </a:rPr>
              <a:t>безличных </a:t>
            </a:r>
            <a:r>
              <a:rPr lang="ru-RU" sz="3200" dirty="0" smtClean="0">
                <a:solidFill>
                  <a:schemeClr val="bg1"/>
                </a:solidFill>
              </a:rPr>
              <a:t>предложений в художественной литературе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smtClean="0">
                <a:solidFill>
                  <a:schemeClr val="bg1"/>
                </a:solidFill>
              </a:rPr>
              <a:t>на примере </a:t>
            </a:r>
            <a:r>
              <a:rPr lang="ru-RU" sz="2400" dirty="0" smtClean="0">
                <a:solidFill>
                  <a:schemeClr val="bg1"/>
                </a:solidFill>
              </a:rPr>
              <a:t>романа </a:t>
            </a:r>
            <a:r>
              <a:rPr lang="ru-RU" sz="2400" dirty="0" smtClean="0">
                <a:solidFill>
                  <a:schemeClr val="bg1"/>
                </a:solidFill>
              </a:rPr>
              <a:t>"Судьба человека" Шолохова М.А.)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4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Дальнейшие этапы понятия категории безличности связаны с именами  А.А. Шахматова и А.М. </a:t>
            </a:r>
            <a:r>
              <a:rPr lang="ru-RU" dirty="0" err="1"/>
              <a:t>Пешковского</a:t>
            </a:r>
            <a:r>
              <a:rPr lang="ru-RU" dirty="0"/>
              <a:t>. Они утверждали, что типы безличных предложений появились в разные эпохи, вытесняя субъект действия глаголом.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890" y="3573016"/>
            <a:ext cx="1884449" cy="273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769506"/>
            <a:ext cx="2779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Алексей Александрович </a:t>
            </a:r>
            <a:endParaRPr lang="ru-RU" dirty="0" smtClean="0"/>
          </a:p>
          <a:p>
            <a:pPr algn="ctr"/>
            <a:r>
              <a:rPr lang="ru-RU" dirty="0" smtClean="0"/>
              <a:t>Шахматов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264" y="3751620"/>
            <a:ext cx="1944216" cy="237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73401" y="2769506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/>
              <a:t>Алекса́ндр </a:t>
            </a:r>
            <a:r>
              <a:rPr lang="vi-VN" dirty="0" smtClean="0"/>
              <a:t>Матве́евич</a:t>
            </a:r>
            <a:endParaRPr lang="ru-RU" dirty="0" smtClean="0"/>
          </a:p>
          <a:p>
            <a:pPr algn="ctr"/>
            <a:r>
              <a:rPr lang="vi-VN" dirty="0" smtClean="0"/>
              <a:t> </a:t>
            </a:r>
            <a:r>
              <a:rPr lang="vi-VN" dirty="0"/>
              <a:t>Пешко́вский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934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Проведем небольшое лингвистическое исследование на примере рассказа "Судьба человека" Михаила Шолохова.</a:t>
            </a:r>
          </a:p>
          <a:p>
            <a:pPr marL="0" indent="0" algn="ctr">
              <a:buNone/>
            </a:pPr>
            <a:r>
              <a:rPr lang="ru-RU" dirty="0"/>
              <a:t>Главный герой - Андрей Соколов, в прошлом воин-солдат, а в мирной жизни – шофёр грузовика. Он в незатейливой форме повествует о своей жизни и тех событиях, выпавших на его долю в военные и послевоенные годы. Судьба с ним обошлась очень жестоко, хотя это честный, порядочный человек. Герой прошёл всю войну, воевал, был в плену, но никогда не прятался за чужие спины. Даже будучи в концлагере, глядя в глаза смерти, он не терял человеческого достоинства. "  В войну он потерял всех и всё: дом, семью, сына, который погиб в День Победы в Германии.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III. ИСПОЛЬЗОВАНИЕ БЕЗЛИЧНЫХ ПРЕДЛОЖЕНИЙ В ХУДОЖЕСТВЕННОЙ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xmlns="" val="242915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Андрей Соколов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973" y="1556792"/>
            <a:ext cx="3333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930" y="661095"/>
            <a:ext cx="4762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3596" y="5166312"/>
            <a:ext cx="4261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Михаил Шолохов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41771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Андрей Соколов часто задается вопросом: «За что же  ты, жизнь, меня  так покалечила? За что так исказила? Нету мне ответа ни в темноте, ни при ясном солнышке.…Нету, и не дождусь. Такая судьба уж, видно.» </a:t>
            </a:r>
          </a:p>
          <a:p>
            <a:pPr marL="0" indent="0" algn="ctr">
              <a:buNone/>
            </a:pPr>
            <a:r>
              <a:rPr lang="ru-RU" dirty="0"/>
              <a:t>А что же обозначает слово судьба?</a:t>
            </a:r>
          </a:p>
          <a:p>
            <a:pPr marL="0" indent="0" algn="ctr">
              <a:buNone/>
            </a:pPr>
            <a:r>
              <a:rPr lang="ru-RU" dirty="0"/>
              <a:t>Обратимся к толковому словарю С.И Ожегова:</a:t>
            </a:r>
          </a:p>
          <a:p>
            <a:pPr marL="0" indent="0" algn="ctr">
              <a:buNone/>
            </a:pPr>
            <a:r>
              <a:rPr lang="ru-RU" dirty="0"/>
              <a:t>«Судьба -  сущ. </a:t>
            </a:r>
            <a:r>
              <a:rPr lang="ru-RU" dirty="0" err="1"/>
              <a:t>ж.р</a:t>
            </a:r>
            <a:r>
              <a:rPr lang="ru-RU" dirty="0"/>
              <a:t>, </a:t>
            </a:r>
            <a:r>
              <a:rPr lang="ru-RU" dirty="0" err="1"/>
              <a:t>судьб</a:t>
            </a:r>
            <a:r>
              <a:rPr lang="ru-RU" dirty="0"/>
              <a:t>-ы, </a:t>
            </a:r>
            <a:r>
              <a:rPr lang="ru-RU" dirty="0" err="1" smtClean="0"/>
              <a:t>мн.ч</a:t>
            </a:r>
            <a:r>
              <a:rPr lang="ru-RU" dirty="0"/>
              <a:t>. </a:t>
            </a:r>
            <a:r>
              <a:rPr lang="ru-RU" dirty="0" err="1" smtClean="0"/>
              <a:t>им.п</a:t>
            </a:r>
            <a:r>
              <a:rPr lang="ru-RU" dirty="0" smtClean="0"/>
              <a:t> </a:t>
            </a:r>
            <a:r>
              <a:rPr lang="ru-RU" dirty="0"/>
              <a:t>-ы, </a:t>
            </a:r>
            <a:r>
              <a:rPr lang="ru-RU" dirty="0" smtClean="0"/>
              <a:t>р.п</a:t>
            </a:r>
            <a:r>
              <a:rPr lang="ru-RU" dirty="0"/>
              <a:t>. судеб. 1.Ход жизненных событий, стечение обстоятельств, не зависящих от воли человека. 2.Доля,участь, жизненный путь кого-либо.»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495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81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972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Действительно, все, что происходит с главным героем, не по его воле и не по его вине, независимо от обстоятельств, в чём убеждают нас  использование большого количества безличных предложений в тексте, которых насчитывается более ста, где главный член - сказуемое, выражен разными глагольными формами и предикативно-безличными конструкциями. Именно через них автор передает неотвратимость судьбы героя, его душевное состояние, муки и страдания.</a:t>
            </a:r>
          </a:p>
          <a:p>
            <a:pPr marL="0" indent="0" algn="ctr">
              <a:buNone/>
            </a:pPr>
            <a:r>
              <a:rPr lang="ru-RU" dirty="0"/>
              <a:t>Проследим это на тексте.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811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Самое большое количество предложений представлено в тексте, где главный член выражен: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0892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1. НЕОПРЕДЕЛЕННОЙ ФОРМОЙ В СОЧЕТАНИИ С БЕЗЛИЧНЫМ ВСПОМОГАТЕЛЬНЫМ ГЛАГОЛОМ ИЛИ БЕЗ НЕГО: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В эту недобрую пору мне пришлось ехать в станицу. </a:t>
            </a:r>
          </a:p>
          <a:p>
            <a:pPr algn="ctr"/>
            <a:r>
              <a:rPr lang="ru-RU" sz="2000" dirty="0"/>
              <a:t>Тогда мне некогда было думать о папиросах.</a:t>
            </a:r>
          </a:p>
          <a:p>
            <a:pPr algn="ctr"/>
            <a:r>
              <a:rPr lang="ru-RU" sz="2000" dirty="0"/>
              <a:t>Хорошо было сидеть на плетне, бездумно следить за проплывающими белыми грудастыми облаками.</a:t>
            </a:r>
          </a:p>
          <a:p>
            <a:pPr algn="ctr"/>
            <a:r>
              <a:rPr lang="ru-RU" sz="2000" dirty="0"/>
              <a:t>Ну и там мне пришлось, браток, хлебнуть горюшка.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07693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Я сбоку взглянул на него, и мне стало что-то не по себе.</a:t>
            </a:r>
          </a:p>
          <a:p>
            <a:pPr marL="0" indent="0" algn="ctr">
              <a:buNone/>
            </a:pPr>
            <a:r>
              <a:rPr lang="ru-RU" dirty="0"/>
              <a:t>Прижмусь щекой к земле, глаза закрою: тошно мне на них глядеть, и на сердце тошно. </a:t>
            </a:r>
          </a:p>
          <a:p>
            <a:pPr marL="0" indent="0" algn="ctr">
              <a:buNone/>
            </a:pPr>
            <a:r>
              <a:rPr lang="ru-RU" dirty="0"/>
              <a:t>Здесь неудобно. </a:t>
            </a:r>
          </a:p>
          <a:p>
            <a:pPr marL="0" indent="0" algn="ctr">
              <a:buNone/>
            </a:pPr>
            <a:r>
              <a:rPr lang="ru-RU" dirty="0"/>
              <a:t>Ох, и тяжело же мне было, браток.</a:t>
            </a:r>
          </a:p>
          <a:p>
            <a:pPr marL="0" indent="0" algn="ctr">
              <a:buNone/>
            </a:pPr>
            <a:r>
              <a:rPr lang="ru-RU" dirty="0"/>
              <a:t>Сразу у меня на душе стало как-то легко и светло.</a:t>
            </a:r>
          </a:p>
          <a:p>
            <a:pPr marL="0" indent="0" algn="ctr">
              <a:buNone/>
            </a:pPr>
            <a:r>
              <a:rPr lang="ru-RU" dirty="0"/>
              <a:t>Идти было тяжело.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/>
              <a:t>2.БЕЗЛИЧНО-ПРЕДИКАТИВНЫМИ СЛОВАМИ, НА -О, А ТАКЖЕ НАРЕЧИЕМ ИЛИ КРАТКИМ ПРИЧАСТИЕМ В ФОРМЕ СРЕДНЕГО РОДА СО СЛОВОМ «БЫТЬ» ИЛИ БЕЗ НЕГО, КОТОРЫЕ ПЕРЕДАЮТ ДУШЕВНОЕ СОСТОЯНИЕ ГЕРОЯ:</a:t>
            </a:r>
          </a:p>
        </p:txBody>
      </p:sp>
    </p:spTree>
    <p:extLst>
      <p:ext uri="{BB962C8B-B14F-4D97-AF65-F5344CB8AC3E}">
        <p14:creationId xmlns:p14="http://schemas.microsoft.com/office/powerpoint/2010/main" xmlns="" val="169208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Меня так замутило... </a:t>
            </a:r>
          </a:p>
          <a:p>
            <a:pPr marL="0" indent="0" algn="ctr">
              <a:buNone/>
            </a:pPr>
            <a:r>
              <a:rPr lang="ru-RU" sz="4400" dirty="0"/>
              <a:t>&lt;...&gt; Только холодком от неё потянуло. </a:t>
            </a:r>
          </a:p>
          <a:p>
            <a:pPr marL="0" indent="0" algn="ctr">
              <a:buNone/>
            </a:pPr>
            <a:r>
              <a:rPr lang="ru-RU" sz="4400" dirty="0"/>
              <a:t>Во дворе меня развезло.</a:t>
            </a:r>
          </a:p>
          <a:p>
            <a:pPr marL="0" indent="0" algn="ctr">
              <a:buNone/>
            </a:pPr>
            <a:r>
              <a:rPr lang="ru-RU" sz="4400" dirty="0"/>
              <a:t>В глазах потемнело.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3.БЕЗЛИЧНЫМИ ГЛАГОЛАМИ ПРОШЕДШЕГО ВРЕМЕНИ СРЕДНЕГО РОДА, КОТОРЫЕ УКАЗЫВАЮТ НА СОСТОЯНИЕ ЧЕЛОВЕКА И ПРИРОДЫ:</a:t>
            </a:r>
          </a:p>
        </p:txBody>
      </p:sp>
    </p:spTree>
    <p:extLst>
      <p:ext uri="{BB962C8B-B14F-4D97-AF65-F5344CB8AC3E}">
        <p14:creationId xmlns:p14="http://schemas.microsoft.com/office/powerpoint/2010/main" xmlns="" val="295008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примере рассказа «Судьба человека» М. А. Шолохова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Роль безличных предложений </a:t>
            </a:r>
            <a:br>
              <a:rPr lang="ru-RU" dirty="0" smtClean="0"/>
            </a:br>
            <a:r>
              <a:rPr lang="ru-RU" dirty="0" smtClean="0"/>
              <a:t>в художественной литературе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73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Переправляться надо было на плоскодонке.</a:t>
            </a:r>
          </a:p>
          <a:p>
            <a:pPr marL="0" indent="0" algn="ctr">
              <a:buNone/>
            </a:pPr>
            <a:r>
              <a:rPr lang="ru-RU" sz="4000" dirty="0"/>
              <a:t>Там, где надо раз шагнуть, я три раза шагаю.</a:t>
            </a:r>
          </a:p>
          <a:p>
            <a:pPr marL="0" indent="0" algn="ctr">
              <a:buNone/>
            </a:pPr>
            <a:r>
              <a:rPr lang="ru-RU" sz="4000" dirty="0"/>
              <a:t>Ведь за ним глаз да глаз надо.</a:t>
            </a:r>
          </a:p>
          <a:p>
            <a:pPr marL="0" indent="0" algn="ctr">
              <a:buNone/>
            </a:pPr>
            <a:r>
              <a:rPr lang="ru-RU" sz="4000" dirty="0"/>
              <a:t>Не надо, друг, не вспоминай!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4.ПРЕДЛОЖЕНИЯМИ С НЕКОТОРЫМИ СЛОВАМИ, ЗАКЛЮЧАЮЩИЕ В СЕБЕ МОДАЛЬНОЕ ЗНАЧЕНИЕ:</a:t>
            </a:r>
          </a:p>
        </p:txBody>
      </p:sp>
    </p:spTree>
    <p:extLst>
      <p:ext uri="{BB962C8B-B14F-4D97-AF65-F5344CB8AC3E}">
        <p14:creationId xmlns:p14="http://schemas.microsoft.com/office/powerpoint/2010/main" xmlns="" val="14919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/>
              <a:t>Родни - нигде, никого, ни одной души.</a:t>
            </a:r>
          </a:p>
          <a:p>
            <a:pPr marL="0" indent="0" algn="ctr">
              <a:buNone/>
            </a:pPr>
            <a:r>
              <a:rPr lang="ru-RU" sz="3600" dirty="0"/>
              <a:t>Не было для меня красивей и желанней её, не было на свете и не будет.</a:t>
            </a:r>
          </a:p>
          <a:p>
            <a:pPr marL="0" indent="0" algn="ctr">
              <a:buNone/>
            </a:pPr>
            <a:r>
              <a:rPr lang="ru-RU" sz="3600" dirty="0"/>
              <a:t>Нету мне ответа ни в темноте, ни при ясном солнышке.</a:t>
            </a:r>
          </a:p>
          <a:p>
            <a:pPr marL="0" indent="0" algn="ctr">
              <a:buNone/>
            </a:pPr>
            <a:r>
              <a:rPr lang="ru-RU" sz="3600" dirty="0"/>
              <a:t>Ответа из дома нет...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5.ОТРИЦАТЕЛЬНЫМИ СЛОВАМИ ИЛИ КОСТРУКЦИЯМИ, ВЫРАЖАЮЩИМИ ОТРИЦАНИЕ:</a:t>
            </a:r>
          </a:p>
        </p:txBody>
      </p:sp>
    </p:spTree>
    <p:extLst>
      <p:ext uri="{BB962C8B-B14F-4D97-AF65-F5344CB8AC3E}">
        <p14:creationId xmlns:p14="http://schemas.microsoft.com/office/powerpoint/2010/main" xmlns="" val="2602240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От воды тянуло сыростью, терпкой горечью гниющей ольхи.</a:t>
            </a:r>
          </a:p>
          <a:p>
            <a:pPr marL="0" indent="0" algn="ctr">
              <a:buNone/>
            </a:pPr>
            <a:r>
              <a:rPr lang="ru-RU" dirty="0"/>
              <a:t>С работой у меня нынче не заладилось.</a:t>
            </a:r>
          </a:p>
          <a:p>
            <a:pPr marL="0" indent="0" algn="ctr">
              <a:buNone/>
            </a:pPr>
            <a:r>
              <a:rPr lang="ru-RU" dirty="0"/>
              <a:t>За рулём показалось мне веселее.</a:t>
            </a:r>
          </a:p>
          <a:p>
            <a:pPr marL="0" indent="0" algn="ctr">
              <a:buNone/>
            </a:pPr>
            <a:r>
              <a:rPr lang="ru-RU" dirty="0"/>
              <a:t>&lt;...&gt; А тебя из стороны в сторону качает, возит по дороге...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6.БЕЗЛИЧНЫМИ ГЛАГОЛАМИ, ПРИ КОТОРЫХ ПОДЛЕЖАЩЕЕ НЕВОЗМОЖНО И ЛИЧНЫМИ, КОТОРЫЕ УПОТРЕБЛЯЮТСЯ В БЕЗЛИЧНОМ ЗНАЧЕНИИ</a:t>
            </a:r>
            <a:r>
              <a:rPr lang="ru-RU" sz="2400" dirty="0" smtClean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65032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Итак, мы выделили шесть основных групп, где главный член - сказуемое выражен разными грамматическими формами, но в русском языке их насчитывается более 20 форм в связи с уточняющимися формами мышления  и в связи с различными грамматическими процессами, но во всех случаях ни разу не указывалось обозначение производителя действия.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61486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Подходя к изучению безличных предложений нужно всегда помнить, что появляется прекрасная возможность раскрыть подлинное содержание текста, увидеть его в движении в различных речевых и языковых стилях.</a:t>
            </a:r>
          </a:p>
          <a:p>
            <a:pPr marL="0" indent="0" algn="ctr">
              <a:buNone/>
            </a:pPr>
            <a:r>
              <a:rPr lang="ru-RU" dirty="0"/>
              <a:t>Возможности безличных предложений необыкновенно широки; особенно они распространены в художественной литературе, которая постоянно обогащается фактами разговорного языка, в чём мы убедились на примере р. "Судьба человека" М.А. Шолохова.</a:t>
            </a:r>
          </a:p>
          <a:p>
            <a:pPr marL="0" indent="0" algn="ctr">
              <a:buNone/>
            </a:pPr>
            <a:r>
              <a:rPr lang="ru-RU" dirty="0"/>
              <a:t>Именно через безличные предложения автор показал душевное, психологическое состояние главного героя, всё то, что помогло ему выжить, не потерять веры в людей. "И хочется верить, что этот русский человек, человек несгибаемой воли, выдюжит, и около отцовского плеча вырастет тот, который сможет все стерпеть, все преодолеть на своем пути."...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64920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0755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1.Бабайцева В.В. Односоставные предложения в современном русском языке. - М., 1998.</a:t>
            </a:r>
          </a:p>
          <a:p>
            <a:pPr marL="0" indent="0" algn="ctr">
              <a:buNone/>
            </a:pPr>
            <a:r>
              <a:rPr lang="ru-RU" dirty="0"/>
              <a:t>2.Будаков Р.А. Писатели о языке и язык писателей. - М.: Издательство Московского университета, 2004.</a:t>
            </a:r>
          </a:p>
          <a:p>
            <a:pPr marL="0" indent="0" algn="ctr">
              <a:buNone/>
            </a:pPr>
            <a:r>
              <a:rPr lang="ru-RU" dirty="0"/>
              <a:t>3. Виноградов В.В. Из истории изучения русского синтаксиса. - М., 1998.</a:t>
            </a:r>
          </a:p>
          <a:p>
            <a:pPr marL="0" indent="0" algn="ctr">
              <a:buNone/>
            </a:pPr>
            <a:r>
              <a:rPr lang="ru-RU" dirty="0"/>
              <a:t>4. Краткий справочник по современному русскому языку/Под ред. П.А. </a:t>
            </a:r>
            <a:r>
              <a:rPr lang="ru-RU" dirty="0" err="1"/>
              <a:t>Леканта</a:t>
            </a:r>
            <a:r>
              <a:rPr lang="ru-RU" dirty="0"/>
              <a:t>. - М., 2005.</a:t>
            </a:r>
          </a:p>
          <a:p>
            <a:pPr marL="0" indent="0" algn="ctr">
              <a:buNone/>
            </a:pPr>
            <a:r>
              <a:rPr lang="ru-RU" dirty="0"/>
              <a:t>5.  Лотман Ю.М. Анализ поэтического текста. - Л.: Просвещение, 1992.</a:t>
            </a:r>
          </a:p>
          <a:p>
            <a:pPr marL="0" indent="0" algn="ctr">
              <a:buNone/>
            </a:pPr>
            <a:r>
              <a:rPr lang="ru-RU" dirty="0"/>
              <a:t>6.Михаил  Шолохов.  Рассказы.  Издательство  "Художественная литература".</a:t>
            </a:r>
          </a:p>
          <a:p>
            <a:pPr marL="0" indent="0" algn="ctr">
              <a:buNone/>
            </a:pPr>
            <a:r>
              <a:rPr lang="ru-RU" dirty="0"/>
              <a:t>"Классики и современники". Л., 1983 г.</a:t>
            </a:r>
          </a:p>
          <a:p>
            <a:pPr marL="0" indent="0" algn="ctr">
              <a:buNone/>
            </a:pPr>
            <a:r>
              <a:rPr lang="ru-RU" dirty="0"/>
              <a:t>7. Скобликова Е.С. Современный русский язык: Синтаксис простого предложения. - М.: Просвещение, 2005. - С.114.</a:t>
            </a:r>
          </a:p>
          <a:p>
            <a:pPr marL="0" indent="0" algn="ctr">
              <a:buNone/>
            </a:pPr>
            <a:r>
              <a:rPr lang="ru-RU" dirty="0"/>
              <a:t>8. </a:t>
            </a:r>
            <a:r>
              <a:rPr lang="ru-RU" dirty="0" err="1"/>
              <a:t>Пешковский</a:t>
            </a:r>
            <a:r>
              <a:rPr lang="ru-RU" dirty="0"/>
              <a:t> А.М. Русский синтаксис в научном освещении. - М.: Государственное учебно-педагогическое издательство, 1988. - С.183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СПИСОК ИСПОЛЬЗУЕМОЙ ЛИТЕРАТУРЫ:</a:t>
            </a:r>
          </a:p>
        </p:txBody>
      </p:sp>
    </p:spTree>
    <p:extLst>
      <p:ext uri="{BB962C8B-B14F-4D97-AF65-F5344CB8AC3E}">
        <p14:creationId xmlns:p14="http://schemas.microsoft.com/office/powerpoint/2010/main" xmlns="" val="330370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Предметом нашего исследования является самая многочисленная часть глагольных односоставных предложений - это безличные предложения. </a:t>
            </a:r>
          </a:p>
          <a:p>
            <a:pPr marL="0" indent="0" algn="ctr">
              <a:buNone/>
            </a:pPr>
            <a:r>
              <a:rPr lang="ru-RU" b="1" dirty="0"/>
              <a:t>Основная цель данной работы: </a:t>
            </a:r>
          </a:p>
          <a:p>
            <a:pPr marL="0" indent="0" algn="ctr">
              <a:buNone/>
            </a:pPr>
            <a:r>
              <a:rPr lang="ru-RU" dirty="0"/>
              <a:t>Дать подробный синтаксический анализ безличных предложений и употребление их в художественной литературе.</a:t>
            </a:r>
          </a:p>
          <a:p>
            <a:pPr marL="0" indent="0" algn="ctr">
              <a:buNone/>
            </a:pPr>
            <a:r>
              <a:rPr lang="ru-RU" b="1" dirty="0"/>
              <a:t>Методы исследования:</a:t>
            </a:r>
          </a:p>
          <a:p>
            <a:pPr marL="0" indent="0" algn="ctr">
              <a:buNone/>
            </a:pPr>
            <a:r>
              <a:rPr lang="ru-RU" dirty="0"/>
              <a:t>В качестве основного метода используется теоретический метод, а также исследование, материалом для которого послужил текст классической литературы М.А. Шолохова. </a:t>
            </a:r>
          </a:p>
          <a:p>
            <a:pPr marL="0" indent="0" algn="ctr">
              <a:buNone/>
            </a:pPr>
            <a:r>
              <a:rPr lang="ru-RU" dirty="0"/>
              <a:t>Значение работы заключается в том, что ее результаты могут быть использованы при решении проблем, связанных с понятием смысла большого числа безличных предложений, употребляемых в русском языке.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Введение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457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Односоставными называются такие предложения, в которых грамматическая основа состоит только из одного главного члена и отсутствие второго не вызывает смысловой незавершенности.</a:t>
            </a:r>
          </a:p>
          <a:p>
            <a:pPr marL="0" indent="0">
              <a:buNone/>
            </a:pPr>
            <a:r>
              <a:rPr lang="ru-RU" sz="2000" dirty="0"/>
              <a:t>Общим значением безличных предложений является утверждение независимого действия, не имеющего деятеля. Это значение передается главным членом предложения.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Большую роль художественной литературе играют безличные предложения, которые постоянно обогащаются фактами русского языка. Употребление безличных конструкций позволяет описать состояния, придать действию особый оттенок легкости, понять отношение к какому-либо деятелю. Все это способствует к широкому употреблению безличных предложений именно в разговорной речи и в языке художественной литературе.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I.  ПОНЯТИЕ О БЕЗЛИЧНЫХ ПРЕДЛОЖЕНИЯХ В СОВРЕМЕННОМ РУССКОМ ЯЗЫКЕ</a:t>
            </a:r>
          </a:p>
        </p:txBody>
      </p:sp>
    </p:spTree>
    <p:extLst>
      <p:ext uri="{BB962C8B-B14F-4D97-AF65-F5344CB8AC3E}">
        <p14:creationId xmlns:p14="http://schemas.microsoft.com/office/powerpoint/2010/main" xmlns="" val="1590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Разновидность безличных предложений приводит к тому, что возникает проблема об  изучении объекта и создает множество дополнительных вопросов исследования. Поэтому естественно, что изучение безличных предложений русского языка шло по различным линиям. Такое разнообразие точек зрения вызвано тем, что до сих пор ученые не пришли к единому мнению о безличных </a:t>
            </a:r>
            <a:r>
              <a:rPr lang="ru-RU" dirty="0" smtClean="0"/>
              <a:t>предложениях.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II.ОДНОСОСТАВНЫЕ  ПРЕДЛОЖЕНИЯ В ТРУДАХ КЛАССИКОВ-ЛИНГВИСТОВ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687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Наиболее актуальным сразу же оказался вопрос понимания самой категории безличности и на этой базе - поиски теоретических оснований.</a:t>
            </a:r>
          </a:p>
          <a:p>
            <a:pPr marL="0" indent="0" algn="ctr">
              <a:buNone/>
            </a:pPr>
            <a:r>
              <a:rPr lang="ru-RU" sz="3600" dirty="0"/>
              <a:t>Исследованием безличных предложений занимались языковеды разных </a:t>
            </a:r>
            <a:r>
              <a:rPr lang="ru-RU" sz="3600" dirty="0" smtClean="0"/>
              <a:t>направлений.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47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Лингвисты психологического направления </a:t>
            </a:r>
            <a:r>
              <a:rPr lang="ru-RU" dirty="0" smtClean="0"/>
              <a:t>признавали </a:t>
            </a:r>
            <a:r>
              <a:rPr lang="ru-RU" dirty="0"/>
              <a:t>основой предложения - сказуемое.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044" y="2819805"/>
            <a:ext cx="2232248" cy="302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107351"/>
            <a:ext cx="3023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Александр </a:t>
            </a:r>
            <a:r>
              <a:rPr lang="ru-RU" sz="2000" dirty="0" smtClean="0"/>
              <a:t>Афанасьевич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err="1"/>
              <a:t>Потебня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3"/>
            <a:ext cx="2534018" cy="305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85057" y="2167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Дмитрий Николаевич </a:t>
            </a:r>
            <a:r>
              <a:rPr lang="ru-RU" dirty="0" err="1"/>
              <a:t>Овсянико</a:t>
            </a:r>
            <a:r>
              <a:rPr lang="ru-RU" dirty="0"/>
              <a:t>-Куликовский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41488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3394720" cy="680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vi-VN" dirty="0"/>
              <a:t>Алекса́ндр Христофо́рович </a:t>
            </a:r>
            <a:endParaRPr lang="ru-RU" dirty="0" smtClean="0"/>
          </a:p>
          <a:p>
            <a:pPr marL="0" indent="0" algn="ctr">
              <a:buNone/>
            </a:pPr>
            <a:r>
              <a:rPr lang="vi-VN" dirty="0" smtClean="0"/>
              <a:t>Восто́ков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Представители логического направления рассматривали односоставные предложения как неполные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9200"/>
            <a:ext cx="23812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6563"/>
            <a:ext cx="3311571" cy="32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9693" y="169168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Фёдор Иванович </a:t>
            </a:r>
            <a:endParaRPr lang="ru-RU" dirty="0" smtClean="0"/>
          </a:p>
          <a:p>
            <a:pPr algn="ctr"/>
            <a:r>
              <a:rPr lang="ru-RU" dirty="0" smtClean="0"/>
              <a:t>Буслаев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673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Существование таких подходов позволяет рассматривать безличные предложения с различных сторон, исходя из грамматической формы не только главного члена - сказуемого, но и других членов предложения.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687589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1396</Words>
  <Application>Microsoft Office PowerPoint</Application>
  <PresentationFormat>Экран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Презентация Роль безличных предложений в художественной литературе  (на примере романа "Судьба человека" Шолохова М.А.)</vt:lpstr>
      <vt:lpstr>Роль безличных предложений  в художественной литературе</vt:lpstr>
      <vt:lpstr>Введение</vt:lpstr>
      <vt:lpstr>I.  ПОНЯТИЕ О БЕЗЛИЧНЫХ ПРЕДЛОЖЕНИЯХ В СОВРЕМЕННОМ РУССКОМ ЯЗЫКЕ</vt:lpstr>
      <vt:lpstr>II.ОДНОСОСТАВНЫЕ  ПРЕДЛОЖЕНИЯ В ТРУДАХ КЛАССИКОВ-ЛИНГВИСТОВ</vt:lpstr>
      <vt:lpstr>Слайд 6</vt:lpstr>
      <vt:lpstr>Слайд 7</vt:lpstr>
      <vt:lpstr>Представители логического направления рассматривали односоставные предложения как неполные.</vt:lpstr>
      <vt:lpstr>Слайд 9</vt:lpstr>
      <vt:lpstr>Слайд 10</vt:lpstr>
      <vt:lpstr>III. ИСПОЛЬЗОВАНИЕ БЕЗЛИЧНЫХ ПРЕДЛОЖЕНИЙ В ХУДОЖЕСТВЕННОЙ ЛИТЕРАТУРЕ</vt:lpstr>
      <vt:lpstr>Андрей Соколов</vt:lpstr>
      <vt:lpstr>Слайд 13</vt:lpstr>
      <vt:lpstr>Слайд 14</vt:lpstr>
      <vt:lpstr>Слайд 15</vt:lpstr>
      <vt:lpstr>Слайд 16</vt:lpstr>
      <vt:lpstr>Слайд 17</vt:lpstr>
      <vt:lpstr>2.БЕЗЛИЧНО-ПРЕДИКАТИВНЫМИ СЛОВАМИ, НА -О, А ТАКЖЕ НАРЕЧИЕМ ИЛИ КРАТКИМ ПРИЧАСТИЕМ В ФОРМЕ СРЕДНЕГО РОДА СО СЛОВОМ «БЫТЬ» ИЛИ БЕЗ НЕГО, КОТОРЫЕ ПЕРЕДАЮТ ДУШЕВНОЕ СОСТОЯНИЕ ГЕРОЯ:</vt:lpstr>
      <vt:lpstr>3.БЕЗЛИЧНЫМИ ГЛАГОЛАМИ ПРОШЕДШЕГО ВРЕМЕНИ СРЕДНЕГО РОДА, КОТОРЫЕ УКАЗЫВАЮТ НА СОСТОЯНИЕ ЧЕЛОВЕКА И ПРИРОДЫ:</vt:lpstr>
      <vt:lpstr>4.ПРЕДЛОЖЕНИЯМИ С НЕКОТОРЫМИ СЛОВАМИ, ЗАКЛЮЧАЮЩИЕ В СЕБЕ МОДАЛЬНОЕ ЗНАЧЕНИЕ:</vt:lpstr>
      <vt:lpstr>5.ОТРИЦАТЕЛЬНЫМИ СЛОВАМИ ИЛИ КОСТРУКЦИЯМИ, ВЫРАЖАЮЩИМИ ОТРИЦАНИЕ:</vt:lpstr>
      <vt:lpstr> 6.БЕЗЛИЧНЫМИ ГЛАГОЛАМИ, ПРИ КОТОРЫХ ПОДЛЕЖАЩЕЕ НЕВОЗМОЖНО И ЛИЧНЫМИ, КОТОРЫЕ УПОТРЕБЛЯЮТСЯ В БЕЗЛИЧНОМ ЗНАЧЕНИИ:</vt:lpstr>
      <vt:lpstr>Слайд 23</vt:lpstr>
      <vt:lpstr>ЗАКЛЮЧЕНИЕ</vt:lpstr>
      <vt:lpstr>Слайд 25</vt:lpstr>
      <vt:lpstr>СПИСОК ИСПОЛЬЗУЕМОЙ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1</cp:lastModifiedBy>
  <cp:revision>25</cp:revision>
  <dcterms:created xsi:type="dcterms:W3CDTF">2013-02-06T10:21:50Z</dcterms:created>
  <dcterms:modified xsi:type="dcterms:W3CDTF">2014-10-20T13:11:11Z</dcterms:modified>
</cp:coreProperties>
</file>