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1" r:id="rId3"/>
    <p:sldId id="258" r:id="rId4"/>
    <p:sldId id="259" r:id="rId5"/>
    <p:sldId id="260" r:id="rId6"/>
    <p:sldId id="261" r:id="rId7"/>
    <p:sldId id="257" r:id="rId8"/>
    <p:sldId id="262" r:id="rId9"/>
    <p:sldId id="263" r:id="rId10"/>
    <p:sldId id="264" r:id="rId11"/>
    <p:sldId id="265" r:id="rId12"/>
    <p:sldId id="266" r:id="rId13"/>
    <p:sldId id="267" r:id="rId14"/>
    <p:sldId id="269" r:id="rId15"/>
    <p:sldId id="272" r:id="rId16"/>
    <p:sldId id="273" r:id="rId17"/>
    <p:sldId id="274" r:id="rId18"/>
    <p:sldId id="270" r:id="rId19"/>
    <p:sldId id="268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B360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14.01.2016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14.01.2016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ps.1september.ru/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Прямоугольник 48"/>
          <p:cNvSpPr/>
          <p:nvPr/>
        </p:nvSpPr>
        <p:spPr>
          <a:xfrm>
            <a:off x="971600" y="476672"/>
            <a:ext cx="7858180" cy="393954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Методика развития деятельности </a:t>
            </a:r>
          </a:p>
          <a:p>
            <a:pPr algn="ctr"/>
            <a:r>
              <a:rPr lang="ru-RU" sz="5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учащихся по структурированию </a:t>
            </a:r>
          </a:p>
          <a:p>
            <a:pPr algn="ctr"/>
            <a:r>
              <a:rPr lang="ru-RU" sz="5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учебной информации</a:t>
            </a:r>
            <a:endParaRPr lang="ru-RU" sz="5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15816" y="5517232"/>
            <a:ext cx="56521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4B3601"/>
                </a:solidFill>
              </a:rPr>
              <a:t>Воропаева Марина </a:t>
            </a:r>
            <a:r>
              <a:rPr lang="ru-RU" b="1" dirty="0" smtClean="0">
                <a:solidFill>
                  <a:srgbClr val="4B3601"/>
                </a:solidFill>
              </a:rPr>
              <a:t>Борисовна</a:t>
            </a:r>
          </a:p>
          <a:p>
            <a:r>
              <a:rPr lang="ru-RU" b="1" dirty="0" smtClean="0">
                <a:solidFill>
                  <a:srgbClr val="4B3601"/>
                </a:solidFill>
              </a:rPr>
              <a:t> </a:t>
            </a:r>
            <a:r>
              <a:rPr lang="ru-RU" b="1" dirty="0" smtClean="0">
                <a:solidFill>
                  <a:srgbClr val="4B3601"/>
                </a:solidFill>
              </a:rPr>
              <a:t>(учитель химии, МБОУСОШ №8 </a:t>
            </a:r>
            <a:r>
              <a:rPr lang="ru-RU" b="1" dirty="0" smtClean="0">
                <a:solidFill>
                  <a:srgbClr val="4B3601"/>
                </a:solidFill>
              </a:rPr>
              <a:t>г.Ноябрьск)</a:t>
            </a:r>
            <a:endParaRPr lang="ru-RU" b="1" dirty="0">
              <a:solidFill>
                <a:srgbClr val="4B360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1357290" y="1071546"/>
            <a:ext cx="7072362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indent="180975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/>
              <a:t>В.Ф.Шаталов объясняет так: «Начнем с самого простого: буква в слове – это опорный сигнал. Если бы она существовала сама по себе, независимо от всех остальных, то тогда бы ее следовало назвать просто сигналом. Но в том-то и дело, что, составляя слово, мы опираемся на каждую уже написанную и на все вместе, помним о них. Буква – опора. Буква – сигнал. Но разве только буквы! Опорные сигналы – это и слоги, и слова, цифры и числа, формулы и правила, да разве все перечислишь? Вот и получается, что в памяти каждого современного человека хранятся миллионы опорных сигналов, помогающих ему восстанавливать при необходимости усвоенную информацию. Известны и специальные мнемонические приемы, своеобразные опорные сигналы, которые придуманы для того, чтобы облегчить запоминание. “Каждый охотник желает знать, где сидит фазан”. Кто не обращался к этой фразе, чтобы точно воспроизвести порядок цветов в радуге? Информацию можно закодировать и более экономным способом, например с помощью аббревиатур. Неожиданность и экономность – принципы, на которых строятся и наши опорные сигналы».</a:t>
            </a:r>
          </a:p>
          <a:p>
            <a:pPr marL="0" marR="0" lvl="0" indent="1809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0482" name="Picture 2" descr="C:\рабочая\1Воропаева\МО!\городское МО\структурирование\Таблицы\default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4286256"/>
            <a:ext cx="1928826" cy="230387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00100" y="285728"/>
            <a:ext cx="5201617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Что такое опорные сигналы ?</a:t>
            </a:r>
            <a:endParaRPr lang="ru-RU" sz="3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5852" y="928670"/>
            <a:ext cx="7358114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   Что такое ЛОК? </a:t>
            </a:r>
            <a:r>
              <a:rPr lang="ru-RU" sz="1400" b="1" dirty="0" smtClean="0"/>
              <a:t>Логические опорные конспекты (ЛОК)</a:t>
            </a:r>
            <a:r>
              <a:rPr lang="ru-RU" sz="1400" dirty="0" smtClean="0"/>
              <a:t> – это компактное графическое отображение основного учебного материала лекции с указанием логической структуры в процессе изложения его учителем. Материал, четко оформленный в виде опорного конспекта, запоминается лучше и допускает более широкие возможности переноса его на новые ситуации, чем сумма тех же факторов, поданных не системно.</a:t>
            </a:r>
          </a:p>
          <a:p>
            <a:pPr algn="just"/>
            <a:endParaRPr lang="ru-RU" sz="1400" dirty="0" smtClean="0"/>
          </a:p>
          <a:p>
            <a:pPr algn="just"/>
            <a:r>
              <a:rPr lang="ru-RU" sz="1400" b="1" dirty="0" smtClean="0"/>
              <a:t>Назначение ЛОК: </a:t>
            </a:r>
            <a:r>
              <a:rPr lang="ru-RU" sz="1400" dirty="0" smtClean="0"/>
              <a:t>создать у учащихся четкое, наглядное представление об учебном материале в целом как о системе знаний; помочь разобраться в его структуре; выделить главное, существенное в излагаемом материале; показать взаимосвязи между отдельными компонентами содержания лекции; помочь учащимся запомнить основной материал. В ЛОК указываются следующие элементы содержания лекции: главные понятия и их основные признаки; причинно-следственные связи; общие черты характеризуемых объектов; направления развития, каких либо процессов; самые яркие факты, характеризующие экономико-географические объекты, явления или процессы. </a:t>
            </a:r>
          </a:p>
          <a:p>
            <a:pPr algn="just"/>
            <a:r>
              <a:rPr lang="ru-RU" sz="1400" dirty="0" smtClean="0"/>
              <a:t>Подготовка логических опорных конспектов учителем включает </a:t>
            </a:r>
          </a:p>
          <a:p>
            <a:pPr algn="just"/>
            <a:r>
              <a:rPr lang="ru-RU" sz="1400" dirty="0" smtClean="0"/>
              <a:t>конструирование схемы, показывающей логико-понятийную </a:t>
            </a:r>
          </a:p>
          <a:p>
            <a:pPr algn="just"/>
            <a:r>
              <a:rPr lang="ru-RU" sz="1400" dirty="0" smtClean="0"/>
              <a:t>структуру содержания лекции, т.е. систему основных </a:t>
            </a:r>
          </a:p>
          <a:p>
            <a:pPr algn="just"/>
            <a:r>
              <a:rPr lang="ru-RU" sz="1400" dirty="0" smtClean="0"/>
              <a:t>теоретических знаний, и самые значимые и интересные факты.</a:t>
            </a:r>
          </a:p>
          <a:p>
            <a:pPr algn="just"/>
            <a:endParaRPr lang="ru-RU" sz="1400" dirty="0" smtClean="0"/>
          </a:p>
          <a:p>
            <a:pPr algn="just"/>
            <a:endParaRPr lang="ru-RU" sz="1400" dirty="0" smtClean="0"/>
          </a:p>
          <a:p>
            <a:pPr algn="just"/>
            <a:endParaRPr lang="ru-RU" sz="1400" dirty="0" smtClean="0"/>
          </a:p>
          <a:p>
            <a:pPr algn="just"/>
            <a:r>
              <a:rPr lang="ru-RU" sz="1400" b="1" dirty="0" smtClean="0"/>
              <a:t>Основные требования ЛОК: </a:t>
            </a:r>
            <a:r>
              <a:rPr lang="ru-RU" sz="1400" dirty="0" smtClean="0"/>
              <a:t>лаконичность, структурность, компактность, расположения учебного материала, простота изображения и доступность для понимания; выделение основного материала цветом, величиной знаков; словесная форма отображения учебного материала с использованием сокращений, графиков, диаграмм, стрелок, символов.</a:t>
            </a:r>
            <a:endParaRPr lang="ru-RU" sz="1400" b="1" dirty="0"/>
          </a:p>
        </p:txBody>
      </p:sp>
      <p:pic>
        <p:nvPicPr>
          <p:cNvPr id="19457" name="Picture 1" descr="C:\рабочая\1Воропаева\МО!\городское МО\структурирование\Таблицы\default4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26" y="4000504"/>
            <a:ext cx="1733553" cy="130332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000100" y="285728"/>
            <a:ext cx="6777369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Логические опорные конспекты (ЛОК)</a:t>
            </a:r>
            <a:endParaRPr lang="ru-RU" sz="3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1857356" y="1643050"/>
          <a:ext cx="6077585" cy="2033016"/>
        </p:xfrm>
        <a:graphic>
          <a:graphicData uri="http://schemas.openxmlformats.org/drawingml/2006/table">
            <a:tbl>
              <a:tblPr/>
              <a:tblGrid>
                <a:gridCol w="6077585"/>
              </a:tblGrid>
              <a:tr h="0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Вещество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</a:rPr>
                        <a:t/>
                      </a:r>
                      <a:br>
                        <a:rPr lang="ru-RU" sz="1100" dirty="0">
                          <a:latin typeface="Calibri"/>
                        </a:rPr>
                      </a:br>
                      <a:r>
                        <a:rPr lang="ru-RU" sz="1100" dirty="0" smtClean="0">
                          <a:latin typeface="Calibri"/>
                        </a:rPr>
                        <a:t>            </a:t>
                      </a:r>
                      <a:r>
                        <a:rPr lang="ru-RU" sz="1200" b="1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Сложное                                     Простое</a:t>
                      </a:r>
                    </a:p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indent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latin typeface="Times New Roman"/>
                          <a:ea typeface="Times New Roman"/>
                          <a:cs typeface="Times New Roman"/>
                        </a:rPr>
                        <a:t>             неорганическое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                   </a:t>
                      </a:r>
                      <a:r>
                        <a:rPr lang="ru-RU" sz="1200" i="1" dirty="0">
                          <a:latin typeface="Times New Roman"/>
                          <a:ea typeface="Times New Roman"/>
                          <a:cs typeface="Times New Roman"/>
                        </a:rPr>
                        <a:t>органическое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             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Ме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        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неМе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indent="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                                                                                      (</a:t>
                      </a: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K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Na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Cu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)   (</a:t>
                      </a: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S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O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P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indent="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основания   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   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оксиды     кислоты   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   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соли 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indent="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Times New Roman"/>
                          <a:ea typeface="Times New Roman"/>
                          <a:cs typeface="Times New Roman"/>
                        </a:rPr>
                        <a:t>(KOH, NaOH</a:t>
                      </a:r>
                      <a:r>
                        <a:rPr lang="en-US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en-US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000" dirty="0">
                          <a:latin typeface="Times New Roman"/>
                          <a:ea typeface="Times New Roman"/>
                          <a:cs typeface="Times New Roman"/>
                        </a:rPr>
                        <a:t>(K</a:t>
                      </a:r>
                      <a:r>
                        <a:rPr lang="en-US" sz="1000" baseline="-250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1000" dirty="0">
                          <a:latin typeface="Times New Roman"/>
                          <a:ea typeface="Times New Roman"/>
                          <a:cs typeface="Times New Roman"/>
                        </a:rPr>
                        <a:t>O, MgO) </a:t>
                      </a: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US" sz="1000" dirty="0">
                          <a:latin typeface="Times New Roman"/>
                          <a:ea typeface="Times New Roman"/>
                          <a:cs typeface="Times New Roman"/>
                        </a:rPr>
                        <a:t>HCl, H</a:t>
                      </a:r>
                      <a:r>
                        <a:rPr lang="en-US" sz="1000" baseline="-250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1000" dirty="0">
                          <a:latin typeface="Times New Roman"/>
                          <a:ea typeface="Times New Roman"/>
                          <a:cs typeface="Times New Roman"/>
                        </a:rPr>
                        <a:t>SO</a:t>
                      </a:r>
                      <a:r>
                        <a:rPr lang="en-US" sz="1000" baseline="-25000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r>
                        <a:rPr lang="en-US" sz="1000" dirty="0">
                          <a:latin typeface="Times New Roman"/>
                          <a:ea typeface="Times New Roman"/>
                          <a:cs typeface="Times New Roman"/>
                        </a:rPr>
                        <a:t>) </a:t>
                      </a: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en-US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000" dirty="0">
                          <a:latin typeface="Times New Roman"/>
                          <a:ea typeface="Times New Roman"/>
                          <a:cs typeface="Times New Roman"/>
                        </a:rPr>
                        <a:t>(K</a:t>
                      </a:r>
                      <a:r>
                        <a:rPr lang="en-US" sz="1000" baseline="-2500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en-US" sz="1000" dirty="0">
                          <a:latin typeface="Times New Roman"/>
                          <a:ea typeface="Times New Roman"/>
                          <a:cs typeface="Times New Roman"/>
                        </a:rPr>
                        <a:t>PO</a:t>
                      </a:r>
                      <a:r>
                        <a:rPr lang="en-US" sz="1000" baseline="-25000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r>
                        <a:rPr lang="en-US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ru-RU" sz="10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25612" name="Group 12"/>
          <p:cNvGrpSpPr>
            <a:grpSpLocks/>
          </p:cNvGrpSpPr>
          <p:nvPr/>
        </p:nvGrpSpPr>
        <p:grpSpPr bwMode="auto">
          <a:xfrm>
            <a:off x="2571736" y="2000240"/>
            <a:ext cx="3667125" cy="1066800"/>
            <a:chOff x="2745" y="2369"/>
            <a:chExt cx="5775" cy="1681"/>
          </a:xfrm>
        </p:grpSpPr>
        <p:sp>
          <p:nvSpPr>
            <p:cNvPr id="25622" name="AutoShape 22"/>
            <p:cNvSpPr>
              <a:spLocks noChangeShapeType="1"/>
            </p:cNvSpPr>
            <p:nvPr/>
          </p:nvSpPr>
          <p:spPr bwMode="auto">
            <a:xfrm flipH="1">
              <a:off x="5250" y="2369"/>
              <a:ext cx="479" cy="54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621" name="AutoShape 21"/>
            <p:cNvSpPr>
              <a:spLocks noChangeShapeType="1"/>
            </p:cNvSpPr>
            <p:nvPr/>
          </p:nvSpPr>
          <p:spPr bwMode="auto">
            <a:xfrm>
              <a:off x="7170" y="2369"/>
              <a:ext cx="540" cy="54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620" name="AutoShape 20"/>
            <p:cNvSpPr>
              <a:spLocks noChangeShapeType="1"/>
            </p:cNvSpPr>
            <p:nvPr/>
          </p:nvSpPr>
          <p:spPr bwMode="auto">
            <a:xfrm flipH="1">
              <a:off x="4246" y="3213"/>
              <a:ext cx="194" cy="3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619" name="AutoShape 19"/>
            <p:cNvSpPr>
              <a:spLocks noChangeShapeType="1"/>
            </p:cNvSpPr>
            <p:nvPr/>
          </p:nvSpPr>
          <p:spPr bwMode="auto">
            <a:xfrm>
              <a:off x="5505" y="3213"/>
              <a:ext cx="224" cy="3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618" name="AutoShape 18"/>
            <p:cNvSpPr>
              <a:spLocks noChangeShapeType="1"/>
            </p:cNvSpPr>
            <p:nvPr/>
          </p:nvSpPr>
          <p:spPr bwMode="auto">
            <a:xfrm>
              <a:off x="7905" y="3213"/>
              <a:ext cx="0" cy="3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617" name="AutoShape 17"/>
            <p:cNvSpPr>
              <a:spLocks noChangeShapeType="1"/>
            </p:cNvSpPr>
            <p:nvPr/>
          </p:nvSpPr>
          <p:spPr bwMode="auto">
            <a:xfrm>
              <a:off x="8520" y="3213"/>
              <a:ext cx="0" cy="3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616" name="AutoShape 16"/>
            <p:cNvSpPr>
              <a:spLocks noChangeShapeType="1"/>
            </p:cNvSpPr>
            <p:nvPr/>
          </p:nvSpPr>
          <p:spPr bwMode="auto">
            <a:xfrm>
              <a:off x="2745" y="3750"/>
              <a:ext cx="0" cy="3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615" name="AutoShape 15"/>
            <p:cNvSpPr>
              <a:spLocks noChangeShapeType="1"/>
            </p:cNvSpPr>
            <p:nvPr/>
          </p:nvSpPr>
          <p:spPr bwMode="auto">
            <a:xfrm>
              <a:off x="3645" y="3750"/>
              <a:ext cx="0" cy="3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614" name="AutoShape 14"/>
            <p:cNvSpPr>
              <a:spLocks noChangeShapeType="1"/>
            </p:cNvSpPr>
            <p:nvPr/>
          </p:nvSpPr>
          <p:spPr bwMode="auto">
            <a:xfrm>
              <a:off x="4246" y="3750"/>
              <a:ext cx="194" cy="22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613" name="AutoShape 13"/>
            <p:cNvSpPr>
              <a:spLocks noChangeShapeType="1"/>
            </p:cNvSpPr>
            <p:nvPr/>
          </p:nvSpPr>
          <p:spPr bwMode="auto">
            <a:xfrm>
              <a:off x="4440" y="3675"/>
              <a:ext cx="1289" cy="3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aphicFrame>
        <p:nvGraphicFramePr>
          <p:cNvPr id="26" name="Таблица 25"/>
          <p:cNvGraphicFramePr>
            <a:graphicFrameLocks noGrp="1"/>
          </p:cNvGraphicFramePr>
          <p:nvPr/>
        </p:nvGraphicFramePr>
        <p:xfrm>
          <a:off x="1857356" y="4357694"/>
          <a:ext cx="6077585" cy="2260854"/>
        </p:xfrm>
        <a:graphic>
          <a:graphicData uri="http://schemas.openxmlformats.org/drawingml/2006/table">
            <a:tbl>
              <a:tblPr/>
              <a:tblGrid>
                <a:gridCol w="6077585"/>
              </a:tblGrid>
              <a:tr h="0">
                <a:tc>
                  <a:txBody>
                    <a:bodyPr/>
                    <a:lstStyle/>
                    <a:p>
                      <a:pPr indent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Times New Roman"/>
                          <a:ea typeface="Times New Roman"/>
                          <a:cs typeface="Times New Roman"/>
                        </a:rPr>
                        <a:t>                             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indent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Times New Roman"/>
                          <a:ea typeface="Times New Roman"/>
                          <a:cs typeface="Times New Roman"/>
                        </a:rPr>
                        <a:t>                             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Классификация кислот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indent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                                          Кислоты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indent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</a:rPr>
                        <a:t/>
                      </a:r>
                      <a:br>
                        <a:rPr lang="ru-RU" sz="1100" dirty="0">
                          <a:latin typeface="Calibri"/>
                        </a:rPr>
                      </a:b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            по наличию                                по количеству </a:t>
                      </a:r>
                      <a:endParaRPr lang="ru-RU" sz="11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indent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        кислорода                               атомов (</a:t>
                      </a:r>
                      <a:r>
                        <a:rPr lang="ru-RU" sz="12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основность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</a:p>
                    <a:p>
                      <a:pPr indent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indent="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  кислород     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бескислородные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     одноосновные       двухосновные        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трехосновные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    содержащие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indent="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US" sz="1000" dirty="0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r>
                        <a:rPr lang="en-US" sz="1000" baseline="-250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1000" dirty="0">
                          <a:latin typeface="Times New Roman"/>
                          <a:ea typeface="Times New Roman"/>
                          <a:cs typeface="Times New Roman"/>
                        </a:rPr>
                        <a:t>SO</a:t>
                      </a:r>
                      <a:r>
                        <a:rPr lang="en-US" sz="1000" baseline="-25000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r>
                        <a:rPr lang="en-US" sz="1000" dirty="0">
                          <a:latin typeface="Times New Roman"/>
                          <a:ea typeface="Times New Roman"/>
                          <a:cs typeface="Times New Roman"/>
                        </a:rPr>
                        <a:t>, H</a:t>
                      </a:r>
                      <a:r>
                        <a:rPr lang="en-US" sz="1000" baseline="-2500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en-US" sz="1000" dirty="0">
                          <a:latin typeface="Times New Roman"/>
                          <a:ea typeface="Times New Roman"/>
                          <a:cs typeface="Times New Roman"/>
                        </a:rPr>
                        <a:t>PO</a:t>
                      </a:r>
                      <a:r>
                        <a:rPr lang="en-US" sz="1000" baseline="-25000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)        (</a:t>
                      </a:r>
                      <a:r>
                        <a:rPr lang="en-US" sz="1000" dirty="0">
                          <a:latin typeface="Times New Roman"/>
                          <a:ea typeface="Times New Roman"/>
                          <a:cs typeface="Times New Roman"/>
                        </a:rPr>
                        <a:t>HCl</a:t>
                      </a: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)                   (</a:t>
                      </a:r>
                      <a:r>
                        <a:rPr lang="en-US" sz="1000" dirty="0">
                          <a:latin typeface="Times New Roman"/>
                          <a:ea typeface="Times New Roman"/>
                          <a:cs typeface="Times New Roman"/>
                        </a:rPr>
                        <a:t>HCl, HNO</a:t>
                      </a:r>
                      <a:r>
                        <a:rPr lang="en-US" sz="1000" baseline="-2500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)             (</a:t>
                      </a:r>
                      <a:r>
                        <a:rPr lang="en-US" sz="1000" dirty="0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r>
                        <a:rPr lang="en-US" sz="1000" baseline="-250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1000" dirty="0">
                          <a:latin typeface="Times New Roman"/>
                          <a:ea typeface="Times New Roman"/>
                          <a:cs typeface="Times New Roman"/>
                        </a:rPr>
                        <a:t>SO</a:t>
                      </a:r>
                      <a:r>
                        <a:rPr lang="en-US" sz="1000" baseline="-25000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r>
                        <a:rPr lang="en-US" sz="1000" dirty="0">
                          <a:latin typeface="Times New Roman"/>
                          <a:ea typeface="Times New Roman"/>
                          <a:cs typeface="Times New Roman"/>
                        </a:rPr>
                        <a:t>, H</a:t>
                      </a:r>
                      <a:r>
                        <a:rPr lang="en-US" sz="1000" baseline="-250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1000" dirty="0">
                          <a:latin typeface="Times New Roman"/>
                          <a:ea typeface="Times New Roman"/>
                          <a:cs typeface="Times New Roman"/>
                        </a:rPr>
                        <a:t>SO</a:t>
                      </a:r>
                      <a:r>
                        <a:rPr lang="en-US" sz="1000" baseline="-2500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)                (</a:t>
                      </a:r>
                      <a:r>
                        <a:rPr lang="en-US" sz="1000" dirty="0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r>
                        <a:rPr lang="en-US" sz="1000" baseline="-2500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en-US" sz="1000" dirty="0">
                          <a:latin typeface="Times New Roman"/>
                          <a:ea typeface="Times New Roman"/>
                          <a:cs typeface="Times New Roman"/>
                        </a:rPr>
                        <a:t>PO</a:t>
                      </a:r>
                      <a:r>
                        <a:rPr lang="en-US" sz="1000" baseline="-25000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r>
                        <a:rPr lang="en-US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ru-RU" sz="12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25623" name="Group 23"/>
          <p:cNvGrpSpPr>
            <a:grpSpLocks/>
          </p:cNvGrpSpPr>
          <p:nvPr/>
        </p:nvGrpSpPr>
        <p:grpSpPr bwMode="auto">
          <a:xfrm>
            <a:off x="2500298" y="5143512"/>
            <a:ext cx="4019550" cy="676275"/>
            <a:chOff x="2745" y="6474"/>
            <a:chExt cx="6330" cy="1064"/>
          </a:xfrm>
        </p:grpSpPr>
        <p:sp>
          <p:nvSpPr>
            <p:cNvPr id="25630" name="AutoShape 30"/>
            <p:cNvSpPr>
              <a:spLocks noChangeShapeType="1"/>
            </p:cNvSpPr>
            <p:nvPr/>
          </p:nvSpPr>
          <p:spPr bwMode="auto">
            <a:xfrm flipH="1">
              <a:off x="3902" y="6474"/>
              <a:ext cx="538" cy="18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629" name="AutoShape 29"/>
            <p:cNvSpPr>
              <a:spLocks noChangeShapeType="1"/>
            </p:cNvSpPr>
            <p:nvPr/>
          </p:nvSpPr>
          <p:spPr bwMode="auto">
            <a:xfrm>
              <a:off x="5385" y="6474"/>
              <a:ext cx="525" cy="18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628" name="AutoShape 28"/>
            <p:cNvSpPr>
              <a:spLocks noChangeShapeType="1"/>
            </p:cNvSpPr>
            <p:nvPr/>
          </p:nvSpPr>
          <p:spPr bwMode="auto">
            <a:xfrm>
              <a:off x="2745" y="7209"/>
              <a:ext cx="0" cy="3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627" name="AutoShape 27"/>
            <p:cNvSpPr>
              <a:spLocks noChangeShapeType="1"/>
            </p:cNvSpPr>
            <p:nvPr/>
          </p:nvSpPr>
          <p:spPr bwMode="auto">
            <a:xfrm>
              <a:off x="3630" y="7209"/>
              <a:ext cx="0" cy="3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626" name="AutoShape 26"/>
            <p:cNvSpPr>
              <a:spLocks noChangeShapeType="1"/>
            </p:cNvSpPr>
            <p:nvPr/>
          </p:nvSpPr>
          <p:spPr bwMode="auto">
            <a:xfrm>
              <a:off x="6555" y="7238"/>
              <a:ext cx="0" cy="3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625" name="AutoShape 25"/>
            <p:cNvSpPr>
              <a:spLocks noChangeShapeType="1"/>
            </p:cNvSpPr>
            <p:nvPr/>
          </p:nvSpPr>
          <p:spPr bwMode="auto">
            <a:xfrm>
              <a:off x="7350" y="7238"/>
              <a:ext cx="331" cy="3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624" name="AutoShape 24"/>
            <p:cNvSpPr>
              <a:spLocks noChangeShapeType="1"/>
            </p:cNvSpPr>
            <p:nvPr/>
          </p:nvSpPr>
          <p:spPr bwMode="auto">
            <a:xfrm>
              <a:off x="8175" y="7209"/>
              <a:ext cx="900" cy="22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37" name="Прямоугольник 36"/>
          <p:cNvSpPr/>
          <p:nvPr/>
        </p:nvSpPr>
        <p:spPr>
          <a:xfrm>
            <a:off x="1071538" y="142852"/>
            <a:ext cx="7929618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Примеры структурирования учебного материала в схемах</a:t>
            </a:r>
            <a:endParaRPr lang="ru-RU" sz="3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" name="Таблица 47"/>
          <p:cNvGraphicFramePr>
            <a:graphicFrameLocks noGrp="1"/>
          </p:cNvGraphicFramePr>
          <p:nvPr/>
        </p:nvGraphicFramePr>
        <p:xfrm>
          <a:off x="1785918" y="214290"/>
          <a:ext cx="6077585" cy="2068068"/>
        </p:xfrm>
        <a:graphic>
          <a:graphicData uri="http://schemas.openxmlformats.org/drawingml/2006/table">
            <a:tbl>
              <a:tblPr/>
              <a:tblGrid>
                <a:gridCol w="6077585"/>
              </a:tblGrid>
              <a:tr h="0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Периодическая таблица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</a:rPr>
                        <a:t/>
                      </a:r>
                      <a:br>
                        <a:rPr lang="ru-RU" sz="1100" dirty="0">
                          <a:latin typeface="Calibri"/>
                        </a:rPr>
                      </a:br>
                      <a:r>
                        <a:rPr lang="ru-RU" sz="1200" b="1" i="1" dirty="0">
                          <a:latin typeface="Times New Roman"/>
                          <a:ea typeface="Times New Roman"/>
                          <a:cs typeface="Times New Roman"/>
                        </a:rPr>
                        <a:t>Периоды(</a:t>
                      </a:r>
                      <a:r>
                        <a:rPr lang="en-US" sz="1200" b="1" dirty="0" err="1">
                          <a:latin typeface="Times New Roman"/>
                          <a:ea typeface="Times New Roman"/>
                          <a:cs typeface="Times New Roman"/>
                        </a:rPr>
                        <a:t>Vll</a:t>
                      </a:r>
                      <a:r>
                        <a:rPr lang="ru-RU" sz="1200" b="1" i="1" dirty="0"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                            </a:t>
                      </a:r>
                      <a:r>
                        <a:rPr lang="ru-RU" sz="1200" b="1" i="1" dirty="0">
                          <a:latin typeface="Times New Roman"/>
                          <a:ea typeface="Times New Roman"/>
                          <a:cs typeface="Times New Roman"/>
                        </a:rPr>
                        <a:t>Группы(</a:t>
                      </a:r>
                      <a:r>
                        <a:rPr lang="en-US" sz="1200" b="1" dirty="0" err="1">
                          <a:latin typeface="Times New Roman"/>
                          <a:ea typeface="Times New Roman"/>
                          <a:cs typeface="Times New Roman"/>
                        </a:rPr>
                        <a:t>Vlll</a:t>
                      </a:r>
                      <a:r>
                        <a:rPr lang="ru-RU" sz="1200" b="1" i="1" dirty="0"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endParaRPr lang="ru-RU" sz="12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indent="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                                 </a:t>
                      </a:r>
                      <a:r>
                        <a:rPr lang="ru-RU" sz="1200" i="1" dirty="0">
                          <a:latin typeface="Times New Roman"/>
                          <a:ea typeface="Times New Roman"/>
                          <a:cs typeface="Times New Roman"/>
                        </a:rPr>
                        <a:t>малые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        </a:t>
                      </a:r>
                      <a:r>
                        <a:rPr lang="ru-RU" sz="1200" i="1" dirty="0">
                          <a:latin typeface="Times New Roman"/>
                          <a:ea typeface="Times New Roman"/>
                          <a:cs typeface="Times New Roman"/>
                        </a:rPr>
                        <a:t>большие             главные     побочные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indent="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                                                                                                 (только 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Ме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indent="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                                                   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  ряды</a:t>
                      </a:r>
                    </a:p>
                    <a:p>
                      <a:pPr indent="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indent="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                                       четные               нечетные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24621" name="Group 45"/>
          <p:cNvGrpSpPr>
            <a:grpSpLocks/>
          </p:cNvGrpSpPr>
          <p:nvPr/>
        </p:nvGrpSpPr>
        <p:grpSpPr bwMode="auto">
          <a:xfrm>
            <a:off x="3571868" y="642918"/>
            <a:ext cx="2571768" cy="1357322"/>
            <a:chOff x="4440" y="10118"/>
            <a:chExt cx="3929" cy="1927"/>
          </a:xfrm>
        </p:grpSpPr>
        <p:grpSp>
          <p:nvGrpSpPr>
            <p:cNvPr id="24625" name="Group 49"/>
            <p:cNvGrpSpPr>
              <a:grpSpLocks/>
            </p:cNvGrpSpPr>
            <p:nvPr/>
          </p:nvGrpSpPr>
          <p:grpSpPr bwMode="auto">
            <a:xfrm>
              <a:off x="4440" y="10118"/>
              <a:ext cx="3929" cy="840"/>
              <a:chOff x="4440" y="5377"/>
              <a:chExt cx="3929" cy="840"/>
            </a:xfrm>
          </p:grpSpPr>
          <p:sp>
            <p:nvSpPr>
              <p:cNvPr id="24631" name="AutoShape 55"/>
              <p:cNvSpPr>
                <a:spLocks noChangeShapeType="1"/>
              </p:cNvSpPr>
              <p:nvPr/>
            </p:nvSpPr>
            <p:spPr bwMode="auto">
              <a:xfrm flipH="1">
                <a:off x="5056" y="5377"/>
                <a:ext cx="194" cy="30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630" name="AutoShape 54"/>
              <p:cNvSpPr>
                <a:spLocks noChangeShapeType="1"/>
              </p:cNvSpPr>
              <p:nvPr/>
            </p:nvSpPr>
            <p:spPr bwMode="auto">
              <a:xfrm>
                <a:off x="7681" y="5377"/>
                <a:ext cx="224" cy="30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629" name="AutoShape 53"/>
              <p:cNvSpPr>
                <a:spLocks noChangeShapeType="1"/>
              </p:cNvSpPr>
              <p:nvPr/>
            </p:nvSpPr>
            <p:spPr bwMode="auto">
              <a:xfrm flipH="1">
                <a:off x="4440" y="5917"/>
                <a:ext cx="194" cy="30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628" name="AutoShape 52"/>
              <p:cNvSpPr>
                <a:spLocks noChangeShapeType="1"/>
              </p:cNvSpPr>
              <p:nvPr/>
            </p:nvSpPr>
            <p:spPr bwMode="auto">
              <a:xfrm flipH="1">
                <a:off x="7335" y="5917"/>
                <a:ext cx="194" cy="30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627" name="AutoShape 51"/>
              <p:cNvSpPr>
                <a:spLocks noChangeShapeType="1"/>
              </p:cNvSpPr>
              <p:nvPr/>
            </p:nvSpPr>
            <p:spPr bwMode="auto">
              <a:xfrm>
                <a:off x="5161" y="5917"/>
                <a:ext cx="224" cy="30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626" name="AutoShape 50"/>
              <p:cNvSpPr>
                <a:spLocks noChangeShapeType="1"/>
              </p:cNvSpPr>
              <p:nvPr/>
            </p:nvSpPr>
            <p:spPr bwMode="auto">
              <a:xfrm>
                <a:off x="8145" y="5917"/>
                <a:ext cx="224" cy="30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24624" name="AutoShape 48"/>
            <p:cNvSpPr>
              <a:spLocks noChangeShapeType="1"/>
            </p:cNvSpPr>
            <p:nvPr/>
          </p:nvSpPr>
          <p:spPr bwMode="auto">
            <a:xfrm>
              <a:off x="5505" y="11232"/>
              <a:ext cx="0" cy="3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623" name="AutoShape 47"/>
            <p:cNvSpPr>
              <a:spLocks noChangeShapeType="1"/>
            </p:cNvSpPr>
            <p:nvPr/>
          </p:nvSpPr>
          <p:spPr bwMode="auto">
            <a:xfrm flipH="1">
              <a:off x="5056" y="11745"/>
              <a:ext cx="194" cy="3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622" name="AutoShape 46"/>
            <p:cNvSpPr>
              <a:spLocks noChangeShapeType="1"/>
            </p:cNvSpPr>
            <p:nvPr/>
          </p:nvSpPr>
          <p:spPr bwMode="auto">
            <a:xfrm>
              <a:off x="5729" y="11745"/>
              <a:ext cx="224" cy="3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pic>
        <p:nvPicPr>
          <p:cNvPr id="24663" name="Picture 87" descr="C:\рабочая\1Воропаева\МО!\городское МО\структурирование\Таблицы\Изображение 089.jpg"/>
          <p:cNvPicPr>
            <a:picLocks noChangeAspect="1" noChangeArrowheads="1"/>
          </p:cNvPicPr>
          <p:nvPr/>
        </p:nvPicPr>
        <p:blipFill>
          <a:blip r:embed="rId2" cstate="print"/>
          <a:srcRect t="9841"/>
          <a:stretch>
            <a:fillRect/>
          </a:stretch>
        </p:blipFill>
        <p:spPr bwMode="auto">
          <a:xfrm>
            <a:off x="2500298" y="2786058"/>
            <a:ext cx="4643470" cy="34932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\\Server8\общая папка\Общая папка\МО биологии, химии, географии\ХИМИЯ\Таблицы\Изображение 09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714356"/>
            <a:ext cx="7289828" cy="4922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\\Server8\общая папка\Общая папка\МО биологии, химии, географии\ХИМИЯ\Таблицы\Изображение 091.jpg"/>
          <p:cNvPicPr/>
          <p:nvPr/>
        </p:nvPicPr>
        <p:blipFill>
          <a:blip r:embed="rId2" cstate="print"/>
          <a:srcRect t="5643"/>
          <a:stretch>
            <a:fillRect/>
          </a:stretch>
        </p:blipFill>
        <p:spPr bwMode="auto">
          <a:xfrm>
            <a:off x="1214414" y="1071546"/>
            <a:ext cx="7375553" cy="4777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\\Server8\общая папка\Общая папка\МО биологии, химии, географии\ХИМИЯ\Таблицы\Изображение 0088.jpg"/>
          <p:cNvPicPr/>
          <p:nvPr/>
        </p:nvPicPr>
        <p:blipFill>
          <a:blip r:embed="rId2" cstate="print"/>
          <a:srcRect t="3614"/>
          <a:stretch>
            <a:fillRect/>
          </a:stretch>
        </p:blipFill>
        <p:spPr bwMode="auto">
          <a:xfrm>
            <a:off x="2571736" y="500042"/>
            <a:ext cx="4286248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\\Server8\общая папка\Общая папка\МО биологии, химии, географии\ХИМИЯ\Таблицы\Изображение 093.jpg"/>
          <p:cNvPicPr/>
          <p:nvPr/>
        </p:nvPicPr>
        <p:blipFill>
          <a:blip r:embed="rId2" cstate="print"/>
          <a:srcRect t="4054"/>
          <a:stretch>
            <a:fillRect/>
          </a:stretch>
        </p:blipFill>
        <p:spPr bwMode="auto">
          <a:xfrm>
            <a:off x="2357422" y="857232"/>
            <a:ext cx="4500593" cy="5072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рабочая\1Воропаева\МО!\городское МО\структурирование\Таблицы\default5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3161108"/>
            <a:ext cx="4786346" cy="358976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1000100" y="1357298"/>
            <a:ext cx="8001056" cy="335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Учащийся должен:</a:t>
            </a:r>
          </a:p>
          <a:p>
            <a:pPr marL="0" marR="0" lvl="0" indent="180975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lvl="0" indent="180975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- знать</a:t>
            </a:r>
            <a:r>
              <a:rPr lang="ru-RU" sz="2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методы построения нового знания на основе полученной информации; </a:t>
            </a:r>
          </a:p>
          <a:p>
            <a:pPr marL="0" marR="0" lvl="0" indent="180975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180975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уметь перерабатывать, фильтровать информацию; </a:t>
            </a:r>
          </a:p>
          <a:p>
            <a:pPr marL="0" marR="0" lvl="0" indent="180975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180975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структурно, компетентно представлять информацию; </a:t>
            </a:r>
          </a:p>
          <a:p>
            <a:pPr marL="0" marR="0" lvl="0" indent="180975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180975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делать информацию наглядной, доступной.</a:t>
            </a:r>
            <a:endParaRPr kumimoji="0" lang="ru-RU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00100" y="285728"/>
            <a:ext cx="1307025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Вывод</a:t>
            </a:r>
            <a:endParaRPr lang="ru-RU" sz="3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4414" y="1000108"/>
            <a:ext cx="764386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i="1" dirty="0" smtClean="0"/>
              <a:t>Менять педагогические ориентиры – это самое трудное и самое необходимое, что приходится делать сегодня.</a:t>
            </a:r>
          </a:p>
          <a:p>
            <a:pPr algn="r"/>
            <a:endParaRPr lang="ru-RU" sz="2000" dirty="0" smtClean="0"/>
          </a:p>
          <a:p>
            <a:pPr algn="r"/>
            <a:r>
              <a:rPr lang="ru-RU" sz="2000" dirty="0" smtClean="0"/>
              <a:t>В.А. </a:t>
            </a:r>
            <a:r>
              <a:rPr lang="ru-RU" sz="2000" dirty="0" err="1" smtClean="0"/>
              <a:t>Караковский</a:t>
            </a:r>
            <a:endParaRPr lang="ru-RU" sz="2000" dirty="0"/>
          </a:p>
        </p:txBody>
      </p:sp>
      <p:pic>
        <p:nvPicPr>
          <p:cNvPr id="23553" name="Picture 1" descr="C:\рабочая\1Воропаева\МО!\городское МО\структурирование\Таблицы\defaul1t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2643182"/>
            <a:ext cx="2924193" cy="36141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2571736" y="857232"/>
            <a:ext cx="6215042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Кто владеет информацией,</a:t>
            </a:r>
            <a:endParaRPr kumimoji="0" lang="ru-RU" sz="3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тот владеет всем. </a:t>
            </a:r>
            <a:endParaRPr kumimoji="0" lang="ru-RU" sz="3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Ли </a:t>
            </a:r>
            <a:r>
              <a:rPr kumimoji="0" lang="ru-RU" sz="300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Якокка</a:t>
            </a:r>
            <a:endParaRPr kumimoji="0" lang="ru-RU" sz="300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6627" name="Picture 3" descr="C:\рабочая\1Воропаева\МО!\городское МО\структурирование\Таблицы\default6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2357430"/>
            <a:ext cx="3948136" cy="39481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285728"/>
            <a:ext cx="2127505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Источники </a:t>
            </a:r>
            <a:endParaRPr lang="ru-RU" sz="3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85852" y="928670"/>
            <a:ext cx="742955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en-US" sz="1600" dirty="0" smtClean="0">
                <a:hlinkClick r:id="rId2"/>
              </a:rPr>
              <a:t>http://ps.1september.ru/</a:t>
            </a:r>
            <a:endParaRPr lang="ru-RU" sz="1600" dirty="0" smtClean="0"/>
          </a:p>
          <a:p>
            <a:endParaRPr lang="ru-RU" sz="1600" dirty="0" smtClean="0"/>
          </a:p>
          <a:p>
            <a:pPr>
              <a:buFontTx/>
              <a:buChar char="-"/>
            </a:pPr>
            <a:r>
              <a:rPr lang="ru-RU" sz="1600" dirty="0" smtClean="0"/>
              <a:t> Титова И.М. Обучение химии. психолого-методический подход. – </a:t>
            </a:r>
            <a:r>
              <a:rPr lang="ru-RU" sz="1600" dirty="0" err="1" smtClean="0"/>
              <a:t>Спб</a:t>
            </a:r>
            <a:r>
              <a:rPr lang="ru-RU" sz="1600" dirty="0" smtClean="0"/>
              <a:t>.: КАРО, 2002. – 204 с.</a:t>
            </a:r>
          </a:p>
          <a:p>
            <a:pPr>
              <a:buFontTx/>
              <a:buChar char="-"/>
            </a:pPr>
            <a:endParaRPr lang="ru-RU" sz="1600" dirty="0" smtClean="0"/>
          </a:p>
          <a:p>
            <a:pPr>
              <a:buFontTx/>
              <a:buChar char="-"/>
            </a:pPr>
            <a:r>
              <a:rPr lang="ru-RU" sz="1600" dirty="0" smtClean="0"/>
              <a:t> Титова И.М. Уроки химии </a:t>
            </a:r>
            <a:r>
              <a:rPr lang="en-US" sz="1600" dirty="0" err="1" smtClean="0"/>
              <a:t>Vlll</a:t>
            </a:r>
            <a:r>
              <a:rPr lang="en-US" sz="1600" dirty="0" smtClean="0"/>
              <a:t> </a:t>
            </a:r>
            <a:r>
              <a:rPr lang="ru-RU" sz="1600" dirty="0" smtClean="0"/>
              <a:t>класс. Система личностного развития учащихся: Пособие для учителя. – </a:t>
            </a:r>
            <a:r>
              <a:rPr lang="ru-RU" sz="1600" dirty="0" err="1" smtClean="0"/>
              <a:t>Спб</a:t>
            </a:r>
            <a:r>
              <a:rPr lang="ru-RU" sz="1600" dirty="0" smtClean="0"/>
              <a:t>.: КАРО, 2002. – 256 с.</a:t>
            </a:r>
          </a:p>
          <a:p>
            <a:pPr>
              <a:buFontTx/>
              <a:buChar char="-"/>
            </a:pPr>
            <a:endParaRPr lang="ru-RU" sz="1600" dirty="0" smtClean="0"/>
          </a:p>
          <a:p>
            <a:pPr>
              <a:buFontTx/>
              <a:buChar char="-"/>
            </a:pPr>
            <a:r>
              <a:rPr lang="ru-RU" sz="1600" dirty="0" smtClean="0"/>
              <a:t> </a:t>
            </a:r>
            <a:r>
              <a:rPr lang="ru-RU" sz="1600" dirty="0" err="1" smtClean="0"/>
              <a:t>Орешкова</a:t>
            </a:r>
            <a:r>
              <a:rPr lang="ru-RU" sz="1600" dirty="0" smtClean="0"/>
              <a:t>, С. П. Условия формирования умений структурировать теоретический материал в учебной деятельности / С. П. </a:t>
            </a:r>
            <a:r>
              <a:rPr lang="ru-RU" sz="1600" dirty="0" err="1" smtClean="0"/>
              <a:t>Орешкова</a:t>
            </a:r>
            <a:r>
              <a:rPr lang="ru-RU" sz="1600" dirty="0" smtClean="0"/>
              <a:t> // Сибирский педагогический журнал.- Новосибирск: НГПУ - 2008. - № 13. - С. 206 -215 (издание, рекомендованное ВАК)</a:t>
            </a:r>
          </a:p>
          <a:p>
            <a:pPr>
              <a:buFontTx/>
              <a:buChar char="-"/>
            </a:pPr>
            <a:endParaRPr lang="ru-RU" sz="1600" dirty="0" smtClean="0"/>
          </a:p>
          <a:p>
            <a:pPr>
              <a:buFontTx/>
              <a:buChar char="-"/>
            </a:pPr>
            <a:r>
              <a:rPr lang="ru-RU" sz="1600" dirty="0" smtClean="0"/>
              <a:t> Ким Э.В.,  Крылов А.И., </a:t>
            </a:r>
            <a:r>
              <a:rPr lang="ru-RU" sz="1600" dirty="0" err="1" smtClean="0"/>
              <a:t>Панасенкова</a:t>
            </a:r>
            <a:r>
              <a:rPr lang="ru-RU" sz="1600" dirty="0" smtClean="0"/>
              <a:t> О.А., Королева Н.Ю. </a:t>
            </a:r>
            <a:r>
              <a:rPr lang="ru-RU" sz="1600" b="1" dirty="0" smtClean="0"/>
              <a:t>О формировании универсальных </a:t>
            </a:r>
            <a:r>
              <a:rPr lang="ru-RU" sz="1600" b="1" dirty="0" err="1" smtClean="0"/>
              <a:t>общеучебных</a:t>
            </a:r>
            <a:r>
              <a:rPr lang="ru-RU" sz="1600" b="1" dirty="0" smtClean="0"/>
              <a:t> умений и навыков у школьников в процессе обучения.</a:t>
            </a:r>
            <a:endParaRPr lang="en-US" sz="1600" b="1" dirty="0" smtClean="0"/>
          </a:p>
          <a:p>
            <a:pPr>
              <a:buFontTx/>
              <a:buChar char="-"/>
            </a:pPr>
            <a:endParaRPr lang="en-US" sz="1600" b="1" dirty="0" smtClean="0"/>
          </a:p>
          <a:p>
            <a:pPr>
              <a:buFontTx/>
              <a:buChar char="-"/>
            </a:pPr>
            <a:r>
              <a:rPr lang="ru-RU" sz="1600" dirty="0" smtClean="0"/>
              <a:t>Чернобыльская Г.М. Методика обучения химии в средней школе: Учеб. для студ. </a:t>
            </a:r>
            <a:r>
              <a:rPr lang="ru-RU" sz="1600" dirty="0" err="1" smtClean="0"/>
              <a:t>высш</a:t>
            </a:r>
            <a:r>
              <a:rPr lang="ru-RU" sz="1600" dirty="0" smtClean="0"/>
              <a:t>. учеб. заведений. – М.: </a:t>
            </a:r>
            <a:r>
              <a:rPr lang="ru-RU" sz="1600" dirty="0" err="1" smtClean="0"/>
              <a:t>Гуманит</a:t>
            </a:r>
            <a:r>
              <a:rPr lang="ru-RU" sz="1600" dirty="0" smtClean="0"/>
              <a:t>. изд. Центр ВЛАДОС, 2000</a:t>
            </a:r>
            <a:endParaRPr lang="en-US" sz="1600" dirty="0" smtClean="0"/>
          </a:p>
          <a:p>
            <a:pPr>
              <a:buFontTx/>
              <a:buChar char="-"/>
            </a:pPr>
            <a:endParaRPr lang="en-US" sz="1600" dirty="0" smtClean="0"/>
          </a:p>
          <a:p>
            <a:pPr lvl="0"/>
            <a:r>
              <a:rPr lang="en-US" sz="1600" dirty="0" smtClean="0"/>
              <a:t>- </a:t>
            </a:r>
            <a:r>
              <a:rPr lang="ru-RU" sz="1600" dirty="0" smtClean="0"/>
              <a:t>Неорганическая химия. Весь школьный курс в таблицах/ сост. Н.В. </a:t>
            </a:r>
            <a:r>
              <a:rPr lang="ru-RU" sz="1600" dirty="0" err="1" smtClean="0"/>
              <a:t>Манкевич</a:t>
            </a:r>
            <a:r>
              <a:rPr lang="ru-RU" sz="1600" dirty="0" smtClean="0"/>
              <a:t>. – Минск: Современная школа: </a:t>
            </a:r>
            <a:r>
              <a:rPr lang="ru-RU" sz="1600" dirty="0" err="1" smtClean="0"/>
              <a:t>Козьма</a:t>
            </a:r>
            <a:r>
              <a:rPr lang="ru-RU" sz="1600" dirty="0" smtClean="0"/>
              <a:t>, 2010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1071546"/>
            <a:ext cx="807246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/>
              <a:t>формирование универсальных (</a:t>
            </a:r>
            <a:r>
              <a:rPr lang="ru-RU" sz="2000" b="1" i="1" dirty="0" err="1" smtClean="0"/>
              <a:t>метапредметных</a:t>
            </a:r>
            <a:r>
              <a:rPr lang="ru-RU" sz="2000" b="1" i="1" dirty="0" smtClean="0"/>
              <a:t>) </a:t>
            </a:r>
          </a:p>
          <a:p>
            <a:endParaRPr lang="ru-RU" sz="2000" b="1" i="1" dirty="0" smtClean="0"/>
          </a:p>
          <a:p>
            <a:r>
              <a:rPr lang="ru-RU" sz="2000" b="1" i="1" dirty="0" err="1" smtClean="0"/>
              <a:t>общеучебных</a:t>
            </a:r>
            <a:r>
              <a:rPr lang="ru-RU" sz="2000" b="1" i="1" dirty="0" smtClean="0"/>
              <a:t>  умений и   навыков, </a:t>
            </a:r>
            <a:r>
              <a:rPr lang="ru-RU" sz="2000" dirty="0" smtClean="0"/>
              <a:t>  </a:t>
            </a:r>
            <a:r>
              <a:rPr lang="ru-RU" sz="2000" b="1" i="1" dirty="0" smtClean="0"/>
              <a:t>общественно-значимого </a:t>
            </a:r>
          </a:p>
          <a:p>
            <a:endParaRPr lang="ru-RU" sz="2000" b="1" i="1" dirty="0" smtClean="0"/>
          </a:p>
          <a:p>
            <a:r>
              <a:rPr lang="ru-RU" sz="2000" b="1" i="1" dirty="0" smtClean="0"/>
              <a:t>ценностного отношения к  знаниям,</a:t>
            </a:r>
            <a:r>
              <a:rPr lang="ru-RU" sz="2000" dirty="0" smtClean="0"/>
              <a:t>  </a:t>
            </a:r>
            <a:r>
              <a:rPr lang="ru-RU" sz="2000" b="1" i="1" dirty="0" smtClean="0"/>
              <a:t>развитие познавательных и</a:t>
            </a:r>
          </a:p>
          <a:p>
            <a:endParaRPr lang="ru-RU" sz="2000" b="1" i="1" dirty="0" smtClean="0"/>
          </a:p>
          <a:p>
            <a:r>
              <a:rPr lang="ru-RU" sz="2000" b="1" i="1" dirty="0" smtClean="0"/>
              <a:t> творческих  способностей и интересов.</a:t>
            </a: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214414" y="357166"/>
            <a:ext cx="7424085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Ключевая задача школьного образования</a:t>
            </a:r>
            <a:endParaRPr lang="ru-RU" sz="3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121" name="Picture 1" descr="C:\рабочая\1Воропаева\МО!\городское МО\структурирование\Таблицы\default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3571876"/>
            <a:ext cx="2714644" cy="27146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142976" y="1357298"/>
            <a:ext cx="7715304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Одной из возможностей повышения качества обучения  является использование логической структуризации учебного материала.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Times New Roman" pitchFamily="18" charset="0"/>
            </a:endParaRPr>
          </a:p>
          <a:p>
            <a:pPr marL="0" marR="0" lvl="0" indent="1809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</a:endParaRP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</a:rPr>
              <a:t>Структурирование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</a:rPr>
              <a:t> – способ кодирования информации, в основе которого лежит анализ логических связей между компонентами теории, визуализация и схематическое представление  результата в виде структурных карт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lang="ru-RU" dirty="0" smtClean="0">
                <a:latin typeface="+mj-lt"/>
              </a:rPr>
              <a:t>.</a:t>
            </a: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algn="just"/>
            <a:r>
              <a:rPr lang="ru-RU" dirty="0" smtClean="0">
                <a:latin typeface="+mj-lt"/>
              </a:rPr>
              <a:t>  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Структурирование  информации представляются как отражение или воплощение принципа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генерализации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(предпосылки → ядро → следствие), цикла познания (наблюдение → гипотеза → доказательство → вывод) и т.д.</a:t>
            </a: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14414" y="357166"/>
            <a:ext cx="3395931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Структурирование</a:t>
            </a:r>
            <a:endParaRPr lang="ru-RU" sz="3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Группа 18"/>
          <p:cNvGrpSpPr/>
          <p:nvPr/>
        </p:nvGrpSpPr>
        <p:grpSpPr>
          <a:xfrm>
            <a:off x="1285852" y="1500174"/>
            <a:ext cx="7643866" cy="4357718"/>
            <a:chOff x="714348" y="1857364"/>
            <a:chExt cx="7500990" cy="4214842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1428728" y="1857364"/>
              <a:ext cx="3143272" cy="295778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dirty="0" smtClean="0">
                  <a:solidFill>
                    <a:schemeClr val="bg1"/>
                  </a:solidFill>
                </a:rPr>
                <a:t>Составление учебного плана</a:t>
              </a:r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1357290" y="5776428"/>
              <a:ext cx="3571900" cy="29577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bg1"/>
                  </a:solidFill>
                </a:rPr>
                <a:t>Составление тезауруса (словаря)</a:t>
              </a:r>
              <a:endParaRPr lang="ru-RU" dirty="0">
                <a:solidFill>
                  <a:schemeClr val="bg1"/>
                </a:solidFill>
              </a:endParaRPr>
            </a:p>
          </p:txBody>
        </p:sp>
        <p:grpSp>
          <p:nvGrpSpPr>
            <p:cNvPr id="6" name="Группа 46"/>
            <p:cNvGrpSpPr/>
            <p:nvPr/>
          </p:nvGrpSpPr>
          <p:grpSpPr>
            <a:xfrm>
              <a:off x="714348" y="2079198"/>
              <a:ext cx="571504" cy="3846763"/>
              <a:chOff x="1071538" y="1928802"/>
              <a:chExt cx="571504" cy="3716364"/>
            </a:xfrm>
          </p:grpSpPr>
          <p:cxnSp>
            <p:nvCxnSpPr>
              <p:cNvPr id="16" name="Прямая со стрелкой 15"/>
              <p:cNvCxnSpPr/>
              <p:nvPr/>
            </p:nvCxnSpPr>
            <p:spPr>
              <a:xfrm>
                <a:off x="1142976" y="1928802"/>
                <a:ext cx="500066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Прямая со стрелкой 16"/>
              <p:cNvCxnSpPr/>
              <p:nvPr/>
            </p:nvCxnSpPr>
            <p:spPr>
              <a:xfrm>
                <a:off x="1071538" y="5643578"/>
                <a:ext cx="500066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AutoShape 2"/>
              <p:cNvCxnSpPr>
                <a:cxnSpLocks noChangeShapeType="1"/>
              </p:cNvCxnSpPr>
              <p:nvPr/>
            </p:nvCxnSpPr>
            <p:spPr bwMode="auto">
              <a:xfrm rot="5400000">
                <a:off x="-771562" y="3771902"/>
                <a:ext cx="3714776" cy="28576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cxnSp>
          <p:nvCxnSpPr>
            <p:cNvPr id="7" name="Прямая со стрелкой 6"/>
            <p:cNvCxnSpPr/>
            <p:nvPr/>
          </p:nvCxnSpPr>
          <p:spPr>
            <a:xfrm rot="5400000">
              <a:off x="1852343" y="2375004"/>
              <a:ext cx="295778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Прямоугольник 7"/>
            <p:cNvSpPr/>
            <p:nvPr/>
          </p:nvSpPr>
          <p:spPr>
            <a:xfrm>
              <a:off x="1428728" y="2596810"/>
              <a:ext cx="1785950" cy="29577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 smtClean="0">
                  <a:solidFill>
                    <a:schemeClr val="bg1"/>
                  </a:solidFill>
                </a:rPr>
                <a:t>Название темы </a:t>
              </a:r>
              <a:endParaRPr lang="ru-RU" sz="1400" dirty="0">
                <a:solidFill>
                  <a:schemeClr val="bg1"/>
                </a:solidFill>
              </a:endParaRPr>
            </a:p>
          </p:txBody>
        </p:sp>
        <p:cxnSp>
          <p:nvCxnSpPr>
            <p:cNvPr id="9" name="Прямая со стрелкой 8"/>
            <p:cNvCxnSpPr/>
            <p:nvPr/>
          </p:nvCxnSpPr>
          <p:spPr>
            <a:xfrm>
              <a:off x="3286116" y="2744699"/>
              <a:ext cx="355602" cy="164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Овал 9"/>
            <p:cNvSpPr/>
            <p:nvPr/>
          </p:nvSpPr>
          <p:spPr>
            <a:xfrm>
              <a:off x="3714744" y="2374976"/>
              <a:ext cx="1500198" cy="73944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 smtClean="0">
                  <a:solidFill>
                    <a:schemeClr val="bg1"/>
                  </a:solidFill>
                </a:rPr>
                <a:t>Ключевое слово</a:t>
              </a:r>
              <a:endParaRPr lang="ru-RU" sz="1400" dirty="0">
                <a:solidFill>
                  <a:schemeClr val="bg1"/>
                </a:solidFill>
              </a:endParaRPr>
            </a:p>
          </p:txBody>
        </p:sp>
        <p:cxnSp>
          <p:nvCxnSpPr>
            <p:cNvPr id="11" name="Прямая со стрелкой 10"/>
            <p:cNvCxnSpPr/>
            <p:nvPr/>
          </p:nvCxnSpPr>
          <p:spPr>
            <a:xfrm>
              <a:off x="5357818" y="2744699"/>
              <a:ext cx="355602" cy="164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Прямоугольник 11"/>
            <p:cNvSpPr/>
            <p:nvPr/>
          </p:nvSpPr>
          <p:spPr>
            <a:xfrm>
              <a:off x="5857884" y="2596810"/>
              <a:ext cx="2357454" cy="29577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 smtClean="0">
                  <a:solidFill>
                    <a:schemeClr val="tx1"/>
                  </a:solidFill>
                </a:rPr>
                <a:t>Определяющее цель</a:t>
              </a:r>
              <a:endParaRPr lang="ru-RU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13" name="Прямая со стрелкой 12"/>
            <p:cNvCxnSpPr/>
            <p:nvPr/>
          </p:nvCxnSpPr>
          <p:spPr>
            <a:xfrm rot="5400000">
              <a:off x="6740373" y="3372434"/>
              <a:ext cx="665501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Прямоугольник 13"/>
            <p:cNvSpPr/>
            <p:nvPr/>
          </p:nvSpPr>
          <p:spPr>
            <a:xfrm>
              <a:off x="6286512" y="3779924"/>
              <a:ext cx="1785950" cy="29577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 smtClean="0">
                  <a:solidFill>
                    <a:schemeClr val="tx1"/>
                  </a:solidFill>
                </a:rPr>
                <a:t>Деление текста</a:t>
              </a:r>
              <a:endParaRPr lang="ru-RU" sz="1600" dirty="0">
                <a:solidFill>
                  <a:schemeClr val="tx1"/>
                </a:solidFill>
              </a:endParaRP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86446" y="2603076"/>
              <a:ext cx="2428892" cy="29577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 smtClean="0">
                  <a:solidFill>
                    <a:schemeClr val="bg1"/>
                  </a:solidFill>
                </a:rPr>
                <a:t>Определяющее цель</a:t>
              </a:r>
              <a:endParaRPr lang="ru-RU" sz="1400" dirty="0">
                <a:solidFill>
                  <a:schemeClr val="bg1"/>
                </a:solidFill>
              </a:endParaRP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6215074" y="3786190"/>
              <a:ext cx="1857388" cy="29577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 smtClean="0">
                  <a:solidFill>
                    <a:schemeClr val="bg1"/>
                  </a:solidFill>
                </a:rPr>
                <a:t>Деление текста</a:t>
              </a:r>
              <a:endParaRPr lang="ru-RU" sz="1600" dirty="0">
                <a:solidFill>
                  <a:schemeClr val="bg1"/>
                </a:solidFill>
              </a:endParaRPr>
            </a:p>
          </p:txBody>
        </p:sp>
      </p:grpSp>
      <p:sp>
        <p:nvSpPr>
          <p:cNvPr id="22" name="Прямоугольник 21"/>
          <p:cNvSpPr/>
          <p:nvPr/>
        </p:nvSpPr>
        <p:spPr>
          <a:xfrm>
            <a:off x="1142976" y="285728"/>
            <a:ext cx="7207038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Структурирование учебной информации</a:t>
            </a:r>
            <a:endParaRPr lang="ru-RU" sz="3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142976" y="1571612"/>
            <a:ext cx="7572428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180975"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+mj-lt"/>
              </a:rPr>
              <a:t>Вид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структурирования учебного материала – </a:t>
            </a:r>
            <a:r>
              <a:rPr kumimoji="0" lang="ru-RU" b="0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пофрагментное</a:t>
            </a:r>
            <a:r>
              <a:rPr kumimoji="0" lang="ru-RU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распределение содержания текста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. </a:t>
            </a:r>
          </a:p>
          <a:p>
            <a:pPr lvl="0" indent="180975" algn="just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+mj-lt"/>
              <a:ea typeface="Times New Roman" pitchFamily="18" charset="0"/>
              <a:cs typeface="Times New Roman" pitchFamily="18" charset="0"/>
            </a:endParaRPr>
          </a:p>
          <a:p>
            <a:pPr lvl="0" indent="180975" algn="just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+mj-lt"/>
              <a:ea typeface="Times New Roman" pitchFamily="18" charset="0"/>
              <a:cs typeface="Times New Roman" pitchFamily="18" charset="0"/>
            </a:endParaRPr>
          </a:p>
          <a:p>
            <a:pPr lvl="0" indent="180975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</a:rPr>
              <a:t>Основная задача учителя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</a:rPr>
              <a:t> - научить ученика самостоятельно анализировать этот текст и совершать с ним определенные преобразования, которые обусловлены заранее сформулированными учителем заданиями. </a:t>
            </a:r>
          </a:p>
          <a:p>
            <a:pPr lvl="0" indent="180975" algn="just" fontAlgn="base">
              <a:spcBef>
                <a:spcPct val="0"/>
              </a:spcBef>
              <a:spcAft>
                <a:spcPct val="0"/>
              </a:spcAft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pic>
        <p:nvPicPr>
          <p:cNvPr id="2050" name="Picture 2" descr="C:\рабочая\1Воропаева\МО!\городское МО\структурирование\Таблицы\default3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4306515"/>
            <a:ext cx="2928958" cy="218578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71538" y="357166"/>
            <a:ext cx="7207038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Структурирование учебной информации</a:t>
            </a:r>
            <a:endParaRPr lang="ru-RU" sz="3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1071538" y="1357298"/>
            <a:ext cx="807246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Процедура </a:t>
            </a:r>
            <a:r>
              <a:rPr lang="ru-RU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пофрагментного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распределения учебного текста предполагает разделение его не отдельные информационно законченные по своему смыслу порции (фрагменты):</a:t>
            </a:r>
          </a:p>
          <a:p>
            <a:pPr algn="just"/>
            <a:endParaRPr lang="ru-RU" sz="1600" i="1" dirty="0" smtClean="0"/>
          </a:p>
          <a:p>
            <a:pPr algn="just"/>
            <a:r>
              <a:rPr lang="ru-RU" sz="1600" b="1" i="1" dirty="0" smtClean="0"/>
              <a:t>Во-первых</a:t>
            </a:r>
            <a:r>
              <a:rPr lang="ru-RU" sz="1600" dirty="0" smtClean="0"/>
              <a:t>, разделение содержания учебного текста.</a:t>
            </a:r>
          </a:p>
          <a:p>
            <a:pPr algn="just"/>
            <a:endParaRPr lang="ru-RU" sz="1600" dirty="0" smtClean="0"/>
          </a:p>
          <a:p>
            <a:pPr algn="just"/>
            <a:endParaRPr lang="ru-RU" sz="1600" dirty="0" smtClean="0"/>
          </a:p>
          <a:p>
            <a:pPr algn="just"/>
            <a:r>
              <a:rPr lang="ru-RU" sz="1600" b="1" i="1" dirty="0" smtClean="0"/>
              <a:t>Во-вторых</a:t>
            </a:r>
            <a:r>
              <a:rPr lang="ru-RU" sz="1600" dirty="0" smtClean="0"/>
              <a:t>, содержательно-смысловая связь между отдельными фрагментами и всеми фрагментами в целом. </a:t>
            </a:r>
          </a:p>
          <a:p>
            <a:pPr algn="just"/>
            <a:endParaRPr lang="ru-RU" sz="1600" dirty="0" smtClean="0"/>
          </a:p>
          <a:p>
            <a:pPr algn="just"/>
            <a:endParaRPr lang="ru-RU" sz="1600" dirty="0" smtClean="0"/>
          </a:p>
          <a:p>
            <a:pPr algn="just"/>
            <a:r>
              <a:rPr lang="ru-RU" sz="1600" b="1" i="1" dirty="0" smtClean="0"/>
              <a:t>В-третьих</a:t>
            </a:r>
            <a:r>
              <a:rPr lang="ru-RU" sz="1600" dirty="0" smtClean="0"/>
              <a:t>, фрагмент должен получить свое собственное наименование.</a:t>
            </a:r>
          </a:p>
          <a:p>
            <a:pPr algn="just"/>
            <a:endParaRPr lang="ru-RU" sz="1600" dirty="0" smtClean="0"/>
          </a:p>
          <a:p>
            <a:pPr algn="just"/>
            <a:endParaRPr lang="ru-RU" sz="1600" dirty="0" smtClean="0"/>
          </a:p>
          <a:p>
            <a:pPr algn="just"/>
            <a:r>
              <a:rPr lang="ru-RU" sz="1600" b="1" i="1" dirty="0" smtClean="0"/>
              <a:t>В четвертых</a:t>
            </a:r>
            <a:r>
              <a:rPr lang="ru-RU" sz="1600" dirty="0" smtClean="0"/>
              <a:t>, сопровождение списком ссылок или указанием на соответствующий источник учебной литературы с точным обозначением страниц, абзацев, разделов и т.п. </a:t>
            </a:r>
          </a:p>
          <a:p>
            <a:pPr algn="just"/>
            <a:endParaRPr lang="ru-RU" sz="1600" dirty="0" smtClean="0"/>
          </a:p>
          <a:p>
            <a:pPr algn="just"/>
            <a:endParaRPr lang="ru-RU" sz="1600" dirty="0" smtClean="0"/>
          </a:p>
          <a:p>
            <a:pPr algn="just"/>
            <a:r>
              <a:rPr lang="ru-RU" sz="1600" b="1" i="1" dirty="0" smtClean="0"/>
              <a:t>В-пятых</a:t>
            </a:r>
            <a:r>
              <a:rPr lang="ru-RU" sz="1600" dirty="0" smtClean="0"/>
              <a:t>, уместно сопровождать их наглядными изображениями.</a:t>
            </a:r>
            <a:endParaRPr lang="ru-RU" sz="16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1000100" y="214290"/>
            <a:ext cx="7929618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0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Пофрагментное</a:t>
            </a:r>
            <a:r>
              <a:rPr lang="ru-RU" sz="3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распределение учебного текста</a:t>
            </a:r>
            <a:endParaRPr lang="ru-RU" sz="3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143108" y="2928934"/>
          <a:ext cx="5992576" cy="1674892"/>
        </p:xfrm>
        <a:graphic>
          <a:graphicData uri="http://schemas.openxmlformats.org/drawingml/2006/table">
            <a:tbl>
              <a:tblPr/>
              <a:tblGrid>
                <a:gridCol w="1933199"/>
                <a:gridCol w="2053214"/>
                <a:gridCol w="2006163"/>
              </a:tblGrid>
              <a:tr h="5562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Номер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фрагмента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Название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фрагмента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Литература по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фрагменту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56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Фрагмент 01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Название фрагмента 01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Лит – ра по фрагменту 01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56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Фрагмент 02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Название фрагмента 02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Лит – ра по фрагменту 02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5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…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…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…</a:t>
                      </a: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56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Фрагмент N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Название фрагмента N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Лит – 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ра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 по фрагменту N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1214414" y="1714488"/>
            <a:ext cx="750099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Схематически результат последовательного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пофрагментного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распределения содержания учебного текста, состоящего из N фрагментов, имеет следующий вид:</a:t>
            </a:r>
          </a:p>
          <a:p>
            <a:pPr marL="0" marR="0" lvl="0" indent="1809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1809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1809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1809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1809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1809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1809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1809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1809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1809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1809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Именно в такой форме ученик должен получить задание на самостоятельную проработку учебного текста с целью, например, составления своего индивидуального конспекта по изучаемой теме.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00101" y="285728"/>
            <a:ext cx="800105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Вид последовательного </a:t>
            </a:r>
            <a:r>
              <a:rPr lang="ru-RU" sz="30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пофрагментного</a:t>
            </a:r>
            <a:r>
              <a:rPr lang="ru-RU" sz="3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распределения содержания</a:t>
            </a:r>
            <a:endParaRPr lang="ru-RU" sz="3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1142976" y="1357298"/>
            <a:ext cx="7643866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Пофрагментное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распределение учебного материала как процедура предварительной подготовки учебного текста к его дальнейшему освоению учащимися предопределяет в дидактическом аспекте весьма важные цели. Выполнение этой процедуры позволяет:</a:t>
            </a:r>
          </a:p>
          <a:p>
            <a:pPr marL="0" marR="0" lvl="0" indent="1809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практически реализовать один из главных принципов логико-информационной корректности процесса обучения – принцип последовательности. Благодаря его внедрению в практику обучения повышается эффективность учебы за счет равномерного и практически одновременного достижения уровня оптимальной энтропии всеми учениками класса. Как следствие этого происходит сокращение общего времени, отводимого на освоение конкретного учебного материала по учебному плану. </a:t>
            </a: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пофрагментное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распределение и последовательная самостоятельная проработка учебного текста способствует более детальному контролю итогов обучения. Это в свою очередь позволяет практически преодолеть один из главных недугов современной школы, связанный с недостаточным учетом в процессе массового обучения индивидуальных интеллектуально-познавательных особенностей каждого ученика. При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пофрагментном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контроле итогов обучения удается отслеживать динамику индивидуального «интеллектуального роста». </a:t>
            </a: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</a:endParaRP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</a:rPr>
              <a:t>- использование процедур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</a:rPr>
              <a:t>пофрагментного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</a:rPr>
              <a:t> распределения содержания учебных текстов открывает широкие перспективы для внедрения в практику школьного обучения новых информационных технологий, позволяющих решить многие задачи, связанные с массовым обучением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00100" y="285728"/>
            <a:ext cx="800105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Цели </a:t>
            </a:r>
            <a:r>
              <a:rPr lang="ru-RU" sz="30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пофрагментного</a:t>
            </a:r>
            <a:r>
              <a:rPr lang="ru-RU" sz="3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распределения учебного материала</a:t>
            </a:r>
            <a:endParaRPr lang="ru-RU" sz="3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408</TotalTime>
  <Words>1158</Words>
  <Application>Microsoft Office PowerPoint</Application>
  <PresentationFormat>Экран (4:3)</PresentationFormat>
  <Paragraphs>161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Солнцестояние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1</cp:lastModifiedBy>
  <cp:revision>70</cp:revision>
  <dcterms:modified xsi:type="dcterms:W3CDTF">2016-01-14T12:59:48Z</dcterms:modified>
</cp:coreProperties>
</file>