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1A75BF1-617A-4337-B12A-5116D7C626F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161FC49-6594-46EF-B344-4A63D3D04A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5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4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3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6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Relationship Id="rId30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Западная Азия в древности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Интерактивная игра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5373216"/>
            <a:ext cx="5976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Яковлева Надежда </a:t>
            </a:r>
            <a:r>
              <a:rPr lang="ru-RU" b="1" dirty="0" smtClean="0"/>
              <a:t>Николаевна</a:t>
            </a:r>
          </a:p>
          <a:p>
            <a:r>
              <a:rPr lang="ru-RU" b="1" dirty="0" smtClean="0"/>
              <a:t> </a:t>
            </a:r>
            <a:r>
              <a:rPr lang="ru-RU" b="1" dirty="0" smtClean="0"/>
              <a:t>(учитель истории и обществознания, МБОУ "</a:t>
            </a:r>
            <a:r>
              <a:rPr lang="ru-RU" b="1" dirty="0" err="1" smtClean="0"/>
              <a:t>Амгинская</a:t>
            </a:r>
            <a:r>
              <a:rPr lang="ru-RU" b="1" dirty="0" smtClean="0"/>
              <a:t> средняя общеобразовательная школа №1 им. В. Г. Короленко")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4214810" y="5286388"/>
            <a:ext cx="3714776" cy="94754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Вино, оливковое масло, строительный лес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071538" y="1785926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Что вывозили на продажу финикийцы в другие страны?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колониями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857224" y="857232"/>
            <a:ext cx="6469064" cy="378621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Поселения, основанные финикийцами в других краях, назывались ….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143636" y="5429264"/>
            <a:ext cx="1857388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финикийские города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Библ, Сидон, тир – это ……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Ветхий Завет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42976" y="2000240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Первая, наиболее древняя часть Библии называется …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иудаизм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357290" y="2000240"/>
            <a:ext cx="6254750" cy="13620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Религия древних евреев называется…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Яхве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85852" y="1857364"/>
            <a:ext cx="6254750" cy="13620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Единый бог древних евреев…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Самсона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42976" y="2071678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Чьи это слова: «умри, душа моя, вместе с мучителями моими!»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Давид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000100" y="2500306"/>
            <a:ext cx="6254750" cy="23272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Он был пастухом. В поединке с великаном голиафом одержал победу. Был выбран царем и объявил столицей город Иерусалим.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785786" y="428604"/>
            <a:ext cx="6254750" cy="74295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О ком идет речь?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715008" y="5072074"/>
            <a:ext cx="2214578" cy="116186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залежами железной руды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42976" y="2143116"/>
            <a:ext cx="6254750" cy="13620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Территория Ассирии была богата …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таран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42976" y="1357298"/>
            <a:ext cx="6254750" cy="243364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При осаде городов с мощными крепостями ассирийцы использовали ….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9725"/>
            <a:ext cx="7239000" cy="4846638"/>
          </a:xfrm>
        </p:spPr>
        <p:txBody>
          <a:bodyPr/>
          <a:lstStyle/>
          <a:p>
            <a:r>
              <a:rPr lang="ru-RU" dirty="0" err="1" smtClean="0"/>
              <a:t>аааввв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6" y="285728"/>
          <a:ext cx="8501124" cy="628654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429026"/>
                <a:gridCol w="1071570"/>
                <a:gridCol w="1000132"/>
                <a:gridCol w="1000132"/>
                <a:gridCol w="1000132"/>
                <a:gridCol w="1000132"/>
              </a:tblGrid>
              <a:tr h="1047757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Древнее Двуречье</a:t>
                      </a:r>
                      <a:endParaRPr lang="ru-RU" sz="28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cap="none" spc="300" dirty="0" smtClean="0">
                          <a:ln w="28575" cmpd="sng">
                            <a:solidFill>
                              <a:schemeClr val="tx2">
                                <a:lumMod val="50000"/>
                              </a:schemeClr>
                            </a:solidFill>
                            <a:prstDash val="solid"/>
                            <a:miter lim="800000"/>
                          </a:ln>
                          <a:gradFill>
                            <a:gsLst>
                              <a:gs pos="10000">
                                <a:schemeClr val="accent1">
                                  <a:tint val="83000"/>
                                  <a:shade val="100000"/>
                                  <a:satMod val="200000"/>
                                </a:schemeClr>
                              </a:gs>
                              <a:gs pos="75000">
                                <a:schemeClr val="accent1">
                                  <a:tint val="100000"/>
                                  <a:shade val="50000"/>
                                  <a:satMod val="15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glow rad="45500">
                              <a:schemeClr val="accent1">
                                <a:satMod val="220000"/>
                                <a:alpha val="35000"/>
                              </a:schemeClr>
                            </a:glow>
                          </a:effectLst>
                          <a:hlinkClick r:id="rId2" action="ppaction://hlinksldjump"/>
                        </a:rPr>
                        <a:t>10</a:t>
                      </a:r>
                      <a:endParaRPr lang="ru-RU" sz="6000" b="1" cap="none" spc="300" dirty="0">
                        <a:ln w="28575" cmpd="sng">
                          <a:solidFill>
                            <a:schemeClr val="tx2">
                              <a:lumMod val="50000"/>
                            </a:schemeClr>
                          </a:solidFill>
                          <a:prstDash val="solid"/>
                          <a:miter lim="800000"/>
                        </a:ln>
                        <a:gradFill>
                          <a:gsLst>
                            <a:gs pos="10000">
                              <a:schemeClr val="accent1">
                                <a:tint val="83000"/>
                                <a:shade val="100000"/>
                                <a:satMod val="200000"/>
                              </a:schemeClr>
                            </a:gs>
                            <a:gs pos="75000">
                              <a:schemeClr val="accent1">
                                <a:tint val="100000"/>
                                <a:shade val="50000"/>
                                <a:satMod val="150000"/>
                              </a:schemeClr>
                            </a:gs>
                          </a:gsLst>
                          <a:lin ang="5400000"/>
                        </a:gradFill>
                        <a:effectLst>
                          <a:glow rad="45500">
                            <a:schemeClr val="accent1">
                              <a:satMod val="220000"/>
                              <a:alpha val="35000"/>
                            </a:schemeClr>
                          </a:glo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3" action="ppaction://hlinksldjump"/>
                        </a:rPr>
                        <a:t>20</a:t>
                      </a:r>
                      <a:endParaRPr lang="ru-RU" sz="6000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4" action="ppaction://hlinksldjump"/>
                        </a:rPr>
                        <a:t>30</a:t>
                      </a:r>
                      <a:endParaRPr lang="ru-RU" sz="6000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5" action="ppaction://hlinksldjump"/>
                        </a:rPr>
                        <a:t>40</a:t>
                      </a:r>
                      <a:endParaRPr lang="ru-RU" sz="6000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6" action="ppaction://hlinksldjump"/>
                        </a:rPr>
                        <a:t>50</a:t>
                      </a:r>
                      <a:endParaRPr lang="ru-RU" sz="6000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Финикия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7" action="ppaction://hlinksldjump"/>
                        </a:rPr>
                        <a:t>10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8" action="ppaction://hlinksldjump"/>
                        </a:rPr>
                        <a:t>20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9" action="ppaction://hlinksldjump"/>
                        </a:rPr>
                        <a:t>30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0" action="ppaction://hlinksldjump"/>
                        </a:rPr>
                        <a:t>40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1" action="ppaction://hlinksldjump"/>
                        </a:rPr>
                        <a:t>50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Древние евреи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2" action="ppaction://hlinksldjump"/>
                        </a:rPr>
                        <a:t>10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3" action="ppaction://hlinksldjump"/>
                        </a:rPr>
                        <a:t>20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4" action="ppaction://hlinksldjump"/>
                        </a:rPr>
                        <a:t>30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5" action="ppaction://hlinksldjump"/>
                        </a:rPr>
                        <a:t>40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6" action="ppaction://hlinksldjump"/>
                        </a:rPr>
                        <a:t>50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Ассирийская держава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7" action="ppaction://hlinksldjump"/>
                        </a:rPr>
                        <a:t>10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8" action="ppaction://hlinksldjump"/>
                        </a:rPr>
                        <a:t>20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19" action="ppaction://hlinksldjump"/>
                        </a:rPr>
                        <a:t>30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0" action="ppaction://hlinksldjump"/>
                        </a:rPr>
                        <a:t>40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1" action="ppaction://hlinksldjump"/>
                        </a:rPr>
                        <a:t>50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Персидская держава 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2" action="ppaction://hlinksldjump"/>
                        </a:rPr>
                        <a:t>10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3" action="ppaction://hlinksldjump"/>
                        </a:rPr>
                        <a:t>20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4" action="ppaction://hlinksldjump"/>
                        </a:rPr>
                        <a:t>30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5" action="ppaction://hlinksldjump"/>
                        </a:rPr>
                        <a:t>40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6" action="ppaction://hlinksldjump"/>
                        </a:rPr>
                        <a:t>50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4775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Интересный факт!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7" action="ppaction://hlinksldjump"/>
                        </a:rPr>
                        <a:t>10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8" action="ppaction://hlinksldjump"/>
                        </a:rPr>
                        <a:t>20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29" action="ppaction://hlinksldjump"/>
                        </a:rPr>
                        <a:t>30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30" action="ppaction://hlinksldjump"/>
                        </a:rPr>
                        <a:t>40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6000" b="1" dirty="0" smtClean="0">
                          <a:ln w="28575">
                            <a:solidFill>
                              <a:schemeClr val="tx2">
                                <a:lumMod val="50000"/>
                              </a:schemeClr>
                            </a:solidFill>
                          </a:ln>
                          <a:solidFill>
                            <a:schemeClr val="accent1">
                              <a:lumMod val="25000"/>
                            </a:schemeClr>
                          </a:solidFill>
                          <a:hlinkClick r:id="rId31" action="ppaction://hlinksldjump"/>
                        </a:rPr>
                        <a:t>50</a:t>
                      </a:r>
                      <a:endParaRPr lang="ru-RU" sz="6000" b="1" dirty="0">
                        <a:ln w="28575">
                          <a:solidFill>
                            <a:schemeClr val="tx2">
                              <a:lumMod val="50000"/>
                            </a:schemeClr>
                          </a:solidFill>
                        </a:ln>
                        <a:solidFill>
                          <a:schemeClr val="accent1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Ниневию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42976" y="1500174"/>
            <a:ext cx="6254750" cy="200501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Какой город называли логовищем львов и городом крови?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072198" y="5429264"/>
            <a:ext cx="1857388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библиотекой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14414" y="1928802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Царь Ашшурбанапал прославился своей….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3571868" y="4786322"/>
            <a:ext cx="4357718" cy="144761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Города и государства, подверженные  завоеваниям ассирийцев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14414" y="2285992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Вавилон, Библ, тир, Сидон, часть палестины, Египет, Урарту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Кир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28662" y="2071678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Предводителем персов был …</a:t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</a:rPr>
            </a:b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000760" y="5429264"/>
            <a:ext cx="192882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Дарий Первый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000100" y="2285992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Самым могущественным правителем Персии был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143504" y="5429264"/>
            <a:ext cx="278608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отвел Евфрат в другое русло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42976" y="2000240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Какую хитрость применил Кир при осаде Вавилона?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786446" y="5143512"/>
            <a:ext cx="2143140" cy="109042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Тайных осведомителей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357290" y="2071678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Кого называли «глазами и ушами царя»?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143504" y="4857760"/>
            <a:ext cx="2786082" cy="137617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дорогу, которая объединяла крупные города Персии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785786" y="2071678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Какую дорогу называли «царской»?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Валтасар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000100" y="2214554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Кто получил послание со словами: «мене,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текел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упарсин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»?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286380" y="5000636"/>
            <a:ext cx="2857520" cy="12333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Бог велел построить ему ковчег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500166" y="2000240"/>
            <a:ext cx="6254750" cy="13620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Как спасся от потопа ной?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клинопись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857224" y="2214554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Как называлось письмо в древнем Двуречье?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Соломон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14414" y="2143116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Кто сказал: «рассеките ребенка и отдайте каждой половину»?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Новый год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285852" y="1785926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Прочтите финикийскую надпись «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</a:rPr>
              <a:t>нвйгд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»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в Лидии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000100" y="2000240"/>
            <a:ext cx="625475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Где стали выпускать первую в мире монету?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357290" y="2214554"/>
            <a:ext cx="6254750" cy="13620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Молодцы!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шумеры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1071538" y="1857364"/>
            <a:ext cx="6254750" cy="13620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Первые государства в Междуречье создали …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60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857224" y="1857364"/>
            <a:ext cx="6469064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Какое число считалось священным?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accent1">
                    <a:lumMod val="10000"/>
                  </a:schemeClr>
                </a:solidFill>
              </a:rPr>
              <a:t>Иштар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000100" y="2000240"/>
            <a:ext cx="6254750" cy="13620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Богиню плодородия и любви звали …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Отрубить руку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1000100" y="1071546"/>
            <a:ext cx="6392863" cy="325596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Если человек украл имущество храма, он должен быть казнен.</a:t>
            </a:r>
            <a:b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Если человек ударил отца, ему следует …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пурпурный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28662" y="2071678"/>
            <a:ext cx="6254750" cy="1362075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Царским считался в Финикии …. цвет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rId2" action="ppaction://hlinksldjump" highlightClick="1"/>
          </p:cNvPr>
          <p:cNvSpPr/>
          <p:nvPr/>
        </p:nvSpPr>
        <p:spPr>
          <a:xfrm>
            <a:off x="8429652" y="6143644"/>
            <a:ext cx="500066" cy="42862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6357950" y="5429264"/>
            <a:ext cx="15716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10000"/>
                  </a:schemeClr>
                </a:solidFill>
              </a:rPr>
              <a:t>стекло</a:t>
            </a:r>
            <a:endParaRPr lang="ru-RU" sz="20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714348" y="1571612"/>
            <a:ext cx="6397626" cy="179070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Что изобрели финикийцы, смешивая чистый песок с содой?</a:t>
            </a: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37">
      <a:dk1>
        <a:srgbClr val="E0A3C5"/>
      </a:dk1>
      <a:lt1>
        <a:srgbClr val="F8ECF3"/>
      </a:lt1>
      <a:dk2>
        <a:srgbClr val="F8ECF3"/>
      </a:dk2>
      <a:lt2>
        <a:srgbClr val="EAC8DC"/>
      </a:lt2>
      <a:accent1>
        <a:srgbClr val="E8C4E1"/>
      </a:accent1>
      <a:accent2>
        <a:srgbClr val="EDCFE7"/>
      </a:accent2>
      <a:accent3>
        <a:srgbClr val="E5BCDC"/>
      </a:accent3>
      <a:accent4>
        <a:srgbClr val="F6E7F3"/>
      </a:accent4>
      <a:accent5>
        <a:srgbClr val="EBC4DA"/>
      </a:accent5>
      <a:accent6>
        <a:srgbClr val="EDD2E7"/>
      </a:accent6>
      <a:hlink>
        <a:srgbClr val="C977B9"/>
      </a:hlink>
      <a:folHlink>
        <a:srgbClr val="B0418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396</Words>
  <Application>Microsoft Office PowerPoint</Application>
  <PresentationFormat>Экран (4:3)</PresentationFormat>
  <Paragraphs>103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Изящная</vt:lpstr>
      <vt:lpstr>Западная Азия в древности</vt:lpstr>
      <vt:lpstr>Слайд 2</vt:lpstr>
      <vt:lpstr>Как называлось письмо в древнем Двуречье?</vt:lpstr>
      <vt:lpstr>Первые государства в Междуречье создали …</vt:lpstr>
      <vt:lpstr>Какое число считалось священным?</vt:lpstr>
      <vt:lpstr>Богиню плодородия и любви звали …</vt:lpstr>
      <vt:lpstr>Если человек украл имущество храма, он должен быть казнен. Если человек ударил отца, ему следует …</vt:lpstr>
      <vt:lpstr>Царским считался в Финикии …. цвет</vt:lpstr>
      <vt:lpstr>Что изобрели финикийцы, смешивая чистый песок с содой?</vt:lpstr>
      <vt:lpstr>Что вывозили на продажу финикийцы в другие страны?</vt:lpstr>
      <vt:lpstr>Поселения, основанные финикийцами в других краях, назывались ….</vt:lpstr>
      <vt:lpstr>Библ, Сидон, тир – это ……</vt:lpstr>
      <vt:lpstr>Первая, наиболее древняя часть Библии называется …</vt:lpstr>
      <vt:lpstr>Религия древних евреев называется…</vt:lpstr>
      <vt:lpstr>Единый бог древних евреев…</vt:lpstr>
      <vt:lpstr>Чьи это слова: «умри, душа моя, вместе с мучителями моими!»</vt:lpstr>
      <vt:lpstr>Он был пастухом. В поединке с великаном голиафом одержал победу. Был выбран царем и объявил столицей город Иерусалим.</vt:lpstr>
      <vt:lpstr>Территория Ассирии была богата …</vt:lpstr>
      <vt:lpstr>При осаде городов с мощными крепостями ассирийцы использовали ….</vt:lpstr>
      <vt:lpstr>Какой город называли логовищем львов и городом крови?</vt:lpstr>
      <vt:lpstr>Царь Ашшурбанапал прославился своей….</vt:lpstr>
      <vt:lpstr>Вавилон, Библ, тир, Сидон, часть палестины, Египет, Урарту</vt:lpstr>
      <vt:lpstr>Предводителем персов был … </vt:lpstr>
      <vt:lpstr>Самым могущественным правителем Персии был</vt:lpstr>
      <vt:lpstr>Какую хитрость применил Кир при осаде Вавилона?</vt:lpstr>
      <vt:lpstr>Кого называли «глазами и ушами царя»?</vt:lpstr>
      <vt:lpstr>Какую дорогу называли «царской»?</vt:lpstr>
      <vt:lpstr>Кто получил послание со словами: «мене, текел, упарсин»?</vt:lpstr>
      <vt:lpstr>Как спасся от потопа ной?</vt:lpstr>
      <vt:lpstr>Кто сказал: «рассеките ребенка и отдайте каждой половину»?</vt:lpstr>
      <vt:lpstr>Прочтите финикийскую надпись «нвйгд»</vt:lpstr>
      <vt:lpstr>Где стали выпускать первую в мире монету?</vt:lpstr>
      <vt:lpstr>Молодцы!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23</cp:revision>
  <dcterms:created xsi:type="dcterms:W3CDTF">2001-12-31T15:18:16Z</dcterms:created>
  <dcterms:modified xsi:type="dcterms:W3CDTF">2016-01-14T13:24:25Z</dcterms:modified>
</cp:coreProperties>
</file>