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87" r:id="rId4"/>
    <p:sldId id="257" r:id="rId5"/>
    <p:sldId id="269" r:id="rId6"/>
    <p:sldId id="288" r:id="rId7"/>
    <p:sldId id="290" r:id="rId8"/>
    <p:sldId id="289" r:id="rId9"/>
    <p:sldId id="291" r:id="rId10"/>
    <p:sldId id="292" r:id="rId11"/>
    <p:sldId id="293" r:id="rId12"/>
    <p:sldId id="294" r:id="rId13"/>
    <p:sldId id="296" r:id="rId14"/>
    <p:sldId id="295" r:id="rId15"/>
    <p:sldId id="297" r:id="rId16"/>
    <p:sldId id="298" r:id="rId17"/>
    <p:sldId id="260" r:id="rId18"/>
    <p:sldId id="263" r:id="rId19"/>
    <p:sldId id="265" r:id="rId20"/>
    <p:sldId id="266" r:id="rId21"/>
    <p:sldId id="267" r:id="rId22"/>
    <p:sldId id="278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D5996-2AF2-4A73-A755-725B83695637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C45C-AAEC-45E3-894E-EA01F2A2EB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D5996-2AF2-4A73-A755-725B83695637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C45C-AAEC-45E3-894E-EA01F2A2E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D5996-2AF2-4A73-A755-725B83695637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C45C-AAEC-45E3-894E-EA01F2A2E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D5996-2AF2-4A73-A755-725B83695637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C45C-AAEC-45E3-894E-EA01F2A2E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D5996-2AF2-4A73-A755-725B83695637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6A0C45C-AAEC-45E3-894E-EA01F2A2E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D5996-2AF2-4A73-A755-725B83695637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C45C-AAEC-45E3-894E-EA01F2A2E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D5996-2AF2-4A73-A755-725B83695637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C45C-AAEC-45E3-894E-EA01F2A2E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D5996-2AF2-4A73-A755-725B83695637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C45C-AAEC-45E3-894E-EA01F2A2E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D5996-2AF2-4A73-A755-725B83695637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C45C-AAEC-45E3-894E-EA01F2A2E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D5996-2AF2-4A73-A755-725B83695637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C45C-AAEC-45E3-894E-EA01F2A2E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D5996-2AF2-4A73-A755-725B83695637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C45C-AAEC-45E3-894E-EA01F2A2E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F2D5996-2AF2-4A73-A755-725B83695637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6A0C45C-AAEC-45E3-894E-EA01F2A2E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Годовой жизненный цикл птиц</a:t>
            </a:r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4653136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Кириченко Ирина Анатольевна 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У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читель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биологии, МБОУ СОШ №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3</a:t>
            </a:r>
          </a:p>
          <a:p>
            <a:pPr algn="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станица Старощербиновская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928926" y="500042"/>
            <a:ext cx="3143272" cy="714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птицы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4" name="Прямая со стрелкой 3"/>
          <p:cNvCxnSpPr>
            <a:endCxn id="9" idx="0"/>
          </p:cNvCxnSpPr>
          <p:nvPr/>
        </p:nvCxnSpPr>
        <p:spPr>
          <a:xfrm rot="10800000" flipV="1">
            <a:off x="1500166" y="1285860"/>
            <a:ext cx="1643074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rot="5400000">
            <a:off x="4071934" y="1714488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645158" y="1285860"/>
            <a:ext cx="2070114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0034" y="2143116"/>
            <a:ext cx="200026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оседлые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3240" y="2143116"/>
            <a:ext cx="250033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кочующие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2198" y="2143116"/>
            <a:ext cx="285752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перелетные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72" y="4549676"/>
            <a:ext cx="21431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Воробей</a:t>
            </a:r>
          </a:p>
          <a:p>
            <a:r>
              <a:rPr lang="ru-RU" sz="2400" b="1" i="1" dirty="0" smtClean="0"/>
              <a:t>Сизый голубь</a:t>
            </a:r>
          </a:p>
          <a:p>
            <a:r>
              <a:rPr lang="ru-RU" sz="2400" b="1" i="1" dirty="0" smtClean="0"/>
              <a:t>Сорока</a:t>
            </a:r>
          </a:p>
          <a:p>
            <a:r>
              <a:rPr lang="ru-RU" sz="2400" b="1" i="1" dirty="0" smtClean="0"/>
              <a:t>Синица</a:t>
            </a:r>
          </a:p>
          <a:p>
            <a:r>
              <a:rPr lang="ru-RU" sz="2400" b="1" i="1" dirty="0" smtClean="0"/>
              <a:t>Ворон </a:t>
            </a:r>
          </a:p>
          <a:p>
            <a:r>
              <a:rPr lang="ru-RU" sz="2400" b="1" i="1" dirty="0" smtClean="0"/>
              <a:t>Дятел</a:t>
            </a:r>
            <a:endParaRPr lang="ru-RU" sz="24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86116" y="5000636"/>
            <a:ext cx="2143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Грач</a:t>
            </a:r>
          </a:p>
          <a:p>
            <a:r>
              <a:rPr lang="ru-RU" sz="2400" b="1" i="1" dirty="0" smtClean="0"/>
              <a:t>Серая ворона</a:t>
            </a:r>
          </a:p>
          <a:p>
            <a:r>
              <a:rPr lang="ru-RU" sz="2400" b="1" i="1" dirty="0" smtClean="0"/>
              <a:t>Горлица</a:t>
            </a:r>
          </a:p>
          <a:p>
            <a:r>
              <a:rPr lang="ru-RU" sz="2400" b="1" i="1" dirty="0" smtClean="0"/>
              <a:t>Зяблик</a:t>
            </a:r>
            <a:endParaRPr lang="ru-RU" sz="24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5929322" y="4714884"/>
            <a:ext cx="3000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Ласточка, Скворец</a:t>
            </a:r>
          </a:p>
          <a:p>
            <a:r>
              <a:rPr lang="ru-RU" sz="2400" b="1" i="1" dirty="0" smtClean="0"/>
              <a:t>Стриж, </a:t>
            </a:r>
          </a:p>
          <a:p>
            <a:r>
              <a:rPr lang="ru-RU" sz="2400" b="1" i="1" dirty="0" smtClean="0"/>
              <a:t>Трясогузка, Иволга</a:t>
            </a:r>
          </a:p>
          <a:p>
            <a:r>
              <a:rPr lang="ru-RU" sz="2400" b="1" i="1" dirty="0" smtClean="0"/>
              <a:t>Утка, Гусь, Лебедь </a:t>
            </a:r>
            <a:endParaRPr lang="ru-RU" sz="2400" b="1" i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8596" y="3071810"/>
            <a:ext cx="2143140" cy="15001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 зиму остаются в районах гнездования</a:t>
            </a:r>
            <a:endParaRPr lang="ru-RU" sz="24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86116" y="3071810"/>
            <a:ext cx="2143140" cy="17859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покидают районы гнездования</a:t>
            </a:r>
          </a:p>
          <a:p>
            <a:pPr algn="ctr"/>
            <a:r>
              <a:rPr lang="ru-RU" sz="2400" b="1" dirty="0" smtClean="0"/>
              <a:t>(сотни и тысячи км)</a:t>
            </a:r>
            <a:endParaRPr lang="ru-RU" sz="24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929322" y="2928934"/>
            <a:ext cx="3071834" cy="17859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покидают районы гнездования</a:t>
            </a:r>
          </a:p>
          <a:p>
            <a:pPr algn="ctr"/>
            <a:r>
              <a:rPr lang="ru-RU" sz="2400" b="1" dirty="0" smtClean="0"/>
              <a:t>(десятки тысяч км)</a:t>
            </a:r>
            <a:endParaRPr lang="ru-RU" sz="2400" b="1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14290"/>
            <a:ext cx="4786314" cy="5111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Оседлые птицы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4" descr="голуб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857232"/>
            <a:ext cx="3321042" cy="2512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571604" y="3357562"/>
            <a:ext cx="207633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Голубь сизый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Picture 5" descr="вор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14290"/>
            <a:ext cx="3573486" cy="3073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857628"/>
            <a:ext cx="2719406" cy="2449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/>
          <a:srcRect t="34462"/>
          <a:stretch>
            <a:fillRect/>
          </a:stretch>
        </p:blipFill>
        <p:spPr bwMode="auto">
          <a:xfrm>
            <a:off x="4357686" y="3786190"/>
            <a:ext cx="4465637" cy="2611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214810" y="3286124"/>
            <a:ext cx="104708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Ворон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728" y="6286520"/>
            <a:ext cx="133318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Воробей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6248" y="6215082"/>
            <a:ext cx="127310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Синица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4786314" y="3143248"/>
            <a:ext cx="3981450" cy="279242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i="1" dirty="0" smtClean="0"/>
              <a:t>размах </a:t>
            </a:r>
            <a:r>
              <a:rPr lang="ru-RU" sz="2400" b="1" i="1" dirty="0"/>
              <a:t>крыльев 86—100 </a:t>
            </a:r>
            <a:r>
              <a:rPr lang="ru-RU" sz="2400" b="1" i="1" dirty="0" smtClean="0"/>
              <a:t>см</a:t>
            </a:r>
            <a:endParaRPr lang="ru-RU" sz="2400" b="1" i="1" dirty="0"/>
          </a:p>
          <a:p>
            <a:pPr>
              <a:lnSpc>
                <a:spcPct val="90000"/>
              </a:lnSpc>
            </a:pPr>
            <a:r>
              <a:rPr lang="ru-RU" sz="2400" b="1" i="1" dirty="0"/>
              <a:t>Гнездится </a:t>
            </a:r>
            <a:r>
              <a:rPr lang="ru-RU" sz="2400" b="1" i="1" dirty="0" smtClean="0"/>
              <a:t>в </a:t>
            </a:r>
            <a:r>
              <a:rPr lang="ru-RU" sz="2400" b="1" i="1" dirty="0"/>
              <a:t>старых гнездах, реже в дуплах</a:t>
            </a:r>
          </a:p>
          <a:p>
            <a:pPr>
              <a:lnSpc>
                <a:spcPct val="90000"/>
              </a:lnSpc>
            </a:pPr>
            <a:r>
              <a:rPr lang="ru-RU" sz="2400" b="1" i="1" dirty="0"/>
              <a:t>Пищу составляют мышевидные грызуны</a:t>
            </a:r>
          </a:p>
        </p:txBody>
      </p:sp>
      <p:pic>
        <p:nvPicPr>
          <p:cNvPr id="141316" name="Picture 4" descr="СОВА УШАСТАЯ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4278313" cy="6408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1317" name="Picture 5" descr="СОВА УШАСТ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57166"/>
            <a:ext cx="3097212" cy="25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500166" y="6215082"/>
            <a:ext cx="2948010" cy="4247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48640" lvl="0" indent="-411480">
              <a:lnSpc>
                <a:spcPct val="90000"/>
              </a:lnSpc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2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СОВА УШАСТАЯ</a:t>
            </a:r>
            <a:endParaRPr lang="ru-RU" sz="2400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ДЯТЕЛ ПЁСТРЫЙ МАЛ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5"/>
            <a:ext cx="4286280" cy="5811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357290" y="6143644"/>
            <a:ext cx="3714776" cy="4801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48640" lvl="0" indent="-411480">
              <a:lnSpc>
                <a:spcPct val="90000"/>
              </a:lnSpc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Дятел пестрый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29190" y="1428736"/>
            <a:ext cx="4071934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 i="1" dirty="0" smtClean="0"/>
              <a:t>Дупло имеет глубину 28—35 см,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i="1" dirty="0" smtClean="0"/>
              <a:t>леток имеет диаметр 5—5,6 см. </a:t>
            </a:r>
            <a:endParaRPr lang="ru-RU" sz="2800" b="1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0" descr="гал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786190"/>
            <a:ext cx="3168650" cy="2811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8" descr="грач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929066"/>
            <a:ext cx="3749671" cy="2713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14290"/>
            <a:ext cx="4786314" cy="5111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Кочующие птицы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357562"/>
            <a:ext cx="286174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Горлица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кольчатая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4810" y="3286124"/>
            <a:ext cx="204632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Ворона серая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6215082"/>
            <a:ext cx="84709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Грач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6314" y="6215082"/>
            <a:ext cx="101002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Галка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3" name="Picture 5" descr="горлица кольчата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857232"/>
            <a:ext cx="3366035" cy="2244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6" descr="ворона сера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214290"/>
            <a:ext cx="3445227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 l="26835"/>
          <a:stretch>
            <a:fillRect/>
          </a:stretch>
        </p:blipFill>
        <p:spPr bwMode="auto">
          <a:xfrm>
            <a:off x="285720" y="1142984"/>
            <a:ext cx="3459669" cy="4406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632221" y="441654"/>
            <a:ext cx="1656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cap="all" dirty="0" smtClean="0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585CF">
                        <a:shade val="20000"/>
                        <a:satMod val="245000"/>
                      </a:srgbClr>
                    </a:gs>
                    <a:gs pos="43000">
                      <a:srgbClr val="6585CF">
                        <a:satMod val="255000"/>
                      </a:srgbClr>
                    </a:gs>
                    <a:gs pos="48000">
                      <a:srgbClr val="6585CF">
                        <a:shade val="85000"/>
                        <a:satMod val="255000"/>
                      </a:srgbClr>
                    </a:gs>
                    <a:gs pos="100000">
                      <a:srgbClr val="6585C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щегол </a:t>
            </a:r>
            <a:endParaRPr lang="ru-RU" sz="2000" b="1" cap="all" dirty="0">
              <a:ln w="9000" cmpd="sng">
                <a:solidFill>
                  <a:srgbClr val="6585CF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6585CF">
                      <a:shade val="20000"/>
                      <a:satMod val="245000"/>
                    </a:srgbClr>
                  </a:gs>
                  <a:gs pos="43000">
                    <a:srgbClr val="6585CF">
                      <a:satMod val="255000"/>
                    </a:srgbClr>
                  </a:gs>
                  <a:gs pos="48000">
                    <a:srgbClr val="6585CF">
                      <a:shade val="85000"/>
                      <a:satMod val="255000"/>
                    </a:srgbClr>
                  </a:gs>
                  <a:gs pos="100000">
                    <a:srgbClr val="6585CF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4" descr="ХОХОТУН ЧЕРНОГОЛОВ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14290"/>
            <a:ext cx="4814884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000496" y="4071942"/>
            <a:ext cx="4599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cap="all" dirty="0" smtClean="0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585CF">
                        <a:shade val="20000"/>
                        <a:satMod val="245000"/>
                      </a:srgbClr>
                    </a:gs>
                    <a:gs pos="43000">
                      <a:srgbClr val="6585CF">
                        <a:satMod val="255000"/>
                      </a:srgbClr>
                    </a:gs>
                    <a:gs pos="48000">
                      <a:srgbClr val="6585CF">
                        <a:shade val="85000"/>
                        <a:satMod val="255000"/>
                      </a:srgbClr>
                    </a:gs>
                    <a:gs pos="100000">
                      <a:srgbClr val="6585C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Хохотун черноголовый </a:t>
            </a:r>
            <a:endParaRPr lang="ru-RU" b="1" cap="all" dirty="0">
              <a:ln w="9000" cmpd="sng">
                <a:solidFill>
                  <a:srgbClr val="6585CF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6585CF">
                      <a:shade val="20000"/>
                      <a:satMod val="245000"/>
                    </a:srgbClr>
                  </a:gs>
                  <a:gs pos="43000">
                    <a:srgbClr val="6585CF">
                      <a:satMod val="255000"/>
                    </a:srgbClr>
                  </a:gs>
                  <a:gs pos="48000">
                    <a:srgbClr val="6585CF">
                      <a:shade val="85000"/>
                      <a:satMod val="255000"/>
                    </a:srgbClr>
                  </a:gs>
                  <a:gs pos="100000">
                    <a:srgbClr val="6585CF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471488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/>
              <a:t>Гнездится по крупным озерам и рекам </a:t>
            </a:r>
          </a:p>
          <a:p>
            <a:r>
              <a:rPr lang="ru-RU" sz="2000" b="1" i="1" dirty="0" smtClean="0"/>
              <a:t>Питается рыбой, в степи охотится на мелких млекопитающих, птиц и насекомых</a:t>
            </a:r>
            <a:endParaRPr lang="ru-RU" sz="2000" b="1" i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4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142844" y="285728"/>
            <a:ext cx="4038600" cy="37463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ЖАВОРОНОК </a:t>
            </a:r>
            <a:r>
              <a:rPr lang="ru-RU" sz="2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ПОЛЕВОЙ</a:t>
            </a:r>
            <a:endParaRPr lang="ru-RU" sz="2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lnSpc>
                <a:spcPct val="90000"/>
              </a:lnSpc>
            </a:pPr>
            <a:endParaRPr lang="ru-RU" sz="2000" dirty="0">
              <a:solidFill>
                <a:schemeClr val="hlink"/>
              </a:solidFill>
            </a:endParaRPr>
          </a:p>
        </p:txBody>
      </p:sp>
      <p:pic>
        <p:nvPicPr>
          <p:cNvPr id="204807" name="Picture 7" descr="жаворонок хохлат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143116"/>
            <a:ext cx="4464050" cy="3676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643438" y="5929330"/>
            <a:ext cx="4038600" cy="37463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ЖАВОРОНОК </a:t>
            </a:r>
            <a:r>
              <a:rPr lang="ru-RU" sz="2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хохлатый</a:t>
            </a:r>
            <a:endParaRPr lang="ru-RU" sz="2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lnSpc>
                <a:spcPct val="90000"/>
              </a:lnSpc>
            </a:pPr>
            <a:endParaRPr lang="ru-RU" sz="2000" dirty="0">
              <a:solidFill>
                <a:schemeClr val="hlink"/>
              </a:solidFill>
            </a:endParaRPr>
          </a:p>
        </p:txBody>
      </p:sp>
      <p:pic>
        <p:nvPicPr>
          <p:cNvPr id="204806" name="Picture 6" descr="жаворонок полев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928670"/>
            <a:ext cx="4392613" cy="2884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Перелетные птицы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42844" y="5214950"/>
            <a:ext cx="8893175" cy="1377966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КРЯКВА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lnSpc>
                <a:spcPct val="90000"/>
              </a:lnSpc>
            </a:pPr>
            <a:r>
              <a:rPr lang="ru-RU" sz="2400" b="1" i="1" dirty="0" smtClean="0"/>
              <a:t>Гнезда </a:t>
            </a:r>
            <a:r>
              <a:rPr lang="ru-RU" sz="2400" b="1" i="1" dirty="0"/>
              <a:t>устраивают поблизости от воды.</a:t>
            </a:r>
          </a:p>
          <a:p>
            <a:pPr>
              <a:lnSpc>
                <a:spcPct val="90000"/>
              </a:lnSpc>
            </a:pPr>
            <a:r>
              <a:rPr lang="ru-RU" sz="2400" b="1" i="1" dirty="0"/>
              <a:t>является родоначальником пород домашних уток.</a:t>
            </a: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000240"/>
            <a:ext cx="4503734" cy="3329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928670"/>
            <a:ext cx="4321175" cy="325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3365494" cy="3322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3214686"/>
            <a:ext cx="1890696" cy="4064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ЛЫСУХА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4" descr="удо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57166"/>
            <a:ext cx="3571900" cy="5364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572396" y="214290"/>
            <a:ext cx="1285884" cy="4064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удод</a:t>
            </a:r>
            <a:endParaRPr kumimoji="0" lang="ru-RU" sz="2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" descr="чиби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3714752"/>
            <a:ext cx="3660785" cy="3001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85786" y="6286520"/>
            <a:ext cx="1285884" cy="4064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rmAutofit fontScale="85000" lnSpcReduction="1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чибис</a:t>
            </a:r>
            <a:endParaRPr kumimoji="0" lang="ru-RU" sz="2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0" name="Picture 4" descr="кобч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42853"/>
            <a:ext cx="3143272" cy="4714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5072066" y="5027592"/>
            <a:ext cx="3970338" cy="183040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КОБЧИК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lnSpc>
                <a:spcPct val="80000"/>
              </a:lnSpc>
              <a:buNone/>
            </a:pPr>
            <a:r>
              <a:rPr lang="ru-RU" sz="2000" b="1" i="1" dirty="0" smtClean="0"/>
              <a:t>гнездятся </a:t>
            </a:r>
            <a:r>
              <a:rPr lang="ru-RU" sz="2000" b="1" i="1" dirty="0"/>
              <a:t>группами или колониями 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i="1" dirty="0"/>
              <a:t>Основной корм – насекомые, мелкие грызуны, землеройки, ящерицы</a:t>
            </a:r>
          </a:p>
        </p:txBody>
      </p:sp>
      <p:pic>
        <p:nvPicPr>
          <p:cNvPr id="6" name="Picture 5" descr="перепе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4106862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85720" y="4937125"/>
            <a:ext cx="421163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ПЕРЕПЕЛ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2000" b="1" i="1" dirty="0"/>
              <a:t>Масса до 134 г. </a:t>
            </a:r>
          </a:p>
          <a:p>
            <a:r>
              <a:rPr lang="ru-RU" sz="2000" b="1" i="1" dirty="0"/>
              <a:t>Гнездо устраивает в небольшой ямке на лугах, в степи, в хлебах</a:t>
            </a:r>
          </a:p>
          <a:p>
            <a:r>
              <a:rPr lang="ru-RU" sz="2000" b="1" i="1" dirty="0"/>
              <a:t>Питается семенами и побегами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/>
          <a:lstStyle/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Выводковые птицы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00562" y="1214422"/>
            <a:ext cx="4186238" cy="470916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b="1" dirty="0">
                <a:solidFill>
                  <a:schemeClr val="hlink"/>
                </a:solidFill>
              </a:rPr>
              <a:t/>
            </a:r>
            <a:br>
              <a:rPr lang="ru-RU" sz="2000" b="1" dirty="0">
                <a:solidFill>
                  <a:schemeClr val="hlink"/>
                </a:solidFill>
              </a:rPr>
            </a:br>
            <a:endParaRPr lang="ru-RU" sz="2000" b="1" dirty="0" smtClean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Птенцы оперенные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Глаза открыты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питаются самостоятельно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яиц в кладке много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7892" name="Picture 4" descr="гусь белый (с гусенком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928670"/>
            <a:ext cx="3665564" cy="5278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413463" y="6311871"/>
            <a:ext cx="19990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410082"/>
                </a:solidFill>
              </a:rPr>
              <a:t>ГУСЬ БЕЛЫЙ </a:t>
            </a:r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3643314"/>
            <a:ext cx="8748712" cy="243205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ПУСТЕЛЬГА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lnSpc>
                <a:spcPct val="80000"/>
              </a:lnSpc>
            </a:pPr>
            <a:r>
              <a:rPr lang="ru-RU" sz="2400" b="1" i="1" dirty="0"/>
              <a:t>населяет леса, лесостепи, парки, сады, горы и пустыни. </a:t>
            </a:r>
          </a:p>
          <a:p>
            <a:pPr>
              <a:lnSpc>
                <a:spcPct val="80000"/>
              </a:lnSpc>
            </a:pPr>
            <a:r>
              <a:rPr lang="ru-RU" sz="2400" b="1" i="1" dirty="0"/>
              <a:t>Собственных гнезд не строит</a:t>
            </a:r>
          </a:p>
          <a:p>
            <a:pPr>
              <a:lnSpc>
                <a:spcPct val="80000"/>
              </a:lnSpc>
            </a:pPr>
            <a:r>
              <a:rPr lang="ru-RU" sz="2400" b="1" i="1" dirty="0"/>
              <a:t>Высматривая добычу, на небольшой высоте часто "трясется" в воздухе на месте </a:t>
            </a:r>
          </a:p>
          <a:p>
            <a:pPr>
              <a:lnSpc>
                <a:spcPct val="80000"/>
              </a:lnSpc>
            </a:pPr>
            <a:r>
              <a:rPr lang="ru-RU" sz="2400" b="1" i="1" dirty="0"/>
              <a:t>Пища - мелкие млекопитающие, птицы ящерицы и насекомые</a:t>
            </a:r>
          </a:p>
        </p:txBody>
      </p:sp>
      <p:pic>
        <p:nvPicPr>
          <p:cNvPr id="118788" name="Picture 4" descr="пустельга"/>
          <p:cNvPicPr>
            <a:picLocks noChangeAspect="1" noChangeArrowheads="1"/>
          </p:cNvPicPr>
          <p:nvPr/>
        </p:nvPicPr>
        <p:blipFill>
          <a:blip r:embed="rId2" cstate="print"/>
          <a:srcRect b="19544"/>
          <a:stretch>
            <a:fillRect/>
          </a:stretch>
        </p:blipFill>
        <p:spPr bwMode="auto">
          <a:xfrm>
            <a:off x="285720" y="214290"/>
            <a:ext cx="5543550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3714752"/>
            <a:ext cx="4176712" cy="2286016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ЛУНЬ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ПОЛЕВОЙ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lnSpc>
                <a:spcPct val="80000"/>
              </a:lnSpc>
              <a:buNone/>
            </a:pPr>
            <a:r>
              <a:rPr lang="ru-RU" sz="2400" b="1" i="1" dirty="0"/>
              <a:t>размах крыльев 100- 125 см</a:t>
            </a:r>
          </a:p>
          <a:p>
            <a:pPr>
              <a:lnSpc>
                <a:spcPct val="80000"/>
              </a:lnSpc>
              <a:buNone/>
            </a:pPr>
            <a:r>
              <a:rPr lang="ru-RU" sz="2400" b="1" i="1" dirty="0"/>
              <a:t>населяет открытые ландшафты - поля, луга речных </a:t>
            </a:r>
            <a:r>
              <a:rPr lang="ru-RU" sz="2400" b="1" i="1" dirty="0" smtClean="0"/>
              <a:t>долин и </a:t>
            </a:r>
            <a:r>
              <a:rPr lang="ru-RU" sz="2400" b="1" i="1" dirty="0"/>
              <a:t>степи</a:t>
            </a:r>
          </a:p>
          <a:p>
            <a:pPr>
              <a:lnSpc>
                <a:spcPct val="80000"/>
              </a:lnSpc>
              <a:buNone/>
            </a:pPr>
            <a:r>
              <a:rPr lang="ru-RU" sz="2400" b="1" i="1" dirty="0"/>
              <a:t>Корм берет с земли</a:t>
            </a:r>
          </a:p>
        </p:txBody>
      </p:sp>
      <p:pic>
        <p:nvPicPr>
          <p:cNvPr id="130052" name="Picture 4" descr="ЛУНЬ ПОЛЕВ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6463" cy="3317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0053" name="Picture 5" descr="лунь степн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785926"/>
            <a:ext cx="4608512" cy="3059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4500563" y="4941888"/>
            <a:ext cx="46434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ЛУНЬ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СТЕПНОЙ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2400" b="1" i="1" dirty="0"/>
              <a:t>размах крыльев 99-120 см</a:t>
            </a:r>
          </a:p>
          <a:p>
            <a:r>
              <a:rPr lang="ru-RU" sz="2400" b="1" i="1" dirty="0"/>
              <a:t>населяет открытые местности в степи и лесостепи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14282" y="4214818"/>
            <a:ext cx="4038600" cy="11811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 dirty="0">
                <a:solidFill>
                  <a:schemeClr val="hlink"/>
                </a:solidFill>
              </a:rPr>
              <a:t>ЛАСТОЧКА ДЕРЕВЕНСКАЯ</a:t>
            </a:r>
            <a:br>
              <a:rPr lang="ru-RU" sz="2400" b="1" dirty="0">
                <a:solidFill>
                  <a:schemeClr val="hlink"/>
                </a:solidFill>
              </a:rPr>
            </a:br>
            <a:endParaRPr lang="ru-RU" sz="2400" b="1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ru-RU" sz="2400" dirty="0">
              <a:solidFill>
                <a:schemeClr val="hlink"/>
              </a:solidFill>
            </a:endParaRPr>
          </a:p>
        </p:txBody>
      </p:sp>
      <p:pic>
        <p:nvPicPr>
          <p:cNvPr id="214023" name="Picture 7" descr="ЛАСТОЧКА ДЕРЕВЕНСК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5610230" cy="3740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4" descr="ЛАСТОЧКА ГОРОДСК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500438"/>
            <a:ext cx="4897438" cy="3167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42844" y="5857892"/>
            <a:ext cx="3786182" cy="64294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 dirty="0">
                <a:solidFill>
                  <a:schemeClr val="hlink"/>
                </a:solidFill>
              </a:rPr>
              <a:t>ЛАСТОЧКА </a:t>
            </a:r>
            <a:r>
              <a:rPr lang="ru-RU" sz="2400" b="1" dirty="0" smtClean="0">
                <a:solidFill>
                  <a:schemeClr val="hlink"/>
                </a:solidFill>
              </a:rPr>
              <a:t>ГОРОДСКАЯ</a:t>
            </a:r>
            <a:r>
              <a:rPr lang="ru-RU" sz="2400" b="1" dirty="0">
                <a:solidFill>
                  <a:schemeClr val="hlink"/>
                </a:solidFill>
              </a:rPr>
              <a:t/>
            </a:r>
            <a:br>
              <a:rPr lang="ru-RU" sz="2400" b="1" dirty="0">
                <a:solidFill>
                  <a:schemeClr val="hlink"/>
                </a:solidFill>
              </a:rPr>
            </a:br>
            <a:endParaRPr lang="ru-RU" sz="2400" b="1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ru-RU" sz="24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61" name="Picture 9" descr="ТРЯСОГУЗКА ЖЁЛТАЯ"/>
          <p:cNvPicPr>
            <a:picLocks noChangeAspect="1" noChangeArrowheads="1"/>
          </p:cNvPicPr>
          <p:nvPr/>
        </p:nvPicPr>
        <p:blipFill>
          <a:blip r:embed="rId2" cstate="print"/>
          <a:srcRect l="28646"/>
          <a:stretch>
            <a:fillRect/>
          </a:stretch>
        </p:blipFill>
        <p:spPr bwMode="auto">
          <a:xfrm>
            <a:off x="5000628" y="1571612"/>
            <a:ext cx="3914764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835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79388" y="333375"/>
            <a:ext cx="4038600" cy="965200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ТРЯСОГУЗКА БЕЛАЯ</a:t>
            </a:r>
            <a:b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2400" dirty="0">
              <a:solidFill>
                <a:schemeClr val="hlink"/>
              </a:solidFill>
            </a:endParaRPr>
          </a:p>
        </p:txBody>
      </p:sp>
      <p:sp>
        <p:nvSpPr>
          <p:cNvPr id="22835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105400" y="5776913"/>
            <a:ext cx="4038600" cy="1081087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ТРЯСОГУЗКА ЖЁЛТАЯ</a:t>
            </a:r>
            <a:r>
              <a:rPr lang="ru-RU" sz="2400" b="1" dirty="0">
                <a:solidFill>
                  <a:schemeClr val="hlink"/>
                </a:solidFill>
              </a:rPr>
              <a:t/>
            </a:r>
            <a:br>
              <a:rPr lang="ru-RU" sz="2400" b="1" dirty="0">
                <a:solidFill>
                  <a:schemeClr val="hlink"/>
                </a:solidFill>
              </a:rPr>
            </a:br>
            <a:endParaRPr lang="ru-RU" sz="2400" b="1" dirty="0">
              <a:solidFill>
                <a:schemeClr val="hlink"/>
              </a:solidFill>
            </a:endParaRPr>
          </a:p>
          <a:p>
            <a:endParaRPr lang="ru-RU" sz="2400" dirty="0">
              <a:solidFill>
                <a:schemeClr val="hlink"/>
              </a:solidFill>
            </a:endParaRPr>
          </a:p>
        </p:txBody>
      </p:sp>
      <p:pic>
        <p:nvPicPr>
          <p:cNvPr id="22836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857232"/>
            <a:ext cx="443865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716463" y="4581525"/>
            <a:ext cx="4197350" cy="20875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ЛЕБЕДЬ-ШИПУН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Вид крайне редок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Населяет заросшие водной растительностью лиманы, озера, болота</a:t>
            </a:r>
          </a:p>
        </p:txBody>
      </p:sp>
      <p:pic>
        <p:nvPicPr>
          <p:cNvPr id="47108" name="Picture 4" descr="ЛЕБЕДЬ-ШИПУ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5888"/>
            <a:ext cx="4398963" cy="6597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7110" name="Picture 6" descr="ЛЕБЕДЬ-КЛИКУ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88913"/>
            <a:ext cx="4105275" cy="2682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4932363" y="2997200"/>
            <a:ext cx="38877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ЛЕБЕДЬ-КЛИКУН 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643438" y="260350"/>
            <a:ext cx="4113212" cy="371633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ЦАПЛЯ СЕРАЯ 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Гнездо имеет 60-80 см в диаметре и 50-60 см высоты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поедают насекомых и их личинок, некрупных рыб, раков, лягушек и головастиков, ящериц, змей, грызунов</a:t>
            </a:r>
          </a:p>
        </p:txBody>
      </p:sp>
      <p:pic>
        <p:nvPicPr>
          <p:cNvPr id="25604" name="Picture 4" descr="цапля сер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5" name="Picture 5" descr="цапля серая птенец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4076700"/>
            <a:ext cx="3744912" cy="2497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6357958"/>
            <a:ext cx="3995737" cy="35719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СИЗОВОРОНКА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148485" name="Picture 5" descr="СИЗОВОРОНКА2"/>
          <p:cNvPicPr>
            <a:picLocks noChangeAspect="1" noChangeArrowheads="1"/>
          </p:cNvPicPr>
          <p:nvPr/>
        </p:nvPicPr>
        <p:blipFill>
          <a:blip r:embed="rId2" cstate="print"/>
          <a:srcRect l="13157"/>
          <a:stretch>
            <a:fillRect/>
          </a:stretch>
        </p:blipFill>
        <p:spPr bwMode="auto">
          <a:xfrm>
            <a:off x="357158" y="785794"/>
            <a:ext cx="3757880" cy="5365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786314" y="642918"/>
            <a:ext cx="4186238" cy="242886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Птенцы голые</a:t>
            </a:r>
          </a:p>
          <a:p>
            <a:pPr marL="548640" marR="0" lvl="0" indent="-4114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Нуждаются в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кормлении, обогреве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яиц в кладке немного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8" descr="СЛАВКА САДОВ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071810"/>
            <a:ext cx="3991274" cy="2979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643570" y="6143644"/>
            <a:ext cx="3091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СЛАВКА САДОВАЯ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785794"/>
          </a:xfrm>
        </p:spPr>
        <p:txBody>
          <a:bodyPr>
            <a:noAutofit/>
          </a:bodyPr>
          <a:lstStyle/>
          <a:p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Гнездовые (птенцовые) птицы</a:t>
            </a:r>
            <a:endParaRPr lang="ru-RU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214282" y="4357694"/>
            <a:ext cx="4038600" cy="536596"/>
          </a:xfrm>
          <a:prstGeom prst="rect">
            <a:avLst/>
          </a:prstGeom>
        </p:spPr>
        <p:txBody>
          <a:bodyPr/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r>
              <a:rPr kumimoji="0" lang="ru-RU" sz="24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ЧАЙКА СЕРЕБРИСТАЯ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7" descr="ЧАЙКА СЕРЕБРИСТАЯ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142852"/>
            <a:ext cx="4572032" cy="4183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8" descr="ЧАЙКА СЕРЕБРИСТАЯ птенец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14290"/>
            <a:ext cx="3429024" cy="2286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7" descr="ЧЕЧЕВИЦА с птенцам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000372"/>
            <a:ext cx="4673600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357290" y="5643578"/>
            <a:ext cx="2462200" cy="6048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Чечевица</a:t>
            </a:r>
            <a:endParaRPr kumimoji="0" lang="ru-RU" sz="28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3571876"/>
            <a:ext cx="2286016" cy="5715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канюк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18" descr="ЗМЕЕЯ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571876"/>
            <a:ext cx="4715824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КАНЮК МОХНОНОГ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562" y="214290"/>
            <a:ext cx="4713505" cy="3220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4282" y="6215082"/>
            <a:ext cx="2214578" cy="428628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змееяд</a:t>
            </a:r>
            <a:endParaRPr kumimoji="0" lang="ru-RU" sz="28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 descr="ЯСТРЕБ-ТЕТЕРЕВЯТНИК птенец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7" y="114277"/>
            <a:ext cx="4020939" cy="28146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929422" y="3000372"/>
            <a:ext cx="2214578" cy="642942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Птенец ястреба</a:t>
            </a:r>
            <a:endParaRPr kumimoji="0" lang="ru-RU" sz="28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00042"/>
            <a:ext cx="3230559" cy="507209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5929330"/>
            <a:ext cx="1959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скворец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4" descr="ИВОЛГА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642918"/>
            <a:ext cx="5405264" cy="40719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29256" y="4857760"/>
            <a:ext cx="1680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иволга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Годовой жизненный цикл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00108"/>
            <a:ext cx="8229600" cy="4709160"/>
          </a:xfrm>
        </p:spPr>
        <p:txBody>
          <a:bodyPr/>
          <a:lstStyle/>
          <a:p>
            <a:pPr marL="651510" indent="-514350">
              <a:buAutoNum type="arabicPeriod"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Размножение:</a:t>
            </a:r>
          </a:p>
          <a:p>
            <a:pPr marL="971550" lvl="1" indent="-514350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Ритуальное поведение</a:t>
            </a:r>
          </a:p>
          <a:p>
            <a:pPr marL="971550" lvl="1" indent="-514350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Гнездостроение</a:t>
            </a:r>
          </a:p>
          <a:p>
            <a:pPr marL="971550" lvl="1" indent="-514350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Насиживание</a:t>
            </a:r>
          </a:p>
          <a:p>
            <a:pPr marL="971550" lvl="1" indent="-514350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Выкармливание птенцов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651510" indent="-514350">
              <a:buAutoNum type="arabicPeriod"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Послегнездовой период:</a:t>
            </a:r>
          </a:p>
          <a:p>
            <a:pPr marL="971550" lvl="1" indent="-514350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Смена оперения</a:t>
            </a:r>
          </a:p>
          <a:p>
            <a:pPr marL="971550" lvl="1" indent="-514350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Кочевки</a:t>
            </a:r>
          </a:p>
          <a:p>
            <a:pPr marL="651510" indent="-514350">
              <a:buAutoNum type="arabicPeriod"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Зимовка</a:t>
            </a:r>
          </a:p>
          <a:p>
            <a:pPr marL="971550" lvl="1" indent="-514350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Сезонные миграции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3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4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129</TotalTime>
  <Words>370</Words>
  <Application>Microsoft Office PowerPoint</Application>
  <PresentationFormat>Экран (4:3)</PresentationFormat>
  <Paragraphs>119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Годовой жизненный цикл птиц</vt:lpstr>
      <vt:lpstr>Выводковые птицы</vt:lpstr>
      <vt:lpstr>Слайд 3</vt:lpstr>
      <vt:lpstr>Слайд 4</vt:lpstr>
      <vt:lpstr>Гнездовые (птенцовые) птицы</vt:lpstr>
      <vt:lpstr>Слайд 6</vt:lpstr>
      <vt:lpstr>Слайд 7</vt:lpstr>
      <vt:lpstr>Слайд 8</vt:lpstr>
      <vt:lpstr>Годовой жизненный цикл</vt:lpstr>
      <vt:lpstr>Слайд 10</vt:lpstr>
      <vt:lpstr>Оседлые птицы</vt:lpstr>
      <vt:lpstr>Слайд 12</vt:lpstr>
      <vt:lpstr>Слайд 13</vt:lpstr>
      <vt:lpstr>Кочующие птицы</vt:lpstr>
      <vt:lpstr>Слайд 15</vt:lpstr>
      <vt:lpstr>Слайд 16</vt:lpstr>
      <vt:lpstr>Перелетные птицы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ira</dc:creator>
  <cp:lastModifiedBy>1</cp:lastModifiedBy>
  <cp:revision>18</cp:revision>
  <dcterms:created xsi:type="dcterms:W3CDTF">2011-04-03T06:31:54Z</dcterms:created>
  <dcterms:modified xsi:type="dcterms:W3CDTF">2016-01-17T15:37:46Z</dcterms:modified>
</cp:coreProperties>
</file>