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2" r:id="rId3"/>
    <p:sldId id="263" r:id="rId4"/>
    <p:sldId id="264" r:id="rId5"/>
    <p:sldId id="265" r:id="rId6"/>
    <p:sldId id="266" r:id="rId7"/>
    <p:sldId id="261" r:id="rId8"/>
    <p:sldId id="268" r:id="rId9"/>
    <p:sldId id="269" r:id="rId10"/>
    <p:sldId id="274" r:id="rId11"/>
    <p:sldId id="275" r:id="rId12"/>
    <p:sldId id="270" r:id="rId13"/>
    <p:sldId id="271" r:id="rId14"/>
    <p:sldId id="257" r:id="rId15"/>
    <p:sldId id="258" r:id="rId16"/>
    <p:sldId id="259" r:id="rId17"/>
    <p:sldId id="260" r:id="rId18"/>
    <p:sldId id="276" r:id="rId19"/>
    <p:sldId id="273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40849-9995-45F7-A1C7-B1E5DB9FFDDE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8EC1D-7085-44AD-8C0F-D296A84CE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8EC1D-7085-44AD-8C0F-D296A84CE60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B2A55E6-0480-45FA-B97F-2C6A74074FCF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E1C1093-CE13-42F3-A75E-F19059A901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00042"/>
            <a:ext cx="7772400" cy="1975104"/>
          </a:xfrm>
        </p:spPr>
        <p:txBody>
          <a:bodyPr/>
          <a:lstStyle/>
          <a:p>
            <a:r>
              <a:rPr lang="ru-RU" sz="5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Алгоритм</a:t>
            </a:r>
            <a:endParaRPr lang="ru-RU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1571612"/>
            <a:ext cx="8003025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 </a:t>
            </a:r>
            <a:r>
              <a:rPr lang="ru-RU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описание последовательности </a:t>
            </a:r>
            <a:br>
              <a:rPr lang="ru-RU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действий, исполнение которых </a:t>
            </a:r>
            <a:br>
              <a:rPr lang="ru-RU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приводит к решению</a:t>
            </a:r>
            <a:br>
              <a:rPr lang="ru-RU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поставленной  задачи  за конечное </a:t>
            </a:r>
            <a:br>
              <a:rPr lang="ru-RU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число шагов</a:t>
            </a:r>
            <a:endParaRPr lang="ru-RU" sz="4000" b="1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4857760"/>
            <a:ext cx="79296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sz="3200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charset="0"/>
                <a:cs typeface="Times New Roman" charset="0"/>
              </a:rPr>
              <a:t>Шаг </a:t>
            </a:r>
            <a:r>
              <a:rPr lang="ru-RU" sz="3200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charset="0"/>
                <a:cs typeface="Times New Roman" charset="0"/>
              </a:rPr>
              <a:t>алгоритма</a:t>
            </a:r>
            <a:r>
              <a:rPr lang="ru-RU" sz="32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charset="0"/>
                <a:cs typeface="Times New Roman" charset="0"/>
              </a:rPr>
              <a:t> </a:t>
            </a:r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charset="0"/>
                <a:cs typeface="Times New Roman" charset="0"/>
              </a:rPr>
              <a:t>– это каждое отдельное действие алгоритма.</a:t>
            </a:r>
            <a:endParaRPr lang="ru-RU" sz="32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000" y="457200"/>
            <a:ext cx="8382000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600" b="1" i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charset="0"/>
              </a:rPr>
              <a:t>Исполнитель </a:t>
            </a:r>
            <a:r>
              <a:rPr lang="ru-RU" sz="3600" dirty="0">
                <a:latin typeface="Times New Roman" charset="0"/>
              </a:rPr>
              <a:t>– </a:t>
            </a:r>
            <a:r>
              <a:rPr lang="ru-RU" sz="3600" i="1" dirty="0">
                <a:latin typeface="Times New Roman" charset="0"/>
              </a:rPr>
              <a:t>это объект, умеющий выполнять определенный набор действий. Исполнителем может быть человек, робот, животное, компьютер.</a:t>
            </a:r>
          </a:p>
          <a:p>
            <a:pPr>
              <a:spcBef>
                <a:spcPct val="50000"/>
              </a:spcBef>
              <a:defRPr/>
            </a:pPr>
            <a:r>
              <a:rPr lang="ru-RU" sz="3600" b="1" i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charset="0"/>
              </a:rPr>
              <a:t>Система команд исполнителя (СКИ)</a:t>
            </a:r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charset="0"/>
              </a:rPr>
              <a:t> </a:t>
            </a:r>
            <a:r>
              <a:rPr lang="ru-RU" sz="3600" dirty="0">
                <a:latin typeface="Times New Roman" charset="0"/>
              </a:rPr>
              <a:t>– </a:t>
            </a:r>
            <a:r>
              <a:rPr lang="ru-RU" sz="3600" i="1" dirty="0">
                <a:latin typeface="Times New Roman" charset="0"/>
              </a:rPr>
              <a:t>это все команды, которые исполнитель умеет выполнять.</a:t>
            </a:r>
          </a:p>
          <a:p>
            <a:pPr>
              <a:spcBef>
                <a:spcPct val="50000"/>
              </a:spcBef>
              <a:defRPr/>
            </a:pPr>
            <a:r>
              <a:rPr lang="ru-RU" sz="3600" b="1" i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charset="0"/>
              </a:rPr>
              <a:t>Среда исполнителя</a:t>
            </a:r>
            <a:r>
              <a:rPr lang="ru-RU" sz="36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charset="0"/>
              </a:rPr>
              <a:t> </a:t>
            </a:r>
            <a:r>
              <a:rPr lang="ru-RU" sz="3600" dirty="0">
                <a:latin typeface="Times New Roman" charset="0"/>
              </a:rPr>
              <a:t>– </a:t>
            </a:r>
            <a:r>
              <a:rPr lang="ru-RU" sz="3600" i="1" dirty="0">
                <a:latin typeface="Times New Roman" charset="0"/>
              </a:rPr>
              <a:t>обстановка, в которой функционирует исполнитель.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428596" y="642918"/>
            <a:ext cx="8243888" cy="131445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Назовите возможных </a:t>
            </a:r>
            <a:r>
              <a:rPr lang="ru-RU" sz="36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исполнителей следующих видов </a:t>
            </a:r>
            <a:r>
              <a:rPr lang="ru-RU" sz="3600" b="1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работ:</a:t>
            </a:r>
            <a:endParaRPr lang="ru-RU" sz="3600" b="1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2209801"/>
            <a:ext cx="8229600" cy="3648092"/>
          </a:xfrm>
        </p:spPr>
        <p:txBody>
          <a:bodyPr/>
          <a:lstStyle/>
          <a:p>
            <a:r>
              <a:rPr lang="ru-RU" dirty="0" smtClean="0"/>
              <a:t>Уборка мусора во дворе</a:t>
            </a:r>
          </a:p>
          <a:p>
            <a:r>
              <a:rPr lang="ru-RU" dirty="0" smtClean="0"/>
              <a:t>Обучение детей в школе</a:t>
            </a:r>
          </a:p>
          <a:p>
            <a:r>
              <a:rPr lang="ru-RU" dirty="0" smtClean="0"/>
              <a:t>Вождение автомобиля</a:t>
            </a:r>
          </a:p>
          <a:p>
            <a:r>
              <a:rPr lang="ru-RU" dirty="0" smtClean="0"/>
              <a:t>Ответ у доски</a:t>
            </a:r>
          </a:p>
          <a:p>
            <a:r>
              <a:rPr lang="ru-RU" dirty="0" smtClean="0"/>
              <a:t>Приготовление пищи</a:t>
            </a:r>
          </a:p>
          <a:p>
            <a:r>
              <a:rPr lang="ru-RU" dirty="0" smtClean="0"/>
              <a:t>Печатание </a:t>
            </a:r>
            <a:r>
              <a:rPr lang="ru-RU" dirty="0" smtClean="0"/>
              <a:t>документа</a:t>
            </a:r>
            <a:endParaRPr lang="ru-RU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14290"/>
            <a:ext cx="5292725" cy="4530725"/>
          </a:xfrm>
          <a:prstGeom prst="rect">
            <a:avLst/>
          </a:prstGeom>
          <a:noFill/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1285860"/>
            <a:ext cx="2333625" cy="2552700"/>
          </a:xfrm>
          <a:prstGeom prst="rect">
            <a:avLst/>
          </a:prstGeom>
          <a:noFill/>
        </p:spPr>
      </p:pic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4000496" y="4789488"/>
          <a:ext cx="3527425" cy="2068512"/>
        </p:xfrm>
        <a:graphic>
          <a:graphicData uri="http://schemas.openxmlformats.org/presentationml/2006/ole">
            <p:oleObj spid="_x0000_s1026" name="Clip" r:id="rId5" imgW="1680480" imgH="98640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857232"/>
            <a:ext cx="3333750" cy="38385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4071934" y="928670"/>
            <a:ext cx="492922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Компьютер не анализирует содержание и смысл задачи.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Он последовательно выполняет  алгоритм решения задачи шаг за шагом.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Компьютер – </a:t>
            </a:r>
            <a:r>
              <a:rPr lang="ru-RU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формальный исполнитель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алгоритма.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Свойства алгоритмов: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Дискретность</a:t>
            </a:r>
          </a:p>
          <a:p>
            <a:pPr>
              <a:buNone/>
            </a:pPr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 </a:t>
            </a:r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Разбиение алгоритма на шаги (состоит </a:t>
            </a:r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из конкретных </a:t>
            </a:r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действий)</a:t>
            </a:r>
            <a:endParaRPr lang="ru-RU" sz="36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4000504"/>
            <a:ext cx="8072494" cy="249299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Детерминированность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ru-RU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spcBef>
                <a:spcPct val="50000"/>
              </a:spcBef>
              <a:defRPr/>
            </a:pPr>
            <a:r>
              <a:rPr lang="ru-RU" sz="28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 </a:t>
            </a:r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</a:t>
            </a:r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определенность, точность) – каждое действие должно строго и недвусмысленно определено</a:t>
            </a:r>
            <a:endParaRPr lang="ru-RU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357166"/>
            <a:ext cx="7215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Понятность</a:t>
            </a:r>
          </a:p>
          <a:p>
            <a:pPr>
              <a:buNone/>
            </a:pPr>
            <a:r>
              <a:rPr lang="ru-RU" sz="3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</a:t>
            </a:r>
            <a:r>
              <a:rPr lang="ru-RU" sz="36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Исполнитель должен понимать как выполнять каждое действие</a:t>
            </a:r>
            <a:endParaRPr lang="ru-RU" sz="36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3071810"/>
            <a:ext cx="7215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Конечность</a:t>
            </a:r>
          </a:p>
          <a:p>
            <a:pPr>
              <a:buNone/>
            </a:pPr>
            <a:r>
              <a:rPr lang="ru-RU" sz="3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</a:t>
            </a:r>
            <a:r>
              <a:rPr lang="ru-RU" sz="36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алгоритм должен иметь возможность завершения</a:t>
            </a:r>
            <a:endParaRPr lang="ru-RU" sz="36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57166"/>
            <a:ext cx="7215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Массовость</a:t>
            </a:r>
          </a:p>
          <a:p>
            <a:pPr>
              <a:buNone/>
            </a:pPr>
            <a:r>
              <a:rPr lang="ru-RU" sz="3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</a:t>
            </a:r>
            <a:r>
              <a:rPr lang="ru-RU" sz="36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Алгоритм можно использовать с различными данными</a:t>
            </a:r>
            <a:endParaRPr lang="ru-RU" sz="36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3071810"/>
            <a:ext cx="721523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Результативность</a:t>
            </a:r>
          </a:p>
          <a:p>
            <a:pPr>
              <a:buNone/>
            </a:pPr>
            <a:r>
              <a:rPr lang="ru-RU" sz="3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</a:t>
            </a:r>
            <a:r>
              <a:rPr lang="ru-RU" sz="36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Отсутствие ошибок (правильный результат при всех входных значениях)</a:t>
            </a:r>
            <a:endParaRPr lang="ru-RU" sz="36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357166"/>
            <a:ext cx="8156448" cy="932138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представления: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7865626" cy="422046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устная</a:t>
            </a:r>
          </a:p>
          <a:p>
            <a:pPr>
              <a:buFont typeface="Arial" pitchFamily="34" charset="0"/>
              <a:buChar char="•"/>
            </a:pPr>
            <a:r>
              <a:rPr lang="ru-RU" sz="3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письменная </a:t>
            </a:r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 естественном языке</a:t>
            </a:r>
            <a:endParaRPr lang="ru-RU" sz="3600" b="1" i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ru-RU" sz="3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письменная </a:t>
            </a:r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 формальном языке (алгоритмический, программирования)</a:t>
            </a:r>
            <a:endParaRPr lang="ru-RU" sz="3600" b="1" i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ru-RU" sz="3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графическая </a:t>
            </a:r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(блок – схема)</a:t>
            </a:r>
            <a:endParaRPr lang="ru-RU" sz="36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4" descr="Алгоритм"/>
          <p:cNvPicPr>
            <a:picLocks noChangeAspect="1" noChangeArrowheads="1"/>
          </p:cNvPicPr>
          <p:nvPr/>
        </p:nvPicPr>
        <p:blipFill>
          <a:blip r:embed="rId2">
            <a:lum bright="-18000" contrast="42000"/>
          </a:blip>
          <a:srcRect/>
          <a:stretch>
            <a:fillRect/>
          </a:stretch>
        </p:blipFill>
        <p:spPr bwMode="auto">
          <a:xfrm>
            <a:off x="1785918" y="5072074"/>
            <a:ext cx="6000792" cy="15131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85750" y="228600"/>
            <a:ext cx="885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mbria" pitchFamily="18" charset="0"/>
                <a:cs typeface="Times New Roman" charset="0"/>
              </a:rPr>
              <a:t>Таблица условных обозначений </a:t>
            </a: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mbria" pitchFamily="18" charset="0"/>
                <a:cs typeface="Times New Roman" charset="0"/>
              </a:rPr>
              <a:t>в блок-схемах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600" y="15240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latin typeface="Times New Roman" charset="0"/>
            </a:endParaRPr>
          </a:p>
        </p:txBody>
      </p:sp>
      <p:graphicFrame>
        <p:nvGraphicFramePr>
          <p:cNvPr id="10482" name="Group 242"/>
          <p:cNvGraphicFramePr>
            <a:graphicFrameLocks noGrp="1"/>
          </p:cNvGraphicFramePr>
          <p:nvPr/>
        </p:nvGraphicFramePr>
        <p:xfrm>
          <a:off x="142844" y="857232"/>
          <a:ext cx="8858312" cy="6245153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714644"/>
                <a:gridCol w="6143668"/>
              </a:tblGrid>
              <a:tr h="691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Условное обозначение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Назначение блока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11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Начало или конец алгоритма</a:t>
                      </a:r>
                      <a:r>
                        <a:rPr kumimoji="0" lang="ru-RU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11119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Ввод или вывод данных.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Внутри блока перечисляются данные через запятую.</a:t>
                      </a: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9474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Процесс.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Внутри блока записываются </a:t>
                      </a:r>
                      <a:r>
                        <a:rPr kumimoji="0" lang="ru-RU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матем</a:t>
                      </a: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. формулы и операции для обработки данных.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charset="0"/>
                      </a:endParaRPr>
                    </a:p>
                  </a:txBody>
                  <a:tcPr horzOverflow="overflow"/>
                </a:tc>
              </a:tr>
              <a:tr h="1102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Проверка условия.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Внутри блока записываются логические условия. Имеет два выхода Да(+) и  Нет(-).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7858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Счетчик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Внутри блока записывается диапазон значений счетчика операций в циклических алгоритмах.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</a:tr>
              <a:tr h="6777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Направление.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10384" name="AutoShape 144"/>
          <p:cNvSpPr>
            <a:spLocks noChangeArrowheads="1"/>
          </p:cNvSpPr>
          <p:nvPr/>
        </p:nvSpPr>
        <p:spPr bwMode="auto">
          <a:xfrm>
            <a:off x="571472" y="2500306"/>
            <a:ext cx="1646238" cy="457200"/>
          </a:xfrm>
          <a:prstGeom prst="flowChartInputOutpu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390" name="AutoShape 150"/>
          <p:cNvSpPr>
            <a:spLocks noChangeArrowheads="1"/>
          </p:cNvSpPr>
          <p:nvPr/>
        </p:nvSpPr>
        <p:spPr bwMode="auto">
          <a:xfrm>
            <a:off x="642910" y="3643314"/>
            <a:ext cx="1554162" cy="457200"/>
          </a:xfrm>
          <a:prstGeom prst="flowChartProcess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397" name="AutoShape 157"/>
          <p:cNvSpPr>
            <a:spLocks noChangeArrowheads="1"/>
          </p:cNvSpPr>
          <p:nvPr/>
        </p:nvSpPr>
        <p:spPr bwMode="auto">
          <a:xfrm>
            <a:off x="642910" y="4357694"/>
            <a:ext cx="1554163" cy="904875"/>
          </a:xfrm>
          <a:prstGeom prst="flowChartDecision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411" name="Line 171"/>
          <p:cNvSpPr>
            <a:spLocks noChangeShapeType="1"/>
          </p:cNvSpPr>
          <p:nvPr/>
        </p:nvSpPr>
        <p:spPr bwMode="auto">
          <a:xfrm>
            <a:off x="785786" y="6715148"/>
            <a:ext cx="1463675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500034" y="1785926"/>
            <a:ext cx="2143125" cy="35718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16200000">
            <a:off x="750067" y="5607859"/>
            <a:ext cx="500066" cy="428628"/>
          </a:xfrm>
          <a:prstGeom prst="triangl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>
            <a:off x="1714480" y="5572140"/>
            <a:ext cx="500066" cy="500066"/>
          </a:xfrm>
          <a:prstGeom prst="triangl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AutoShape 150"/>
          <p:cNvSpPr>
            <a:spLocks noChangeArrowheads="1"/>
          </p:cNvSpPr>
          <p:nvPr/>
        </p:nvSpPr>
        <p:spPr bwMode="auto">
          <a:xfrm>
            <a:off x="1214414" y="5572140"/>
            <a:ext cx="500066" cy="500066"/>
          </a:xfrm>
          <a:prstGeom prst="flowChartProcess">
            <a:avLst/>
          </a:prstGeom>
          <a:ln>
            <a:noFill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94254" cy="4791972"/>
          </a:xfrm>
        </p:spPr>
        <p:txBody>
          <a:bodyPr>
            <a:normAutofit lnSpcReduction="10000"/>
          </a:bodyPr>
          <a:lstStyle/>
          <a:p>
            <a:pPr marL="512064" indent="-457200">
              <a:buAutoNum type="arabicPeriod"/>
            </a:pPr>
            <a:endParaRPr lang="ru-RU" dirty="0" smtClean="0"/>
          </a:p>
          <a:p>
            <a:pPr marL="512064" indent="-457200">
              <a:buAutoNum type="arabicPeriod"/>
            </a:pPr>
            <a:r>
              <a:rPr lang="ru-RU" sz="3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Дайте понятие алгоритма.</a:t>
            </a:r>
          </a:p>
          <a:p>
            <a:pPr marL="512064" indent="-457200">
              <a:buAutoNum type="arabicPeriod"/>
            </a:pPr>
            <a:r>
              <a:rPr lang="ru-RU" sz="3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Приведите примеры известных вам алгоритмов.</a:t>
            </a:r>
          </a:p>
          <a:p>
            <a:pPr marL="512064" indent="-457200">
              <a:buAutoNum type="arabicPeriod"/>
            </a:pPr>
            <a:r>
              <a:rPr lang="ru-RU" sz="3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Перечислите основные свойства алгоритмов.</a:t>
            </a:r>
          </a:p>
          <a:p>
            <a:pPr marL="512064" indent="-457200">
              <a:buAutoNum type="arabicPeriod"/>
            </a:pPr>
            <a:r>
              <a:rPr lang="ru-RU" sz="3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Кто может быть исполнителем алгоритма?</a:t>
            </a:r>
          </a:p>
          <a:p>
            <a:pPr marL="512064" indent="-457200">
              <a:buAutoNum type="arabicPeriod"/>
            </a:pPr>
            <a:r>
              <a:rPr lang="ru-RU" sz="3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Как вы понимаете формальное исполнение алгоритма?</a:t>
            </a:r>
          </a:p>
          <a:p>
            <a:pPr marL="512064" indent="-457200">
              <a:buAutoNum type="arabicPeriod"/>
            </a:pPr>
            <a:endParaRPr lang="ru-RU" sz="3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Контрольные вопросы и задания:</a:t>
            </a:r>
            <a:endParaRPr lang="ru-RU" b="1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Rot="1" noChangeArrowheads="1"/>
          </p:cNvSpPr>
          <p:nvPr/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ru-RU"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Русский язык</a:t>
            </a:r>
          </a:p>
        </p:txBody>
      </p:sp>
      <p:sp>
        <p:nvSpPr>
          <p:cNvPr id="23557" name="Rectangle 5"/>
          <p:cNvSpPr>
            <a:spLocks noRot="1" noChangeArrowheads="1"/>
          </p:cNvSpPr>
          <p:nvPr/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ru-RU" sz="3600"/>
              <a:t>Алгоритм проверки безударной гласной в корне слов.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ru-RU" sz="3600"/>
              <a:t>Алгоритм определения спряжения глаголов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ru-RU" sz="3600"/>
              <a:t>Алгоритм разбора предложения по членам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ru-RU" sz="3600"/>
          </a:p>
        </p:txBody>
      </p:sp>
      <p:pic>
        <p:nvPicPr>
          <p:cNvPr id="23558" name="Picture 6" descr="PEN&amp;INK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188913"/>
            <a:ext cx="1514475" cy="159226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Выполнить самостоятельно:</a:t>
            </a:r>
            <a:endParaRPr lang="ru-RU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1 вариант</a:t>
            </a:r>
            <a:endParaRPr lang="ru-RU" sz="32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2 вариант</a:t>
            </a:r>
            <a:endParaRPr lang="ru-RU" sz="32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14282" y="2459037"/>
            <a:ext cx="4283106" cy="3959352"/>
          </a:xfrm>
        </p:spPr>
        <p:txBody>
          <a:bodyPr/>
          <a:lstStyle/>
          <a:p>
            <a:pPr fontAlgn="base">
              <a:buNone/>
            </a:pPr>
            <a:r>
              <a:rPr lang="ru-RU" sz="3600" i="1" dirty="0" smtClean="0"/>
              <a:t>Составить алгоритм решения задачи по физике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356131" cy="3959352"/>
          </a:xfrm>
        </p:spPr>
        <p:txBody>
          <a:bodyPr/>
          <a:lstStyle/>
          <a:p>
            <a:pPr>
              <a:buNone/>
            </a:pPr>
            <a:r>
              <a:rPr lang="ru-RU" sz="3600" i="1" dirty="0" smtClean="0"/>
              <a:t>Составить алгоритм выполнения лабораторной работы по физи</a:t>
            </a:r>
            <a:r>
              <a:rPr lang="ru-RU" sz="3600" dirty="0" smtClean="0"/>
              <a:t>ке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Rot="1" noChangeArrowheads="1"/>
          </p:cNvSpPr>
          <p:nvPr/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ru-RU"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Математика</a:t>
            </a:r>
          </a:p>
        </p:txBody>
      </p:sp>
      <p:sp>
        <p:nvSpPr>
          <p:cNvPr id="24581" name="Rectangle 5"/>
          <p:cNvSpPr>
            <a:spLocks noRot="1" noChangeArrowheads="1"/>
          </p:cNvSpPr>
          <p:nvPr/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3200" b="1"/>
              <a:t>Алгоритм решения уравнения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3200" b="1"/>
              <a:t>Алгоритм решения задачи на пропорцию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3200" b="1"/>
              <a:t>Алгоритм умножения обыкновенных дробей</a:t>
            </a:r>
          </a:p>
        </p:txBody>
      </p:sp>
      <p:pic>
        <p:nvPicPr>
          <p:cNvPr id="24582" name="Picture 6" descr="CALCL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0"/>
            <a:ext cx="1573213" cy="170021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Rot="1" noChangeArrowheads="1"/>
          </p:cNvSpPr>
          <p:nvPr/>
        </p:nvSpPr>
        <p:spPr bwMode="auto">
          <a:xfrm>
            <a:off x="1187450" y="549275"/>
            <a:ext cx="730885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ru-RU" sz="3200" b="1"/>
              <a:t>Алгоритмы используются на всех предметах.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ru-RU" sz="3200" b="1"/>
              <a:t>   А в жизни ведь нас тоже кругом окружают алгоритмы. 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ru-RU" sz="3200" b="1"/>
              <a:t>Сама жизнь – это тоже какой-то алгоритм.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ru-RU" sz="3200" b="1"/>
              <a:t>И независимо, знаем мы алгоритмы  или нет, жизнь идет по алгоритму.</a:t>
            </a:r>
          </a:p>
        </p:txBody>
      </p:sp>
      <p:pic>
        <p:nvPicPr>
          <p:cNvPr id="25605" name="Picture 5" descr="J033689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572008"/>
            <a:ext cx="21240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2"/>
          <a:srcRect l="16310" t="18143" r="18413" b="1308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horezm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989138"/>
            <a:ext cx="3979863" cy="4051300"/>
          </a:xfrm>
          <a:prstGeom prst="rect">
            <a:avLst/>
          </a:prstGeom>
          <a:noFill/>
          <a:ln w="38100">
            <a:pattFill prst="sphere">
              <a:fgClr>
                <a:srgbClr val="996633"/>
              </a:fgClr>
              <a:bgClr>
                <a:srgbClr val="FFFF99"/>
              </a:bgClr>
            </a:pattFill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356100" y="476250"/>
            <a:ext cx="4572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</a:rPr>
              <a:t>слово </a:t>
            </a:r>
            <a:br>
              <a:rPr lang="ru-RU" sz="3200" b="1" dirty="0">
                <a:latin typeface="Times New Roman" pitchFamily="18" charset="0"/>
              </a:rPr>
            </a:br>
            <a:r>
              <a:rPr lang="ru-RU" sz="3200" b="1" dirty="0">
                <a:latin typeface="Times New Roman" pitchFamily="18" charset="0"/>
              </a:rPr>
              <a:t>      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алгоритм</a:t>
            </a:r>
            <a:endParaRPr lang="ru-RU" sz="3600" b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</a:rPr>
              <a:t>произошло от 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algorithm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</a:rPr>
              <a:t>– латинского написания имени аль – Хорезми, величайшего ученого из города Хорезма, </a:t>
            </a:r>
            <a:br>
              <a:rPr lang="ru-RU" sz="3200" b="1" dirty="0">
                <a:latin typeface="Times New Roman" pitchFamily="18" charset="0"/>
              </a:rPr>
            </a:br>
            <a:r>
              <a:rPr lang="ru-RU" sz="3200" b="1" dirty="0" err="1">
                <a:latin typeface="Times New Roman" pitchFamily="18" charset="0"/>
              </a:rPr>
              <a:t>Мухамеда</a:t>
            </a:r>
            <a:r>
              <a:rPr lang="ru-RU" sz="3200" b="1" dirty="0">
                <a:latin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</a:rPr>
              <a:t>бен</a:t>
            </a:r>
            <a:r>
              <a:rPr lang="ru-RU" sz="3200" b="1" dirty="0">
                <a:latin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</a:rPr>
              <a:t>Мусу</a:t>
            </a:r>
            <a:r>
              <a:rPr lang="ru-RU" sz="3200" b="1" dirty="0">
                <a:latin typeface="Times New Roman" pitchFamily="18" charset="0"/>
              </a:rPr>
              <a:t>, жившего в 783 – 850 гг.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00232" y="214290"/>
            <a:ext cx="5222420" cy="107501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Исполнитель</a:t>
            </a:r>
            <a:endParaRPr lang="ru-RU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500174"/>
            <a:ext cx="7786742" cy="5143537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9475" y="404813"/>
            <a:ext cx="5148263" cy="3884612"/>
          </a:xfrm>
          <a:prstGeom prst="rect">
            <a:avLst/>
          </a:prstGeom>
          <a:noFill/>
        </p:spPr>
      </p:pic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714488"/>
            <a:ext cx="2781300" cy="2543175"/>
          </a:xfrm>
          <a:prstGeom prst="rect">
            <a:avLst/>
          </a:prstGeom>
          <a:noFill/>
        </p:spPr>
      </p:pic>
      <p:pic>
        <p:nvPicPr>
          <p:cNvPr id="3687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4714884"/>
            <a:ext cx="1514475" cy="18669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76450"/>
            <a:ext cx="6192837" cy="4781550"/>
          </a:xfrm>
          <a:prstGeom prst="rect">
            <a:avLst/>
          </a:prstGeom>
          <a:noFill/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41775" y="0"/>
            <a:ext cx="5102225" cy="264953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128</TotalTime>
  <Words>402</Words>
  <Application>Microsoft Office PowerPoint</Application>
  <PresentationFormat>Экран (4:3)</PresentationFormat>
  <Paragraphs>75</Paragraphs>
  <Slides>20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Метро</vt:lpstr>
      <vt:lpstr>Clip</vt:lpstr>
      <vt:lpstr>Алгоритм</vt:lpstr>
      <vt:lpstr>Слайд 2</vt:lpstr>
      <vt:lpstr>Слайд 3</vt:lpstr>
      <vt:lpstr>Слайд 4</vt:lpstr>
      <vt:lpstr>Слайд 5</vt:lpstr>
      <vt:lpstr>Слайд 6</vt:lpstr>
      <vt:lpstr>Исполнитель</vt:lpstr>
      <vt:lpstr>Слайд 8</vt:lpstr>
      <vt:lpstr>Слайд 9</vt:lpstr>
      <vt:lpstr>Слайд 10</vt:lpstr>
      <vt:lpstr>Назовите возможных исполнителей следующих видов работ:</vt:lpstr>
      <vt:lpstr>Слайд 12</vt:lpstr>
      <vt:lpstr>Слайд 13</vt:lpstr>
      <vt:lpstr>Свойства алгоритмов:</vt:lpstr>
      <vt:lpstr>Слайд 15</vt:lpstr>
      <vt:lpstr>Слайд 16</vt:lpstr>
      <vt:lpstr>Формы представления:</vt:lpstr>
      <vt:lpstr>Слайд 18</vt:lpstr>
      <vt:lpstr>Контрольные вопросы и задания:</vt:lpstr>
      <vt:lpstr>Выполнить самостоятельно:</vt:lpstr>
    </vt:vector>
  </TitlesOfParts>
  <Company>сош 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Алгоритмы</dc:title>
  <dc:creator>informatika</dc:creator>
  <cp:lastModifiedBy>ira</cp:lastModifiedBy>
  <cp:revision>16</cp:revision>
  <dcterms:created xsi:type="dcterms:W3CDTF">2009-01-27T08:34:29Z</dcterms:created>
  <dcterms:modified xsi:type="dcterms:W3CDTF">2011-02-24T12:08:38Z</dcterms:modified>
</cp:coreProperties>
</file>