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37E806C-19DD-4F64-9DFF-F33D31B60116}" type="datetimeFigureOut">
              <a:rPr lang="ru-RU" smtClean="0"/>
              <a:t>31.03.2011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B0CB4D-8608-4D09-B1EA-DDCDBF78F53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71600" y="428604"/>
            <a:ext cx="7772400" cy="1071570"/>
          </a:xfrm>
        </p:spPr>
        <p:txBody>
          <a:bodyPr/>
          <a:lstStyle/>
          <a:p>
            <a:r>
              <a:rPr lang="ru-RU" dirty="0" smtClean="0"/>
              <a:t>Массив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1857364"/>
            <a:ext cx="7429552" cy="2071702"/>
          </a:xfrm>
        </p:spPr>
        <p:txBody>
          <a:bodyPr>
            <a:noAutofit/>
          </a:bodyPr>
          <a:lstStyle/>
          <a:p>
            <a:r>
              <a:rPr lang="ru-RU" sz="3200" b="1" i="1" dirty="0"/>
              <a:t>с</a:t>
            </a:r>
            <a:r>
              <a:rPr lang="ru-RU" sz="3200" b="1" i="1" dirty="0" smtClean="0"/>
              <a:t>труктура данных, представляющая набор пронумерованных переменных одинакового типа, имеющих общее имя</a:t>
            </a:r>
            <a:endParaRPr lang="ru-RU" sz="3200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Одномерный массив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1357298"/>
            <a:ext cx="7929618" cy="8381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dirty="0" smtClean="0">
                <a:latin typeface="Arial Narrow" pitchFamily="34" charset="0"/>
              </a:rPr>
              <a:t>&lt;</a:t>
            </a:r>
            <a:r>
              <a:rPr lang="ru-RU" dirty="0" smtClean="0">
                <a:latin typeface="Arial Narrow" pitchFamily="34" charset="0"/>
              </a:rPr>
              <a:t>имя</a:t>
            </a:r>
            <a:r>
              <a:rPr lang="en-US" dirty="0" smtClean="0">
                <a:latin typeface="Arial Narrow" pitchFamily="34" charset="0"/>
              </a:rPr>
              <a:t>&gt;: </a:t>
            </a:r>
            <a:r>
              <a:rPr lang="en-US" b="1" dirty="0" smtClean="0">
                <a:latin typeface="Arial Narrow" pitchFamily="34" charset="0"/>
              </a:rPr>
              <a:t>array</a:t>
            </a:r>
            <a:r>
              <a:rPr lang="en-US" dirty="0" smtClean="0">
                <a:latin typeface="Arial Narrow" pitchFamily="34" charset="0"/>
              </a:rPr>
              <a:t> [&lt;</a:t>
            </a:r>
            <a:r>
              <a:rPr lang="ru-RU" dirty="0" err="1" smtClean="0">
                <a:latin typeface="Arial Narrow" pitchFamily="34" charset="0"/>
              </a:rPr>
              <a:t>н</a:t>
            </a:r>
            <a:r>
              <a:rPr lang="ru-RU" dirty="0" err="1" smtClean="0">
                <a:latin typeface="Arial Narrow" pitchFamily="34" charset="0"/>
              </a:rPr>
              <a:t>_индекс</a:t>
            </a:r>
            <a:r>
              <a:rPr lang="en-US" dirty="0" smtClean="0">
                <a:latin typeface="Arial Narrow" pitchFamily="34" charset="0"/>
              </a:rPr>
              <a:t>&gt;</a:t>
            </a:r>
            <a:r>
              <a:rPr lang="ru-RU" dirty="0" smtClean="0">
                <a:latin typeface="Arial Narrow" pitchFamily="34" charset="0"/>
              </a:rPr>
              <a:t>..</a:t>
            </a:r>
            <a:r>
              <a:rPr lang="ru-RU" dirty="0" smtClean="0">
                <a:latin typeface="Arial Narrow" pitchFamily="34" charset="0"/>
              </a:rPr>
              <a:t> </a:t>
            </a:r>
            <a:r>
              <a:rPr lang="en-US" dirty="0" smtClean="0">
                <a:latin typeface="Arial Narrow" pitchFamily="34" charset="0"/>
              </a:rPr>
              <a:t>&lt;</a:t>
            </a:r>
            <a:r>
              <a:rPr lang="ru-RU" dirty="0" err="1" smtClean="0">
                <a:latin typeface="Arial Narrow" pitchFamily="34" charset="0"/>
              </a:rPr>
              <a:t>в_индекс</a:t>
            </a:r>
            <a:r>
              <a:rPr lang="en-US" dirty="0" smtClean="0">
                <a:latin typeface="Arial Narrow" pitchFamily="34" charset="0"/>
              </a:rPr>
              <a:t>&gt;] </a:t>
            </a:r>
            <a:r>
              <a:rPr lang="en-US" b="1" dirty="0" smtClean="0">
                <a:latin typeface="Arial Narrow" pitchFamily="34" charset="0"/>
              </a:rPr>
              <a:t>of</a:t>
            </a:r>
            <a:r>
              <a:rPr lang="en-US" dirty="0" smtClean="0">
                <a:latin typeface="Arial Narrow" pitchFamily="34" charset="0"/>
              </a:rPr>
              <a:t> &lt;</a:t>
            </a:r>
            <a:r>
              <a:rPr lang="ru-RU" dirty="0" smtClean="0">
                <a:latin typeface="Arial Narrow" pitchFamily="34" charset="0"/>
              </a:rPr>
              <a:t>тип</a:t>
            </a:r>
            <a:r>
              <a:rPr lang="en-US" dirty="0" smtClean="0">
                <a:latin typeface="Arial Narrow" pitchFamily="34" charset="0"/>
              </a:rPr>
              <a:t>&gt;</a:t>
            </a:r>
            <a:endParaRPr lang="ru-RU" dirty="0">
              <a:latin typeface="Arial Narrow" pitchFamily="34" charset="0"/>
            </a:endParaRPr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1214414" y="4643446"/>
            <a:ext cx="4643470" cy="83819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Mas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: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array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[1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.. </a:t>
            </a:r>
            <a:r>
              <a:rPr lang="en-US" sz="3200" dirty="0">
                <a:latin typeface="Arial Narrow" pitchFamily="34" charset="0"/>
              </a:rPr>
              <a:t>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]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of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integer;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214414" y="5357826"/>
            <a:ext cx="5572164" cy="838192"/>
          </a:xfrm>
          <a:prstGeom prst="rect">
            <a:avLst/>
          </a:pr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Mas_2: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array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[1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..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100]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of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 </a:t>
            </a:r>
            <a:r>
              <a:rPr lang="en-US" sz="3200" dirty="0" smtClean="0">
                <a:latin typeface="Arial Narrow" pitchFamily="34" charset="0"/>
              </a:rPr>
              <a:t>real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;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 flipH="1" flipV="1">
            <a:off x="857224" y="2285992"/>
            <a:ext cx="1071570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42844" y="2928934"/>
            <a:ext cx="1928826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Имя переменной</a:t>
            </a:r>
            <a:endParaRPr lang="ru-RU" sz="24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H="1">
            <a:off x="928662" y="4071942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V="1">
            <a:off x="2500298" y="2214554"/>
            <a:ext cx="1071570" cy="35719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2500298" y="3857628"/>
            <a:ext cx="928694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10800000">
            <a:off x="4500562" y="1928802"/>
            <a:ext cx="1143008" cy="100013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5822165" y="2321711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0800000" flipV="1">
            <a:off x="3714744" y="4143380"/>
            <a:ext cx="1857388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5400000" flipH="1" flipV="1">
            <a:off x="7536677" y="2321711"/>
            <a:ext cx="1000132" cy="21431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7" idx="2"/>
          </p:cNvCxnSpPr>
          <p:nvPr/>
        </p:nvCxnSpPr>
        <p:spPr>
          <a:xfrm rot="5400000">
            <a:off x="6051092" y="3300737"/>
            <a:ext cx="1792444" cy="246461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358082" y="2928934"/>
            <a:ext cx="1643074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тип переменной</a:t>
            </a:r>
            <a:endParaRPr lang="ru-RU" sz="2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4429124" y="2928934"/>
            <a:ext cx="2786082" cy="120032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Нижний и верхний индексы</a:t>
            </a:r>
            <a:br>
              <a:rPr lang="ru-RU" sz="2400" b="1" dirty="0" smtClean="0"/>
            </a:br>
            <a:r>
              <a:rPr lang="ru-RU" sz="2400" b="1" dirty="0" smtClean="0"/>
              <a:t>(размер массива)</a:t>
            </a:r>
            <a:endParaRPr lang="ru-RU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2214546" y="2928934"/>
            <a:ext cx="2143140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Обозначение массива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0"/>
            <a:ext cx="8229600" cy="642918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Ввод массива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142844" y="714356"/>
            <a:ext cx="4309112" cy="99727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800" b="1" dirty="0" smtClean="0"/>
              <a:t>Генератор случайных вещественных чисел</a:t>
            </a:r>
            <a:endParaRPr lang="ru-RU" sz="2800" b="1" dirty="0"/>
          </a:p>
        </p:txBody>
      </p:sp>
      <p:sp>
        <p:nvSpPr>
          <p:cNvPr id="8" name="Текст 7"/>
          <p:cNvSpPr>
            <a:spLocks noGrp="1"/>
          </p:cNvSpPr>
          <p:nvPr>
            <p:ph type="body" sz="half" idx="3"/>
          </p:nvPr>
        </p:nvSpPr>
        <p:spPr>
          <a:xfrm>
            <a:off x="4572000" y="714356"/>
            <a:ext cx="4023360" cy="57150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b="1" dirty="0" smtClean="0"/>
              <a:t>Пример:</a:t>
            </a:r>
            <a:endParaRPr lang="ru-RU" sz="2800" b="1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2"/>
          </p:nvPr>
        </p:nvSpPr>
        <p:spPr>
          <a:xfrm>
            <a:off x="142844" y="1714488"/>
            <a:ext cx="4309112" cy="4857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случайное число из интервала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0;1)</a:t>
            </a: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andom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случайное число из интервала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0;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+random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b-a+1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случайное число из интервала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a;b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randomize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переустановка базы генерации случайных чисел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quarter" idx="4"/>
          </p:nvPr>
        </p:nvSpPr>
        <p:spPr>
          <a:xfrm>
            <a:off x="4572000" y="1285860"/>
            <a:ext cx="4023360" cy="52864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Input;</a:t>
            </a:r>
          </a:p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onst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N=10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N]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real;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integer;</a:t>
            </a:r>
          </a:p>
          <a:p>
            <a:pPr lvl="0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egin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andomize;</a:t>
            </a:r>
          </a:p>
          <a:p>
            <a:pPr lvl="0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 := random(3);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]:4);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                        </a:t>
            </a:r>
            <a:r>
              <a:rPr lang="en-US" dirty="0" smtClean="0"/>
              <a:t>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582594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Ввод массива</a:t>
            </a:r>
            <a:endParaRPr lang="ru-RU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9591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rogram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Input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onst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N=10;</a:t>
            </a:r>
          </a:p>
          <a:p>
            <a:pPr lvl="0">
              <a:buNone/>
            </a:pP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_2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N]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integer;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 integer;</a:t>
            </a: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egin</a:t>
            </a: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(‘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[‘,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‘]=‘);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readln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]); </a:t>
            </a:r>
          </a:p>
          <a:p>
            <a:pPr lvl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4294967295"/>
          </p:nvPr>
        </p:nvSpPr>
        <p:spPr>
          <a:xfrm>
            <a:off x="1500166" y="785794"/>
            <a:ext cx="6929454" cy="57148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smtClean="0"/>
              <a:t>Поэлементный ввод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3786214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Сумма элементов массива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egin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S:=0;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 := S +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write(‘S=‘, S);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524000"/>
            <a:ext cx="4004498" cy="4663440"/>
          </a:xfrm>
        </p:spPr>
        <p:txBody>
          <a:bodyPr/>
          <a:lstStyle/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begin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Min:=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];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:=2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]&lt;Min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Min :=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 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write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(‘Min=‘, Min);</a:t>
            </a:r>
            <a:endParaRPr lang="en-US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929190" y="285728"/>
            <a:ext cx="4000528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dirty="0" smtClean="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rPr>
              <a:t>Поиск минимального элемента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85728"/>
            <a:ext cx="7498080" cy="6540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Сортировка элементов массива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857364"/>
            <a:ext cx="7498080" cy="342902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Массив просматривается конца (снизу вверх). Если из двух соседних элементов «нижний» меньше, чем «верхний», элементы меняются местами.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Меньший элемент оказывается ближе к началу массива («всплывает»).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Операция повторяется для оставшихся элементов.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428728" y="1142984"/>
            <a:ext cx="7498080" cy="654032"/>
          </a:xfrm>
          <a:prstGeom prst="rect">
            <a:avLst/>
          </a:prstGeom>
        </p:spPr>
        <p:txBody>
          <a:bodyPr anchor="ctr">
            <a:normAutofit fontScale="6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1. Метод прямого обмена («пузырьковый»)</a:t>
            </a:r>
            <a:endParaRPr kumimoji="0" lang="ru-RU" sz="43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728" y="0"/>
            <a:ext cx="5786478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program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Sortirovka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const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N=5;</a:t>
            </a:r>
          </a:p>
          <a:p>
            <a:pPr lvl="0">
              <a:buNone/>
            </a:pPr>
            <a:r>
              <a:rPr lang="en-US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A: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[1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..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N]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real;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 real;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integer;</a:t>
            </a:r>
          </a:p>
          <a:p>
            <a:pPr lvl="0"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randomize;</a:t>
            </a:r>
          </a:p>
          <a:p>
            <a:pPr lvl="0"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 := random(15);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]:4);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end;</a:t>
            </a:r>
          </a:p>
          <a:p>
            <a:pPr lvl="0">
              <a:buNone/>
            </a:pP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w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riteln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N-1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r>
              <a:rPr lang="en-US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N-1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A[j] &gt; A[j+1]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then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begin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:= A[j];</a:t>
            </a:r>
          </a:p>
          <a:p>
            <a:pPr lvl="0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A[j] := A[j+1];</a:t>
            </a:r>
          </a:p>
          <a:p>
            <a:pPr lvl="0">
              <a:buNone/>
            </a:pP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A[j+1] := c;</a:t>
            </a:r>
          </a:p>
          <a:p>
            <a:pPr lvl="0">
              <a:buNone/>
            </a:pP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:=1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N </a:t>
            </a: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do</a:t>
            </a:r>
          </a:p>
          <a:p>
            <a:pPr lvl="0">
              <a:buNone/>
            </a:pP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writeln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Mas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]:4)</a:t>
            </a:r>
          </a:p>
          <a:p>
            <a:pPr lvl="0">
              <a:buNone/>
            </a:pPr>
            <a:r>
              <a:rPr lang="en-US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5929322" y="1643050"/>
            <a:ext cx="2714644" cy="785818"/>
          </a:xfrm>
          <a:prstGeom prst="wedgeRectCallout">
            <a:avLst>
              <a:gd name="adj1" fmla="val -97575"/>
              <a:gd name="adj2" fmla="val 29918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Ввод массива с помощью  генератора случайных чисел</a:t>
            </a:r>
            <a:endParaRPr lang="ru-RU" b="1" dirty="0"/>
          </a:p>
        </p:txBody>
      </p:sp>
      <p:sp>
        <p:nvSpPr>
          <p:cNvPr id="7" name="Правая фигурная скобка 6"/>
          <p:cNvSpPr/>
          <p:nvPr/>
        </p:nvSpPr>
        <p:spPr>
          <a:xfrm>
            <a:off x="4214810" y="1357298"/>
            <a:ext cx="285752" cy="1643074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5429256" y="5715016"/>
            <a:ext cx="2714644" cy="785818"/>
          </a:xfrm>
          <a:prstGeom prst="wedgeRectCallout">
            <a:avLst>
              <a:gd name="adj1" fmla="val -96901"/>
              <a:gd name="adj2" fmla="val 1013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Вывод массива после сортировки</a:t>
            </a:r>
            <a:endParaRPr lang="ru-RU" b="1" dirty="0"/>
          </a:p>
        </p:txBody>
      </p:sp>
      <p:sp>
        <p:nvSpPr>
          <p:cNvPr id="9" name="Правая фигурная скобка 8"/>
          <p:cNvSpPr/>
          <p:nvPr/>
        </p:nvSpPr>
        <p:spPr>
          <a:xfrm>
            <a:off x="3786182" y="5857892"/>
            <a:ext cx="285752" cy="571504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3286116" y="4643446"/>
            <a:ext cx="285752" cy="928694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4429124" y="4143380"/>
            <a:ext cx="2000264" cy="1214446"/>
          </a:xfrm>
          <a:prstGeom prst="wedgeRectCallout">
            <a:avLst>
              <a:gd name="adj1" fmla="val -88432"/>
              <a:gd name="adj2" fmla="val 29165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Обмен значений соседних элементов массива</a:t>
            </a:r>
            <a:endParaRPr lang="ru-RU" b="1" dirty="0"/>
          </a:p>
        </p:txBody>
      </p:sp>
      <p:sp>
        <p:nvSpPr>
          <p:cNvPr id="12" name="Правая фигурная скобка 11"/>
          <p:cNvSpPr/>
          <p:nvPr/>
        </p:nvSpPr>
        <p:spPr>
          <a:xfrm>
            <a:off x="6786578" y="3357562"/>
            <a:ext cx="285752" cy="2286016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ая выноска 12"/>
          <p:cNvSpPr/>
          <p:nvPr/>
        </p:nvSpPr>
        <p:spPr>
          <a:xfrm>
            <a:off x="7500958" y="4214818"/>
            <a:ext cx="1428760" cy="857256"/>
          </a:xfrm>
          <a:prstGeom prst="wedgeRectCallout">
            <a:avLst>
              <a:gd name="adj1" fmla="val -74501"/>
              <a:gd name="adj2" fmla="val -16529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Сортировка массива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10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10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10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1000"/>
                                        <p:tgtEl>
                                          <p:spTgt spid="5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10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10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1" dur="10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10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Изящная">
    <a:dk1>
      <a:sysClr val="windowText" lastClr="000000"/>
    </a:dk1>
    <a:lt1>
      <a:sysClr val="window" lastClr="FFFFFF"/>
    </a:lt1>
    <a:dk2>
      <a:srgbClr val="B13F9A"/>
    </a:dk2>
    <a:lt2>
      <a:srgbClr val="F4E7ED"/>
    </a:lt2>
    <a:accent1>
      <a:srgbClr val="B83D68"/>
    </a:accent1>
    <a:accent2>
      <a:srgbClr val="AC66BB"/>
    </a:accent2>
    <a:accent3>
      <a:srgbClr val="DE6C36"/>
    </a:accent3>
    <a:accent4>
      <a:srgbClr val="F9B639"/>
    </a:accent4>
    <a:accent5>
      <a:srgbClr val="CF6DA4"/>
    </a:accent5>
    <a:accent6>
      <a:srgbClr val="FA8D3D"/>
    </a:accent6>
    <a:hlink>
      <a:srgbClr val="FFDE66"/>
    </a:hlink>
    <a:folHlink>
      <a:srgbClr val="D490C5"/>
    </a:folHlink>
  </a:clrScheme>
</a:themeOverride>
</file>

<file path=ppt/theme/themeOverride2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4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72</TotalTime>
  <Words>452</Words>
  <Application>Microsoft Office PowerPoint</Application>
  <PresentationFormat>Экран (4:3)</PresentationFormat>
  <Paragraphs>88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Солнцестояние</vt:lpstr>
      <vt:lpstr>Массив</vt:lpstr>
      <vt:lpstr>Одномерный массив</vt:lpstr>
      <vt:lpstr>Ввод массива</vt:lpstr>
      <vt:lpstr>Ввод массива</vt:lpstr>
      <vt:lpstr>Сумма элементов массива</vt:lpstr>
      <vt:lpstr>Сортировка элементов массива</vt:lpstr>
      <vt:lpstr>Слайд 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Массив</dc:title>
  <dc:creator>ira</dc:creator>
  <cp:lastModifiedBy>ira</cp:lastModifiedBy>
  <cp:revision>13</cp:revision>
  <dcterms:created xsi:type="dcterms:W3CDTF">2011-03-31T05:27:57Z</dcterms:created>
  <dcterms:modified xsi:type="dcterms:W3CDTF">2011-03-31T06:40:18Z</dcterms:modified>
</cp:coreProperties>
</file>