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0" r:id="rId16"/>
    <p:sldId id="271" r:id="rId17"/>
    <p:sldId id="273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" initials="C" lastIdx="0" clrIdx="0">
    <p:extLst>
      <p:ext uri="{19B8F6BF-5375-455C-9EA6-DF929625EA0E}">
        <p15:presenceInfo xmlns:p15="http://schemas.microsoft.com/office/powerpoint/2012/main" userId="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8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4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1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7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1CDD8-22AA-4FD1-B826-193FE9618FB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2BFC1C-C8D9-4BB8-9A97-25C68C37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979" y="5452760"/>
            <a:ext cx="9917373" cy="3346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4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8124" y="1598186"/>
            <a:ext cx="7204215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Презентация педагогической</a:t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деятельности педагога истории и </a:t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обществознания </a:t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Тараниной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Татьяны Николаевны</a:t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2015 год</a:t>
            </a: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04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процессе учебной деятельности, в которой  ученик является субъектом обучения, </a:t>
            </a:r>
            <a:r>
              <a:rPr lang="ru-RU" sz="2400" dirty="0" smtClean="0">
                <a:solidFill>
                  <a:srgbClr val="002060"/>
                </a:solidFill>
              </a:rPr>
              <a:t>применяю методы инновационных уроков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264898" y="2600177"/>
            <a:ext cx="339471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Уроки самостоятельной деятельности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264898" y="4077287"/>
            <a:ext cx="339471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Уроки дифференцированного обучения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8482820" y="2600177"/>
            <a:ext cx="2832294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 на основе групповой технологии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5659608" y="2600177"/>
            <a:ext cx="2696308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Исследовательский урок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482820" y="4077287"/>
            <a:ext cx="1915843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Урок-тренинг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5659608" y="4077287"/>
            <a:ext cx="2823212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Уроки </a:t>
            </a:r>
            <a:r>
              <a:rPr lang="ru-RU" b="1" dirty="0" smtClean="0"/>
              <a:t>проектной </a:t>
            </a:r>
            <a:r>
              <a:rPr lang="ru-RU" b="1" dirty="0"/>
              <a:t>деятельности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3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7527" y="110604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1345" y="829045"/>
            <a:ext cx="786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Исследовательский урок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2531" y="2047795"/>
            <a:ext cx="4051497" cy="28055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4529" y="2503099"/>
            <a:ext cx="4867421" cy="3208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450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993" y="1819213"/>
            <a:ext cx="3521609" cy="2419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87658" y="88096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6" y="3432516"/>
            <a:ext cx="4037429" cy="233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83" y="1650402"/>
            <a:ext cx="2238375" cy="18243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05" y="1599319"/>
            <a:ext cx="2500532" cy="1875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04" y="3859857"/>
            <a:ext cx="4824054" cy="22701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5051" y="727072"/>
            <a:ext cx="11862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Уроки самостоятельной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8780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Уроки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проектной деятельности</a:t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8" y="2006968"/>
            <a:ext cx="2911374" cy="2377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2207464"/>
            <a:ext cx="2985501" cy="2255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38" y="3879357"/>
            <a:ext cx="3794148" cy="1919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030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 на основе групповой технологии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2285999"/>
            <a:ext cx="3123666" cy="2236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1034" y="2243793"/>
            <a:ext cx="3549746" cy="2236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11" y="2715061"/>
            <a:ext cx="3174875" cy="3165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01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Урок-тренинг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51" y="2560320"/>
            <a:ext cx="3967224" cy="286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8" y="2560320"/>
            <a:ext cx="4059700" cy="286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35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986" y="1120112"/>
            <a:ext cx="9456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Уроки дифференцированного обучения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70436"/>
            <a:ext cx="4527765" cy="302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4" y="2570435"/>
            <a:ext cx="3945118" cy="302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82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766" y="104296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Моя внеурочная деятельность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6919" y="2390451"/>
            <a:ext cx="2755776" cy="1502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гражданско-патриотическое воспитание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42770" y="4112824"/>
            <a:ext cx="2755776" cy="1502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Викторины и конкурсы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434752" y="2882117"/>
            <a:ext cx="2461846" cy="1385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Олимпиады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38201" y="4105125"/>
            <a:ext cx="2461846" cy="1385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историко- </a:t>
            </a:r>
            <a:r>
              <a:rPr lang="ru-RU" dirty="0" smtClean="0"/>
              <a:t>краеведческая работа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865077" y="2473605"/>
            <a:ext cx="2461846" cy="1385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8932984" y="19777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701004" y="1943431"/>
            <a:ext cx="484632" cy="2103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58138" y="1845464"/>
            <a:ext cx="484632" cy="628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95885" y="1818208"/>
            <a:ext cx="484632" cy="485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066560" y="1845464"/>
            <a:ext cx="484632" cy="2201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3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9086" y="1620523"/>
            <a:ext cx="2682243" cy="2019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88331" y="752147"/>
            <a:ext cx="40254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Викторины и конкурсы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2790" y="1794757"/>
            <a:ext cx="2170327" cy="2624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052" y="752147"/>
            <a:ext cx="684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гражданско-патриотическое  воспитание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0308" y="1822791"/>
            <a:ext cx="3663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Социальные проекты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6" y="2630077"/>
            <a:ext cx="3502855" cy="2461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014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707" y="617119"/>
            <a:ext cx="53795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историко- краеведческая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6935" y="2011678"/>
            <a:ext cx="3995230" cy="3193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469278" y="1208206"/>
            <a:ext cx="2643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Олимпиады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20" y="1817448"/>
            <a:ext cx="2096085" cy="2226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1595" y="2437223"/>
            <a:ext cx="2215666" cy="2363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9641" y="3795528"/>
            <a:ext cx="1765493" cy="2261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347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Немного о себе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2637810"/>
            <a:ext cx="3196585" cy="3196585"/>
          </a:xfrm>
        </p:spPr>
      </p:pic>
      <p:sp>
        <p:nvSpPr>
          <p:cNvPr id="13" name="Овал 12"/>
          <p:cNvSpPr/>
          <p:nvPr/>
        </p:nvSpPr>
        <p:spPr>
          <a:xfrm>
            <a:off x="7583605" y="2637810"/>
            <a:ext cx="3066197" cy="1264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высшее ХГПУ учитель истории социальный педагог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112526" y="2637810"/>
            <a:ext cx="2957014" cy="1248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Таранина</a:t>
            </a:r>
            <a:r>
              <a:rPr lang="ru-RU" dirty="0" smtClean="0"/>
              <a:t> Татьяна Николаевна</a:t>
            </a:r>
          </a:p>
          <a:p>
            <a:pPr algn="ctr"/>
            <a:r>
              <a:rPr lang="ru-RU" dirty="0" smtClean="0"/>
              <a:t>18.07.1983 года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668371" y="4507552"/>
            <a:ext cx="3639402" cy="1197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 педагогической работы 3 года 4 месяца.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" y="559460"/>
            <a:ext cx="3280687" cy="18184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18" y="506196"/>
            <a:ext cx="3376781" cy="18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758" y="754352"/>
            <a:ext cx="90016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Хотелось бы закончить мою презентацию </a:t>
            </a:r>
            <a:endParaRPr lang="ru-RU" sz="36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высказыванием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0375" y="195468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«Скажи мне, и я забуду. Покажи мне, и, может быть,  я запомню. Но  вовлеки меня, и тогда я постигну».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3910818"/>
            <a:ext cx="6977575" cy="22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Пути повышения профессиональной компетенции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295402" y="2593076"/>
            <a:ext cx="2227994" cy="1651921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Прохождения курсов повышения квалификации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806286" y="2593077"/>
            <a:ext cx="2481618" cy="1651922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Проведения и посещения открытых уроков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295402" y="4449171"/>
            <a:ext cx="2227994" cy="1458627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570794" y="2593076"/>
            <a:ext cx="2325804" cy="1651924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самообразование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06286" y="4449171"/>
            <a:ext cx="2481618" cy="145862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70794" y="4244997"/>
            <a:ext cx="2325804" cy="1662801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Выступления на </a:t>
            </a:r>
            <a:r>
              <a:rPr lang="ru-RU" dirty="0" err="1" smtClean="0"/>
              <a:t>семминарах</a:t>
            </a:r>
            <a:r>
              <a:rPr lang="ru-RU" dirty="0" smtClean="0"/>
              <a:t> и педагогических советах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77" y="633129"/>
            <a:ext cx="1645801" cy="1823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715831"/>
            <a:ext cx="1498836" cy="1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Моя </a:t>
            </a:r>
            <a:r>
              <a:rPr lang="ru-RU" dirty="0">
                <a:solidFill>
                  <a:srgbClr val="C00000"/>
                </a:solidFill>
              </a:rPr>
              <a:t>педагогическая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деятельность основана 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C00000"/>
                </a:solidFill>
              </a:rPr>
              <a:t>технологии критического мышления и </a:t>
            </a:r>
            <a:r>
              <a:rPr lang="ru-RU" dirty="0" smtClean="0">
                <a:solidFill>
                  <a:srgbClr val="C00000"/>
                </a:solidFill>
              </a:rPr>
              <a:t>инновационном </a:t>
            </a:r>
            <a:r>
              <a:rPr lang="ru-RU" dirty="0" smtClean="0">
                <a:solidFill>
                  <a:srgbClr val="C00000"/>
                </a:solidFill>
              </a:rPr>
              <a:t>образовании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4" y="681565"/>
            <a:ext cx="19050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51" y="710250"/>
            <a:ext cx="1856095" cy="1575749"/>
          </a:xfrm>
          <a:prstGeom prst="rect">
            <a:avLst/>
          </a:prstGeom>
        </p:spPr>
      </p:pic>
      <p:sp>
        <p:nvSpPr>
          <p:cNvPr id="5" name="Лента лицом вверх 4"/>
          <p:cNvSpPr/>
          <p:nvPr/>
        </p:nvSpPr>
        <p:spPr>
          <a:xfrm>
            <a:off x="1592239" y="4899546"/>
            <a:ext cx="9007522" cy="968991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6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9194" y="341861"/>
            <a:ext cx="8607420" cy="15696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>
                <a:solidFill>
                  <a:srgbClr val="424456"/>
                </a:solidFill>
                <a:latin typeface="Trebuchet MS" pitchFamily="34"/>
              </a:rPr>
              <a:t>        </a:t>
            </a:r>
          </a:p>
          <a:p>
            <a:r>
              <a:rPr lang="en-US" sz="4800" dirty="0" err="1" smtClean="0">
                <a:solidFill>
                  <a:srgbClr val="424456"/>
                </a:solidFill>
                <a:latin typeface="Trebuchet MS" pitchFamily="34"/>
              </a:rPr>
              <a:t>Критическое</a:t>
            </a:r>
            <a:r>
              <a:rPr lang="en-US" sz="4800" dirty="0" smtClean="0">
                <a:solidFill>
                  <a:srgbClr val="424456"/>
                </a:solidFill>
                <a:latin typeface="Trebuchet MS" pitchFamily="34"/>
              </a:rPr>
              <a:t> </a:t>
            </a:r>
            <a:r>
              <a:rPr lang="en-US" sz="4800" dirty="0" err="1" smtClean="0">
                <a:solidFill>
                  <a:srgbClr val="424456"/>
                </a:solidFill>
                <a:latin typeface="Trebuchet MS" pitchFamily="34"/>
              </a:rPr>
              <a:t>мышление</a:t>
            </a:r>
            <a:r>
              <a:rPr lang="en-US" sz="4800" dirty="0" smtClean="0">
                <a:solidFill>
                  <a:srgbClr val="424456"/>
                </a:solidFill>
                <a:latin typeface="Trebuchet MS" pitchFamily="34"/>
              </a:rPr>
              <a:t> –</a:t>
            </a:r>
            <a:endParaRPr lang="en-US" sz="4800" dirty="0">
              <a:solidFill>
                <a:srgbClr val="424456"/>
              </a:solidFill>
              <a:latin typeface="Trebuchet MS" pitchFamily="34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712720" y="2444921"/>
            <a:ext cx="7392962" cy="5294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b="1" i="1" dirty="0" smtClean="0">
              <a:latin typeface="Georgia" pitchFamily="34"/>
            </a:endParaRPr>
          </a:p>
          <a:p>
            <a:pPr algn="just"/>
            <a:r>
              <a:rPr lang="en-US" sz="2800" b="1" i="1" dirty="0" err="1" smtClean="0">
                <a:latin typeface="Georgia" pitchFamily="34"/>
              </a:rPr>
              <a:t>направленное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мышление</a:t>
            </a:r>
            <a:r>
              <a:rPr lang="en-US" sz="2800" b="1" i="1" dirty="0" smtClean="0">
                <a:latin typeface="Georgia" pitchFamily="34"/>
              </a:rPr>
              <a:t>, </a:t>
            </a:r>
            <a:r>
              <a:rPr lang="en-US" sz="2800" b="1" i="1" dirty="0" err="1" smtClean="0">
                <a:latin typeface="Georgia" pitchFamily="34"/>
              </a:rPr>
              <a:t>которое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отличается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логичностью</a:t>
            </a:r>
            <a:r>
              <a:rPr lang="en-US" sz="2800" b="1" i="1" dirty="0" smtClean="0">
                <a:latin typeface="Georgia" pitchFamily="34"/>
              </a:rPr>
              <a:t> и </a:t>
            </a:r>
            <a:r>
              <a:rPr lang="en-US" sz="2800" b="1" i="1" dirty="0" err="1" smtClean="0">
                <a:latin typeface="Georgia" pitchFamily="34"/>
              </a:rPr>
              <a:t>умением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учесть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свою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точку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зрения</a:t>
            </a:r>
            <a:r>
              <a:rPr lang="en-US" sz="2800" b="1" i="1" dirty="0" smtClean="0">
                <a:latin typeface="Georgia" pitchFamily="34"/>
              </a:rPr>
              <a:t> и </a:t>
            </a:r>
            <a:r>
              <a:rPr lang="en-US" sz="2800" b="1" i="1" dirty="0" err="1" smtClean="0">
                <a:latin typeface="Georgia" pitchFamily="34"/>
              </a:rPr>
              <a:t>другие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мнения</a:t>
            </a:r>
            <a:r>
              <a:rPr lang="en-US" sz="2800" b="1" i="1" dirty="0" smtClean="0">
                <a:latin typeface="Georgia" pitchFamily="34"/>
              </a:rPr>
              <a:t>, а </a:t>
            </a:r>
            <a:r>
              <a:rPr lang="en-US" sz="2800" b="1" i="1" dirty="0" err="1" smtClean="0">
                <a:latin typeface="Georgia" pitchFamily="34"/>
              </a:rPr>
              <a:t>если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необходимо</a:t>
            </a:r>
            <a:r>
              <a:rPr lang="en-US" sz="2800" b="1" i="1" dirty="0" smtClean="0">
                <a:latin typeface="Georgia" pitchFamily="34"/>
              </a:rPr>
              <a:t>, </a:t>
            </a:r>
            <a:r>
              <a:rPr lang="en-US" sz="2800" b="1" i="1" dirty="0" err="1" smtClean="0">
                <a:latin typeface="Georgia" pitchFamily="34"/>
              </a:rPr>
              <a:t>то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отказаться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от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собственных</a:t>
            </a:r>
            <a:r>
              <a:rPr lang="en-US" sz="2800" b="1" i="1" dirty="0" smtClean="0">
                <a:latin typeface="Georgia" pitchFamily="34"/>
              </a:rPr>
              <a:t> </a:t>
            </a:r>
            <a:r>
              <a:rPr lang="en-US" sz="2800" b="1" i="1" dirty="0" err="1" smtClean="0">
                <a:latin typeface="Georgia" pitchFamily="34"/>
              </a:rPr>
              <a:t>предубеждений</a:t>
            </a:r>
            <a:r>
              <a:rPr lang="en-US" sz="2800" b="1" i="1" dirty="0" smtClean="0">
                <a:latin typeface="Georgia" pitchFamily="34"/>
              </a:rPr>
              <a:t>.</a:t>
            </a:r>
            <a:endParaRPr lang="en-US" sz="2800" b="1" i="1" dirty="0">
              <a:latin typeface="Georgia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444240"/>
            <a:ext cx="2371293" cy="277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548640"/>
            <a:ext cx="4386128" cy="3337560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>
            <a:off x="2529840" y="2079160"/>
            <a:ext cx="5273040" cy="968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3920" y="-731460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инновационное образование</a:t>
            </a:r>
            <a:endParaRPr lang="ru-RU" sz="3200" b="0" i="0" dirty="0" smtClean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3200" dirty="0" smtClean="0"/>
              <a:t>                   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1432" y="1323142"/>
            <a:ext cx="890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для инновационной экономики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э</a:t>
            </a:r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то система представляющая единство </a:t>
            </a:r>
            <a:endParaRPr lang="ru-RU" sz="32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729676" y="2789994"/>
            <a:ext cx="2821244" cy="14622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производственных инноваций в сфере образования, а именно новых технологий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606040" y="4429364"/>
            <a:ext cx="2865120" cy="16154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новых методов и приемов преподавания и обучения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885086" y="3310829"/>
            <a:ext cx="2484120" cy="15757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управленческих инноваций, включая экономические механизмы в сфере образования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8839200" y="3654013"/>
            <a:ext cx="2606040" cy="144360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институциональные формы в области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97982" y="16103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899904" y="24370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38600" y="2400360"/>
            <a:ext cx="484632" cy="1820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909214" y="23007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1080" y="673921"/>
            <a:ext cx="9072567" cy="25545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err="1" smtClean="0">
                <a:solidFill>
                  <a:srgbClr val="C00000"/>
                </a:solidFill>
                <a:latin typeface="Trebuchet MS" pitchFamily="34"/>
              </a:rPr>
              <a:t>Сегодня</a:t>
            </a:r>
            <a:r>
              <a:rPr lang="en-US" sz="3600" dirty="0" smtClean="0">
                <a:solidFill>
                  <a:srgbClr val="C00000"/>
                </a:solidFill>
                <a:latin typeface="Trebuchet MS" pitchFamily="34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Trebuchet MS" pitchFamily="34"/>
              </a:rPr>
              <a:t>выпускник</a:t>
            </a:r>
            <a:r>
              <a:rPr lang="en-US" sz="3600" dirty="0" smtClean="0">
                <a:solidFill>
                  <a:srgbClr val="C00000"/>
                </a:solidFill>
                <a:latin typeface="Trebuchet MS" pitchFamily="34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rebuchet MS" pitchFamily="34"/>
              </a:rPr>
              <a:t>школы</a:t>
            </a:r>
            <a:r>
              <a:rPr lang="en-US" sz="3600" dirty="0" smtClean="0">
                <a:solidFill>
                  <a:srgbClr val="C00000"/>
                </a:solidFill>
                <a:latin typeface="Trebuchet MS" pitchFamily="34"/>
              </a:rPr>
              <a:t> XXI </a:t>
            </a:r>
            <a:r>
              <a:rPr lang="en-US" sz="3600" dirty="0" err="1" smtClean="0">
                <a:solidFill>
                  <a:srgbClr val="C00000"/>
                </a:solidFill>
                <a:latin typeface="Trebuchet MS" pitchFamily="34"/>
              </a:rPr>
              <a:t>века</a:t>
            </a:r>
            <a:r>
              <a:rPr lang="en-US" sz="3600" dirty="0" smtClean="0">
                <a:solidFill>
                  <a:srgbClr val="C00000"/>
                </a:solidFill>
                <a:latin typeface="Trebuchet MS" pitchFamily="34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rebuchet MS" pitchFamily="34"/>
              </a:rPr>
              <a:t>должен</a:t>
            </a:r>
            <a:r>
              <a:rPr lang="en-US" sz="3600" dirty="0" smtClean="0">
                <a:solidFill>
                  <a:srgbClr val="C00000"/>
                </a:solidFill>
                <a:latin typeface="Trebuchet MS" pitchFamily="34"/>
              </a:rPr>
              <a:t>:</a:t>
            </a:r>
            <a:r>
              <a:rPr lang="en-US" sz="3600" dirty="0" smtClean="0">
                <a:solidFill>
                  <a:srgbClr val="000000"/>
                </a:solidFill>
                <a:latin typeface="Trebuchet MS" pitchFamily="34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rebuchet MS" pitchFamily="34"/>
              </a:rPr>
            </a:br>
            <a:r>
              <a:rPr lang="en-US" dirty="0" smtClean="0">
                <a:latin typeface="Trebuchet MS" pitchFamily="34"/>
              </a:rPr>
              <a:t/>
            </a:r>
            <a:br>
              <a:rPr lang="en-US" dirty="0" smtClean="0">
                <a:latin typeface="Trebuchet MS" pitchFamily="34"/>
              </a:rPr>
            </a:br>
            <a:endParaRPr lang="en-US" dirty="0">
              <a:latin typeface="Trebuchet MS" pitchFamily="34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494150" y="2273302"/>
            <a:ext cx="8845548" cy="5457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i="1" dirty="0" err="1" smtClean="0">
                <a:solidFill>
                  <a:srgbClr val="00B0F0"/>
                </a:solidFill>
                <a:latin typeface="Georgia" pitchFamily="34"/>
              </a:rPr>
              <a:t>уметь</a:t>
            </a:r>
            <a:r>
              <a:rPr lang="en-US" sz="2800" b="1" i="1" dirty="0" smtClean="0">
                <a:solidFill>
                  <a:srgbClr val="00B0F0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Georgia" pitchFamily="34"/>
              </a:rPr>
              <a:t>самостоятельно</a:t>
            </a:r>
            <a:r>
              <a:rPr lang="en-US" sz="2800" b="1" i="1" dirty="0" smtClean="0">
                <a:solidFill>
                  <a:srgbClr val="00B0F0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Georgia" pitchFamily="34"/>
              </a:rPr>
              <a:t>приобретать</a:t>
            </a:r>
            <a:r>
              <a:rPr lang="en-US" sz="2800" b="1" i="1" dirty="0" smtClean="0">
                <a:solidFill>
                  <a:srgbClr val="00B0F0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Georgia" pitchFamily="34"/>
              </a:rPr>
              <a:t>знания</a:t>
            </a:r>
            <a:r>
              <a:rPr lang="en-US" sz="2800" b="1" i="1" dirty="0" smtClean="0">
                <a:solidFill>
                  <a:srgbClr val="00B0F0"/>
                </a:solidFill>
                <a:latin typeface="Georgia" pitchFamily="34"/>
              </a:rPr>
              <a:t>;</a:t>
            </a:r>
          </a:p>
          <a:p>
            <a:pPr algn="just"/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применять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их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на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практике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для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решения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разнообразных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FF950E"/>
                </a:solidFill>
                <a:latin typeface="Georgia" pitchFamily="34"/>
              </a:rPr>
              <a:t>проблем</a:t>
            </a:r>
            <a:r>
              <a:rPr lang="en-US" sz="2800" b="1" i="1" dirty="0" smtClean="0">
                <a:solidFill>
                  <a:srgbClr val="FF950E"/>
                </a:solidFill>
                <a:latin typeface="Georgia" pitchFamily="34"/>
              </a:rPr>
              <a:t>;</a:t>
            </a:r>
          </a:p>
          <a:p>
            <a:pPr algn="just"/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работать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 с </a:t>
            </a:r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различной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информацией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анализировать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обобщать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Georgia" pitchFamily="34"/>
              </a:rPr>
              <a:t>аргументировать</a:t>
            </a:r>
            <a:r>
              <a:rPr lang="en-US" sz="2800" b="1" i="1" dirty="0" smtClean="0">
                <a:solidFill>
                  <a:srgbClr val="0000FF"/>
                </a:solidFill>
                <a:latin typeface="Georgia" pitchFamily="34"/>
              </a:rPr>
              <a:t>;</a:t>
            </a:r>
          </a:p>
          <a:p>
            <a:pPr marL="0" indent="0" algn="just">
              <a:buNone/>
            </a:pPr>
            <a:endParaRPr lang="en-US" b="1" i="1" dirty="0" smtClean="0">
              <a:latin typeface="Georgia" pitchFamily="34"/>
            </a:endParaRPr>
          </a:p>
          <a:p>
            <a:pPr algn="just"/>
            <a:endParaRPr lang="en-US" b="1" i="1" dirty="0">
              <a:latin typeface="Georgia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0" y="1214122"/>
            <a:ext cx="1645920" cy="1105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666" y="1169830"/>
            <a:ext cx="164606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512470" y="2194822"/>
            <a:ext cx="8477246" cy="47624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Georgia" pitchFamily="34"/>
              </a:rPr>
              <a:t>Как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учить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детей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без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принуждения</a:t>
            </a:r>
            <a:r>
              <a:rPr lang="en-US" sz="2800" dirty="0" smtClean="0">
                <a:latin typeface="Georgia" pitchFamily="34"/>
              </a:rPr>
              <a:t>?</a:t>
            </a:r>
          </a:p>
          <a:p>
            <a:pPr algn="just"/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Как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помочь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им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раскрыть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свои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возможности</a:t>
            </a:r>
            <a:r>
              <a:rPr lang="en-US" sz="2800" dirty="0" smtClean="0">
                <a:latin typeface="Georgia" pitchFamily="34"/>
              </a:rPr>
              <a:t>?</a:t>
            </a:r>
          </a:p>
          <a:p>
            <a:pPr algn="just"/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Как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сделать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предмет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интересным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для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всех</a:t>
            </a:r>
            <a:r>
              <a:rPr lang="en-US" sz="2800" dirty="0" smtClean="0">
                <a:latin typeface="Georgia" pitchFamily="34"/>
              </a:rPr>
              <a:t>?</a:t>
            </a:r>
          </a:p>
          <a:p>
            <a:pPr algn="just"/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Как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дать</a:t>
            </a:r>
            <a:r>
              <a:rPr lang="en-US" sz="2800" dirty="0" smtClean="0">
                <a:latin typeface="Georgia" pitchFamily="34"/>
              </a:rPr>
              <a:t> </a:t>
            </a:r>
            <a:r>
              <a:rPr lang="en-US" sz="2800" dirty="0" err="1" smtClean="0">
                <a:latin typeface="Georgia" pitchFamily="34"/>
              </a:rPr>
              <a:t>стимул</a:t>
            </a:r>
            <a:r>
              <a:rPr lang="en-US" sz="2800" dirty="0" smtClean="0">
                <a:latin typeface="Georgia" pitchFamily="34"/>
              </a:rPr>
              <a:t> к </a:t>
            </a:r>
            <a:r>
              <a:rPr lang="en-US" sz="2800" dirty="0" err="1" smtClean="0">
                <a:latin typeface="Georgia" pitchFamily="34"/>
              </a:rPr>
              <a:t>обучению</a:t>
            </a:r>
            <a:r>
              <a:rPr lang="en-US" sz="2800" dirty="0" smtClean="0">
                <a:latin typeface="Georgia" pitchFamily="34"/>
              </a:rPr>
              <a:t>?</a:t>
            </a:r>
          </a:p>
          <a:p>
            <a:pPr marL="0" indent="0" algn="just">
              <a:buFont typeface="Wingdings 3"/>
              <a:buNone/>
            </a:pPr>
            <a:endParaRPr lang="en-US" sz="2800" dirty="0" smtClean="0">
              <a:latin typeface="Georgia" pitchFamily="3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2470" y="1111156"/>
            <a:ext cx="9070976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0" marR="0" lvl="0" indent="0" algn="l" defTabSz="50397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968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ru-RU" sz="4000" dirty="0" smtClean="0">
                <a:solidFill>
                  <a:srgbClr val="000000"/>
                </a:solidFill>
                <a:latin typeface="Trebuchet MS" pitchFamily="34"/>
              </a:rPr>
              <a:t>У меня появились вопросы</a:t>
            </a:r>
            <a:endParaRPr lang="ru-RU" sz="4000" dirty="0" smtClean="0">
              <a:solidFill>
                <a:srgbClr val="000000"/>
              </a:solidFill>
              <a:latin typeface="Trebuchet MS" pitchFamily="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" y="689317"/>
            <a:ext cx="1831040" cy="1744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46" y="3743178"/>
            <a:ext cx="2453200" cy="245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" y="4061899"/>
            <a:ext cx="1831040" cy="21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нашла ответы в технологии критического мышления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38201" y="4389118"/>
            <a:ext cx="2101947" cy="14771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культуры чтения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76300" y="2602522"/>
            <a:ext cx="2063848" cy="12660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нового </a:t>
            </a:r>
            <a:r>
              <a:rPr lang="ru-RU" dirty="0"/>
              <a:t>стиля мышления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519832" y="4389118"/>
            <a:ext cx="2447777" cy="14771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Самостоятельность поисковой творческой деятельности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19832" y="2602523"/>
            <a:ext cx="2349303" cy="12660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Коммукативность,мобильность,креативность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448819" y="4389118"/>
            <a:ext cx="2447779" cy="14771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Самообразование и самоорганизация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448819" y="2602523"/>
            <a:ext cx="2440745" cy="12660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в условиях ФГОС ОО</a:t>
            </a:r>
            <a:endParaRPr lang="ru-RU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174523" y="212140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482924" y="213898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426875" y="159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1" y="1592816"/>
            <a:ext cx="542591" cy="1005927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>
            <a:off x="7174523" y="360133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364230" y="360133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538420" y="3864745"/>
            <a:ext cx="484632" cy="64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426876" y="3889013"/>
            <a:ext cx="484632" cy="64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318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Garamond</vt:lpstr>
      <vt:lpstr>Georgia</vt:lpstr>
      <vt:lpstr>Times New Roman</vt:lpstr>
      <vt:lpstr>Trebuchet MS</vt:lpstr>
      <vt:lpstr>Wingdings 3</vt:lpstr>
      <vt:lpstr>Натуральные материалы</vt:lpstr>
      <vt:lpstr>             </vt:lpstr>
      <vt:lpstr>Немного о себе</vt:lpstr>
      <vt:lpstr>Пути повышения профессиональной компетенции</vt:lpstr>
      <vt:lpstr>     Моя педагогическая  деятельность основана на  технологии критического мышления и инновационном образовании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Я нашла ответы в технологии критического мышления</vt:lpstr>
      <vt:lpstr>В процессе учебной деятельности, в которой  ученик является субъектом обучения, применяю методы инновационных уроков</vt:lpstr>
      <vt:lpstr>Презентация PowerPoint</vt:lpstr>
      <vt:lpstr>Презентация PowerPoint</vt:lpstr>
      <vt:lpstr>Уроки проектной деятельности </vt:lpstr>
      <vt:lpstr>Урок на основе групповой технологии</vt:lpstr>
      <vt:lpstr>Урок-тренинг </vt:lpstr>
      <vt:lpstr>Презентация PowerPoint</vt:lpstr>
      <vt:lpstr>Моя внеурочная деятельность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Презентация педагогической деятельности педагога истории и  обществознания  Тараниной Татьяны Николаевны 2015 год</dc:title>
  <dc:creator>CS</dc:creator>
  <cp:lastModifiedBy>CS</cp:lastModifiedBy>
  <cp:revision>57</cp:revision>
  <dcterms:created xsi:type="dcterms:W3CDTF">2015-12-23T05:22:34Z</dcterms:created>
  <dcterms:modified xsi:type="dcterms:W3CDTF">2015-12-24T10:41:26Z</dcterms:modified>
</cp:coreProperties>
</file>