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8" r:id="rId8"/>
    <p:sldId id="265" r:id="rId9"/>
    <p:sldId id="271" r:id="rId10"/>
    <p:sldId id="266" r:id="rId11"/>
    <p:sldId id="272" r:id="rId12"/>
    <p:sldId id="273" r:id="rId13"/>
    <p:sldId id="274" r:id="rId14"/>
    <p:sldId id="275" r:id="rId15"/>
    <p:sldId id="267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9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4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96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6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77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8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0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8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2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4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7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008F94-A04F-4C52-AC83-29853878944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22194B-75D8-4825-8ECF-F740131C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92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30_%D0%B8%D1%8E%D0%BD%D1%8F" TargetMode="External"/><Relationship Id="rId3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7" Type="http://schemas.openxmlformats.org/officeDocument/2006/relationships/hyperlink" Target="https://ru.wikipedia.org/wiki/29_%D0%B8%D1%8E%D0%BD%D1%8F" TargetMode="External"/><Relationship Id="rId2" Type="http://schemas.openxmlformats.org/officeDocument/2006/relationships/hyperlink" Target="https://ru.wikipedia.org/wiki/%D0%91%D1%80%D0%B5%D1%81%D1%82%D1%81%D0%BA%D0%B0%D1%8F_%D0%BA%D1%80%D0%B5%D0%BF%D0%BE%D1%81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1%80%D1%82%D0%B8%D0%BB%D0%BB%D0%B5%D1%80%D0%B8%D1%8F" TargetMode="External"/><Relationship Id="rId5" Type="http://schemas.openxmlformats.org/officeDocument/2006/relationships/hyperlink" Target="https://ru.wikipedia.org/wiki/23_%D0%B8%D1%8E%D0%BD%D1%8F" TargetMode="External"/><Relationship Id="rId4" Type="http://schemas.openxmlformats.org/officeDocument/2006/relationships/hyperlink" Target="https://ru.wikipedia.org/wiki/22_%D0%B8%D1%8E%D0%BD%D1%8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ru.wikipedia.org/wiki/%D0%91%D1%80%D0%B5%D1%81%D1%82%D1%81%D0%BA%D0%B0%D1%8F_%D0%BA%D1%80%D0%B5%D0%BF%D0%BE%D1%81%D1%82%D1%8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44" TargetMode="External"/><Relationship Id="rId5" Type="http://schemas.openxmlformats.org/officeDocument/2006/relationships/hyperlink" Target="https://ru.wikipedia.org/wiki/1898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ru.wikipedia.org/wiki/%D0%9B%D0%B8%D0%BE%D0%B7%D0%BD%D0%BE" TargetMode="External"/><Relationship Id="rId7" Type="http://schemas.openxmlformats.org/officeDocument/2006/relationships/hyperlink" Target="https://ru.wikipedia.org/wiki/%D0%9E%D0%B1%D0%BE%D1%80%D0%BE%D0%BD%D0%B0_%D0%91%D1%80%D0%B5%D1%81%D1%82%D1%81%D0%BA%D0%BE%D0%B9_%D0%BA%D1%80%D0%B5%D0%BF%D0%BE%D1%81%D1%82%D0%B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E%D0%BB%D0%BA%D0%BE%D0%B2%D0%BE%D0%B9_%D0%BA%D0%BE%D0%BC%D0%B8%D1%81%D1%81%D0%B0%D1%80" TargetMode="External"/><Relationship Id="rId11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5" Type="http://schemas.openxmlformats.org/officeDocument/2006/relationships/hyperlink" Target="https://ru.wikipedia.org/wiki/%D0%91%D1%80%D0%B5%D1%81%D1%82" TargetMode="External"/><Relationship Id="rId10" Type="http://schemas.openxmlformats.org/officeDocument/2006/relationships/hyperlink" Target="https://ru.wikipedia.org/wiki/1983_%D0%B3%D0%BE%D0%B4" TargetMode="External"/><Relationship Id="rId4" Type="http://schemas.openxmlformats.org/officeDocument/2006/relationships/hyperlink" Target="https://ru.wikipedia.org/wiki/%D0%92%D0%B8%D1%82%D0%B5%D0%B1%D1%81%D0%BA%D0%B0%D1%8F_%D0%B3%D1%83%D0%B1%D0%B5%D1%80%D0%BD%D0%B8%D1%8F" TargetMode="External"/><Relationship Id="rId9" Type="http://schemas.openxmlformats.org/officeDocument/2006/relationships/hyperlink" Target="https://ru.wikipedia.org/wiki/1926_%D0%B3%D0%BE%D0%B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A1%D0%A4%D0%A1%D0%A0" TargetMode="External"/><Relationship Id="rId13" Type="http://schemas.openxmlformats.org/officeDocument/2006/relationships/hyperlink" Target="https://ru.wikipedia.org/wiki/%D0%9A%D0%B8%D0%B5%D0%B2" TargetMode="External"/><Relationship Id="rId18" Type="http://schemas.openxmlformats.org/officeDocument/2006/relationships/hyperlink" Target="https://ru.wikipedia.org/wiki/%D0%91%D0%BB%D0%BE%D0%BA%D0%B0%D0%B4%D0%B0_%D0%9B%D0%B5%D0%BD%D0%B8%D0%BD%D0%B3%D1%80%D0%B0%D0%B4%D0%B0" TargetMode="External"/><Relationship Id="rId3" Type="http://schemas.openxmlformats.org/officeDocument/2006/relationships/hyperlink" Target="https://ru.wikipedia.org/wiki/%D0%9B%D0%B8%D1%82%D0%B2%D0%B0" TargetMode="External"/><Relationship Id="rId21" Type="http://schemas.openxmlformats.org/officeDocument/2006/relationships/hyperlink" Target="https://ru.wikipedia.org/wiki/%D0%9C%D0%BE%D1%81%D0%BA%D0%B2%D0%B0" TargetMode="External"/><Relationship Id="rId7" Type="http://schemas.openxmlformats.org/officeDocument/2006/relationships/hyperlink" Target="https://ru.wikipedia.org/wiki/%D0%AD%D1%81%D1%82%D0%BE%D0%BD%D0%B8%D1%8F" TargetMode="External"/><Relationship Id="rId12" Type="http://schemas.openxmlformats.org/officeDocument/2006/relationships/hyperlink" Target="https://ru.wikipedia.org/wiki/%D0%9C%D0%B8%D0%BD%D1%81%D0%BA" TargetMode="External"/><Relationship Id="rId17" Type="http://schemas.openxmlformats.org/officeDocument/2006/relationships/hyperlink" Target="https://ru.wikipedia.org/wiki/%D0%94%D0%BD%D0%B5%D0%BF%D1%80%D0%BE%D0%BF%D0%B5%D1%82%D1%80%D0%BE%D0%B2%D1%81%D0%BA" TargetMode="External"/><Relationship Id="rId2" Type="http://schemas.openxmlformats.org/officeDocument/2006/relationships/hyperlink" Target="https://ru.wikipedia.org/wiki/1_%D0%B4%D0%B5%D0%BA%D0%B0%D0%B1%D1%80%D1%8F" TargetMode="External"/><Relationship Id="rId16" Type="http://schemas.openxmlformats.org/officeDocument/2006/relationships/hyperlink" Target="https://ru.wikipedia.org/wiki/%D0%9E%D0%B4%D0%B5%D1%81%D1%81%D0%B0" TargetMode="External"/><Relationship Id="rId20" Type="http://schemas.openxmlformats.org/officeDocument/2006/relationships/hyperlink" Target="https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0%BB%D0%B4%D0%B0%D0%B2%D0%B8%D1%8F" TargetMode="External"/><Relationship Id="rId11" Type="http://schemas.openxmlformats.org/officeDocument/2006/relationships/hyperlink" Target="https://ru.wikipedia.org/wiki/%D0%9A%D1%80%D0%B8%D0%B2%D0%BE%D1%80%D0%BE%D0%B6%D1%81%D0%BA%D0%B8%D0%B9_%D0%B6%D0%B5%D0%BB%D0%B5%D0%B7%D0%BE%D1%80%D1%83%D0%B4%D0%BD%D1%8B%D0%B9_%D0%B1%D0%B0%D1%81%D1%81%D0%B5%D0%B9%D0%BD" TargetMode="External"/><Relationship Id="rId5" Type="http://schemas.openxmlformats.org/officeDocument/2006/relationships/hyperlink" Target="https://ru.wikipedia.org/wiki/%D0%91%D0%B5%D0%BB%D0%BE%D1%80%D1%83%D1%81%D1%81%D0%B8%D1%8F" TargetMode="External"/><Relationship Id="rId15" Type="http://schemas.openxmlformats.org/officeDocument/2006/relationships/hyperlink" Target="https://ru.wikipedia.org/wiki/%D0%A1%D0%BC%D0%BE%D0%BB%D0%B5%D0%BD%D1%81%D0%BA" TargetMode="External"/><Relationship Id="rId10" Type="http://schemas.openxmlformats.org/officeDocument/2006/relationships/hyperlink" Target="https://ru.wikipedia.org/wiki/%D0%94%D0%BE%D0%BD%D0%B5%D1%86%D0%BA%D0%B8%D0%B9_%D0%BA%D0%B0%D0%BC%D0%B5%D0%BD%D0%BD%D0%BE%D1%83%D0%B3%D0%BE%D0%BB%D1%8C%D0%BD%D1%8B%D0%B9_%D0%B1%D0%B0%D1%81%D1%81%D0%B5%D0%B9%D0%BD" TargetMode="External"/><Relationship Id="rId19" Type="http://schemas.openxmlformats.org/officeDocument/2006/relationships/hyperlink" Target="https://ru.wikipedia.org/wiki/%D0%A3%D0%B3%D0%BE%D0%BD_%D0%B3%D1%80%D0%B0%D0%B6%D0%B4%D0%B0%D0%BD_%D0%A1%D0%A1%D0%A1%D0%A0_%D0%BD%D0%B0_%D1%80%D0%B0%D0%B1%D0%BE%D1%82%D1%83_%D0%B2_%D0%93%D0%B5%D1%80%D0%BC%D0%B0%D0%BD%D0%B8%D1%8E" TargetMode="External"/><Relationship Id="rId4" Type="http://schemas.openxmlformats.org/officeDocument/2006/relationships/hyperlink" Target="https://ru.wikipedia.org/wiki/%D0%9B%D0%B0%D1%82%D0%B2%D0%B8%D1%8F" TargetMode="External"/><Relationship Id="rId9" Type="http://schemas.openxmlformats.org/officeDocument/2006/relationships/hyperlink" Target="https://ru.wikipedia.org/wiki/%D0%A3%D0%BA%D1%80%D0%B0%D0%B8%D0%BD%D0%B0" TargetMode="External"/><Relationship Id="rId14" Type="http://schemas.openxmlformats.org/officeDocument/2006/relationships/hyperlink" Target="https://ru.wikipedia.org/wiki/%D0%A5%D0%B0%D1%80%D1%8C%D0%BA%D0%BE%D0%B2" TargetMode="External"/><Relationship Id="rId22" Type="http://schemas.openxmlformats.org/officeDocument/2006/relationships/hyperlink" Target="https://ru.wikipedia.org/wiki/%D0%A0%D0%BE%D1%81%D1%82%D0%BE%D0%B2-%D0%BD%D0%B0-%D0%94%D0%BE%D0%BD%D1%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3_%D0%B8%D1%8E%D0%BB%D1%8F" TargetMode="External"/><Relationship Id="rId2" Type="http://schemas.openxmlformats.org/officeDocument/2006/relationships/hyperlink" Target="https://ru.wikipedia.org/wiki/%D0%92%D1%8B%D1%81%D1%82%D1%83%D0%BF%D0%BB%D0%B5%D0%BD%D0%B8%D0%B5_%D0%A1%D1%82%D0%B0%D0%BB%D0%B8%D0%BD%D0%B0_%D0%BF%D0%BE_%D1%80%D0%B0%D0%B4%D0%B8%D0%BE_3_%D0%B8%D1%8E%D0%BB%D1%8F_1941_%D0%B3%D0%BE%D0%B4%D0%B0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92%D0%B5%D0%BB%D0%B8%D0%BA%D0%B0%D1%8F_%D0%9E%D1%82%D0%B5%D1%87%D0%B5%D1%81%D1%82%D0%B2%D0%B5%D0%BD%D0%BD%D0%B0%D1%8F_%D0%B2%D0%BE%D0%B9%D0%BD%D0%B0#cite_note-5" TargetMode="External"/><Relationship Id="rId4" Type="http://schemas.openxmlformats.org/officeDocument/2006/relationships/hyperlink" Target="https://ru.wikipedia.org/wiki/1941_%D0%B3%D0%BE%D0%B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1%82%D0%BE%D0%B2%D1%81%D0%BA%D0%B0%D1%8F_%D0%A1%D0%A1%D0%A0" TargetMode="External"/><Relationship Id="rId13" Type="http://schemas.openxmlformats.org/officeDocument/2006/relationships/hyperlink" Target="https://ru.wikipedia.org/wiki/%D0%93%D1%83%D1%80%D1%8C%D0%B5%D0%B2_(%D0%B3%D0%BE%D1%80%D0%BE%D0%B4)" TargetMode="External"/><Relationship Id="rId3" Type="http://schemas.openxmlformats.org/officeDocument/2006/relationships/hyperlink" Target="https://ru.wikipedia.org/wiki/%D0%A3%D0%BA%D1%80%D0%B0%D0%B8%D0%BD%D1%81%D0%BA%D0%B0%D1%8F_%D0%A1%D0%A1%D0%A0" TargetMode="External"/><Relationship Id="rId7" Type="http://schemas.openxmlformats.org/officeDocument/2006/relationships/hyperlink" Target="https://ru.wikipedia.org/wiki/%D0%9B%D0%B0%D1%82%D0%B2%D0%B8%D0%B9%D1%81%D0%BA%D0%B0%D1%8F_%D0%A1%D0%A1%D0%A0" TargetMode="External"/><Relationship Id="rId12" Type="http://schemas.openxmlformats.org/officeDocument/2006/relationships/hyperlink" Target="https://ru.wikipedia.org/wiki/%D0%9A%D0%B0%D0%B7%D0%B0%D1%85%D1%81%D0%BA%D0%B0%D1%8F_%D0%A1%D0%BE%D0%B2%D0%B5%D1%82%D1%81%D0%BA%D0%B0%D1%8F_%D0%A1%D0%BE%D1%86%D0%B8%D0%B0%D0%BB%D0%B8%D1%81%D1%82%D0%B8%D1%87%D0%B5%D1%81%D0%BA%D0%B0%D1%8F_%D0%A0%D0%B5%D1%81%D0%BF%D1%83%D0%B1%D0%BB%D0%B8%D0%BA%D0%B0" TargetMode="External"/><Relationship Id="rId2" Type="http://schemas.openxmlformats.org/officeDocument/2006/relationships/hyperlink" Target="https://ru.wikipedia.org/wiki/%D0%91%D0%B5%D0%BB%D0%BE%D1%80%D1%83%D1%81%D1%81%D0%BA%D0%B0%D1%8F_%D0%A1%D0%A1%D0%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0%D1%80%D0%B5%D0%BB%D0%BE-%D0%A4%D0%B8%D0%BD%D1%81%D0%BA%D0%B0%D1%8F_%D0%A1%D0%A1%D0%A0" TargetMode="External"/><Relationship Id="rId11" Type="http://schemas.openxmlformats.org/officeDocument/2006/relationships/hyperlink" Target="https://ru.wikipedia.org/wiki/%D0%A0%D0%A1%D0%A4%D0%A1%D0%A0" TargetMode="External"/><Relationship Id="rId5" Type="http://schemas.openxmlformats.org/officeDocument/2006/relationships/hyperlink" Target="https://ru.wikipedia.org/wiki/%D0%AD%D1%81%D1%82%D0%BE%D0%BD%D1%81%D0%BA%D0%B0%D1%8F_%D0%A1%D0%A1%D0%A0" TargetMode="External"/><Relationship Id="rId10" Type="http://schemas.openxmlformats.org/officeDocument/2006/relationships/hyperlink" Target="https://ru.wikipedia.org/wiki/%D0%9A%D1%80%D0%B0%D1%81%D0%BD%D0%BE%D1%8F%D1%80%D1%81%D0%BA%D0%B8%D0%B9_%D0%BA%D1%80%D0%B0%D0%B9" TargetMode="External"/><Relationship Id="rId4" Type="http://schemas.openxmlformats.org/officeDocument/2006/relationships/hyperlink" Target="https://ru.wikipedia.org/wiki/%D0%9C%D0%BE%D0%BB%D0%B4%D0%B0%D0%B2%D1%81%D0%BA%D0%B0%D1%8F_%D0%A1%D0%A1%D0%A0" TargetMode="External"/><Relationship Id="rId9" Type="http://schemas.openxmlformats.org/officeDocument/2006/relationships/hyperlink" Target="https://ru.wikipedia.org/wiki/%D0%9B%D0%B5%D0%BD%D0%B8%D0%BD%D0%B3%D1%80%D0%B0%D0%B4%D1%81%D0%BA%D0%B0%D1%8F_%D0%BE%D0%B1%D0%BB%D0%B0%D1%81%D1%82%D1%8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8%D1%83%D0%BC_%D0%92%D0%B5%D1%80%D1%85%D0%BE%D0%B2%D0%BD%D0%BE%D0%B3%D0%BE_%D0%A1%D0%BE%D0%B2%D0%B5%D1%82%D0%B0_%D0%A1%D0%A1%D0%A1%D0%A0" TargetMode="External"/><Relationship Id="rId13" Type="http://schemas.openxmlformats.org/officeDocument/2006/relationships/hyperlink" Target="https://ru.wikipedia.org/wiki/%D0%93%D0%BE%D1%81%D1%83%D0%B4%D0%B0%D1%80%D1%81%D1%82%D0%B2%D0%B5%D0%BD%D0%BD%D1%8B%D0%B9_%D0%BA%D0%BE%D0%BC%D0%B8%D1%82%D0%B5%D1%82_%D0%BE%D0%B1%D0%BE%D1%80%D0%BE%D0%BD%D1%8B_(%D0%A1%D0%A1%D0%A1%D0%A0)" TargetMode="External"/><Relationship Id="rId3" Type="http://schemas.openxmlformats.org/officeDocument/2006/relationships/hyperlink" Target="https://ru.wikipedia.org/wiki/1941_%D0%B3%D0%BE%D0%B4" TargetMode="External"/><Relationship Id="rId7" Type="http://schemas.openxmlformats.org/officeDocument/2006/relationships/hyperlink" Target="https://ru.wikipedia.org/wiki/23_%D0%B8%D1%8E%D0%BD%D1%8F" TargetMode="External"/><Relationship Id="rId12" Type="http://schemas.openxmlformats.org/officeDocument/2006/relationships/hyperlink" Target="https://ru.wikipedia.org/wiki/30_%D0%B8%D1%8E%D0%BD%D1%8F" TargetMode="External"/><Relationship Id="rId2" Type="http://schemas.openxmlformats.org/officeDocument/2006/relationships/hyperlink" Target="https://ru.wikipedia.org/wiki/22_%D0%B8%D1%8E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B%D0%BE%D0%B2%D0%B0%D0%BA%D0%B8%D1%8F" TargetMode="External"/><Relationship Id="rId11" Type="http://schemas.openxmlformats.org/officeDocument/2006/relationships/hyperlink" Target="https://ru.wikipedia.org/wiki/%D0%A1%D1%82%D0%B0%D0%B2%D0%BA%D0%B0_%D0%92%D0%B5%D1%80%D1%85%D0%BE%D0%B2%D0%BD%D0%BE%D0%B3%D0%BE_%D0%93%D0%BB%D0%B0%D0%B2%D0%BD%D0%BE%D0%BA%D0%BE%D0%BC%D0%B0%D0%BD%D0%B4%D0%BE%D0%B2%D0%B0%D0%BD%D0%B8%D1%8F" TargetMode="External"/><Relationship Id="rId5" Type="http://schemas.openxmlformats.org/officeDocument/2006/relationships/hyperlink" Target="https://ru.wikipedia.org/wiki/%D0%A0%D1%83%D0%BC%D1%8B%D0%BD%D0%B8%D1%8F" TargetMode="External"/><Relationship Id="rId10" Type="http://schemas.openxmlformats.org/officeDocument/2006/relationships/hyperlink" Target="https://ru.wikipedia.org/wiki/8_%D0%B0%D0%B2%D0%B3%D1%83%D1%81%D1%82%D0%B0" TargetMode="External"/><Relationship Id="rId4" Type="http://schemas.openxmlformats.org/officeDocument/2006/relationships/hyperlink" Target="https://ru.wikipedia.org/wiki/%D0%98%D1%82%D0%B0%D0%BB%D0%B8%D1%8F" TargetMode="External"/><Relationship Id="rId9" Type="http://schemas.openxmlformats.org/officeDocument/2006/relationships/hyperlink" Target="https://ru.wikipedia.org/wiki/%D0%9C%D0%BE%D0%B1%D0%B8%D0%BB%D0%B8%D0%B7%D0%B0%D1%86%D0%B8%D1%8F" TargetMode="External"/><Relationship Id="rId14" Type="http://schemas.openxmlformats.org/officeDocument/2006/relationships/hyperlink" Target="https://ru.wikipedia.org/wiki/%D0%9D%D0%B0%D1%80%D0%BE%D0%B4%D0%BD%D0%BE%D0%B5_%D0%BE%D0%BF%D0%BE%D0%BB%D1%87%D0%B5%D0%BD%D0%B8%D0%B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461" y="2478227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История великой отечественной войны 1941-1945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074" y="436739"/>
            <a:ext cx="9849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Основные события летне-осенней кампании 1941: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0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682" y="520349"/>
            <a:ext cx="1084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Оборо́на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u="none" strike="noStrike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2" tooltip="Брестская крепость"/>
              </a:rPr>
              <a:t>Бре́стской</a:t>
            </a:r>
            <a:r>
              <a:rPr lang="ru-RU" b="1" i="0" u="none" strike="noStrike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2" tooltip="Брестская крепость"/>
              </a:rPr>
              <a:t> </a:t>
            </a:r>
            <a:r>
              <a:rPr lang="ru-RU" b="1" i="0" u="none" strike="noStrike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2" tooltip="Брестская крепость"/>
              </a:rPr>
              <a:t>кре́пости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в </a:t>
            </a:r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ию́не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1941 </a:t>
            </a:r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го́да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— одно из первых сражений </a:t>
            </a:r>
            <a:r>
              <a:rPr lang="ru-RU" b="0" i="0" u="none" strike="noStrike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 tooltip="Великая Отечественная война"/>
              </a:rPr>
              <a:t>Великой Отечественной войны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8" y="1479722"/>
            <a:ext cx="11711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 7:00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22 июня"/>
              </a:rPr>
              <a:t>22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42-я и 6-я стрелковые дивизии покинули крепость и г. Брест, однако множеству военнослужащих этих дивизий так и не удалось выбраться из крепости. Именно они и продолжали сражаться в ней.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766" y="2428038"/>
            <a:ext cx="863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Из боевого отчета о действиях 6-й стрелковой дивизии: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8" y="2951603"/>
            <a:ext cx="46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 9 часам утра крепость была окружена.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766" y="3443701"/>
            <a:ext cx="1006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По рассказу австрийского рядового СС Хайнца Генрика Гарри Вальтера: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766" y="3904754"/>
            <a:ext cx="1159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 ночь на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23 июня"/>
              </a:rPr>
              <a:t>23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отведя войска на внешние валы крепости, немцы начали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Артиллерия"/>
              </a:rPr>
              <a:t>артобстрел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в перерывах предлагая гарнизону сдаться. Сдалось около 470 человек.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765" y="4642806"/>
            <a:ext cx="8839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 вечеру 24 июня немцы овладели большей частью крепости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764" y="5067563"/>
            <a:ext cx="1159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 этот день немцам удалось пленить 570 защитников крепости. Последние 450 защитников Цитадели были пленены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797" y="5796194"/>
            <a:ext cx="12071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29 июня"/>
              </a:rPr>
              <a:t>29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после сброса немцами авиабомбы весом в 1800 кг, пал Восточный форт. Однако окончательно зачистить его немцам удалось лишь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30 июня"/>
              </a:rPr>
              <a:t>30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(из-за начавшихся 29 июня пожаров).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320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97" y="360474"/>
            <a:ext cx="4170676" cy="3000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16" y="360474"/>
            <a:ext cx="4360840" cy="3129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7" y="3661959"/>
            <a:ext cx="4170676" cy="2676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416" y="3609304"/>
            <a:ext cx="4450992" cy="29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2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" y="266916"/>
            <a:ext cx="4580117" cy="2730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18" y="266916"/>
            <a:ext cx="5003442" cy="2857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04585" y="3379459"/>
            <a:ext cx="5865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советский офицер, майор, участник обороны Брестской крепости в 1941 году, Герой Советского Союза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74" y="3379458"/>
            <a:ext cx="2171767" cy="3253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1210" y="5709289"/>
            <a:ext cx="814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Ива́н</a:t>
            </a:r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Никола́евич</a:t>
            </a:r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Зубачёв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1898"/>
              </a:rPr>
              <a:t>1898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1944"/>
              </a:rPr>
              <a:t>1944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 — советский офицер, капитан, руководитель обороны Цитадели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Брестская крепость"/>
              </a:rPr>
              <a:t>Брестской крепости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50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10" y="449822"/>
            <a:ext cx="2686855" cy="2937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4213" y="449822"/>
            <a:ext cx="8530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Ефи́м</a:t>
            </a:r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Моисе́евич</a:t>
            </a:r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Фоми́н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(15.1.1909, Колышки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Лиозно"/>
              </a:rPr>
              <a:t>Лиозненского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Лиозно"/>
              </a:rPr>
              <a:t> уезда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Витебская губерния"/>
              </a:rPr>
              <a:t>Витебской губернии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— 30.6.1941,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Брест"/>
              </a:rPr>
              <a:t>Брест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 — советский офицер,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Полковой комиссар"/>
              </a:rPr>
              <a:t>полковой комиссар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заместитель командира 84-го стрелкового полка 6-й Орловской Краснознаменной дивизии. Один из руководителей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Оборона Брестской крепости"/>
              </a:rPr>
              <a:t>обороны Брестской крепости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в июне 1941 года.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11" y="3554570"/>
            <a:ext cx="2686854" cy="307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155" y="4447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Пётр Сергеевич Клыпа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1926 год"/>
              </a:rPr>
              <a:t>1926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1983 год"/>
              </a:rPr>
              <a:t>1983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 — советский юный герой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Великая Отечественная война"/>
              </a:rPr>
              <a:t>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3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450" y="539771"/>
            <a:ext cx="7300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Результаты начального периода войны</a:t>
            </a:r>
            <a:endParaRPr lang="ru-RU" sz="28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770" y="1505480"/>
            <a:ext cx="11324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1 декабря"/>
              </a:rPr>
              <a:t>1 декабря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1941 года германские войска захватили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Литва"/>
              </a:rPr>
              <a:t>Литву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Латвия"/>
              </a:rPr>
              <a:t>Латвию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Белоруссия"/>
              </a:rPr>
              <a:t>Белоруссию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Молдавия"/>
              </a:rPr>
              <a:t>Молдавию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Эстония"/>
              </a:rPr>
              <a:t>Эстонию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значительную часть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РСФСР"/>
              </a:rPr>
              <a:t>РСФСР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Украина"/>
              </a:rPr>
              <a:t>Украины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продвинулись вглубь до 850—1200 км, потеряв при этом 740 тысяч человек (из них 230 тысяч убитыми)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7449" y="2532416"/>
            <a:ext cx="11224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СССР потерял важнейшие сырьевые и промышленные центры: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Донецкий каменноугольный бассейн"/>
              </a:rPr>
              <a:t>Донбасс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Криворожский железорудный бассейн"/>
              </a:rPr>
              <a:t>Криворожский железорудный бассейн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Были оставлены 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Минск"/>
              </a:rPr>
              <a:t>Минск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Киев"/>
              </a:rPr>
              <a:t>Киев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Харьков"/>
              </a:rPr>
              <a:t>Харьков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 tooltip="Смоленск"/>
              </a:rPr>
              <a:t>Смоленск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Одесса"/>
              </a:rPr>
              <a:t>Одесса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 tooltip="Днепропетровск"/>
              </a:rPr>
              <a:t>Днепропетровск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Оказался в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 tooltip="Блокада Ленинграда"/>
              </a:rPr>
              <a:t>блокаде Ленинград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Попали в руки врага или оказались отрезанными от центра важнейшие источники продовольствия на Украине и юге России.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449" y="3836351"/>
            <a:ext cx="1073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На оккупированных территориях оказались миллионы советских граждан. Сотни тысяч мирных граждан погибли или были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9" tooltip="Угон граждан СССР на работу в Германию"/>
              </a:rPr>
              <a:t>угнаны в рабство в Германию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449" y="4586288"/>
            <a:ext cx="1105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Немецкая армия, однако, была остановлена под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0" tooltip="Санкт-Петербург"/>
              </a:rPr>
              <a:t>Ленинградом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1" tooltip="Москва"/>
              </a:rPr>
              <a:t>Москвой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2" tooltip="Ростов-на-Дону"/>
              </a:rPr>
              <a:t>Ростовом-на-Дону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; стратегических целей, намеченных планом «Барбаросса», достичь не удалось.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99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22june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4" y="373488"/>
            <a:ext cx="4219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Operation Barbarossa - Russian pla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27" y="373488"/>
            <a:ext cx="718538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f/f3/Announcement_of_the_beginning_of_the_Great_Patriotic_War_in_Baku_2.jpg/220px-Announcement_of_the_beginning_of_the_Great_Patriotic_War_in_Bak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4851"/>
            <a:ext cx="6296742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ru/thumb/f/f7/Ussr0437.jpg/220px-Ussr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03" y="334851"/>
            <a:ext cx="3746724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00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373487"/>
            <a:ext cx="8175423" cy="462923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Название </a:t>
            </a:r>
            <a:r>
              <a:rPr lang="ru-RU" sz="2800" i="1" dirty="0">
                <a:solidFill>
                  <a:srgbClr val="252525"/>
                </a:solidFill>
                <a:latin typeface="Arial" panose="020B0604020202020204" pitchFamily="34" charset="0"/>
              </a:rPr>
              <a:t>«</a:t>
            </a:r>
            <a:r>
              <a:rPr lang="ru-RU" sz="2800" b="1" i="1" dirty="0">
                <a:solidFill>
                  <a:srgbClr val="252525"/>
                </a:solidFill>
                <a:latin typeface="Arial" panose="020B0604020202020204" pitchFamily="34" charset="0"/>
              </a:rPr>
              <a:t>Великая Отечественная война</a:t>
            </a:r>
            <a:r>
              <a:rPr lang="ru-RU" sz="2800" i="1" dirty="0">
                <a:solidFill>
                  <a:srgbClr val="252525"/>
                </a:solidFill>
                <a:latin typeface="Arial" panose="020B0604020202020204" pitchFamily="34" charset="0"/>
              </a:rPr>
              <a:t>»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 стало использоваться в СССР после </a:t>
            </a:r>
            <a:r>
              <a:rPr lang="ru-RU" sz="2800" dirty="0">
                <a:solidFill>
                  <a:srgbClr val="0B0080"/>
                </a:solidFill>
                <a:latin typeface="Arial" panose="020B0604020202020204" pitchFamily="34" charset="0"/>
                <a:hlinkClick r:id="rId2" tooltip="Выступление Сталина по радио 3 июля 1941 года"/>
              </a:rPr>
              <a:t>радиообращения Сталина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 к 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народу И.В. Сталина</a:t>
            </a:r>
            <a:b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B0080"/>
                </a:solidFill>
                <a:latin typeface="Arial" panose="020B0604020202020204" pitchFamily="34" charset="0"/>
                <a:hlinkClick r:id="rId3" tooltip="3 июля"/>
              </a:rPr>
              <a:t>3 </a:t>
            </a:r>
            <a:r>
              <a:rPr lang="ru-RU" sz="2800" dirty="0">
                <a:solidFill>
                  <a:srgbClr val="0B0080"/>
                </a:solidFill>
                <a:latin typeface="Arial" panose="020B0604020202020204" pitchFamily="34" charset="0"/>
                <a:hlinkClick r:id="rId3" tooltip="3 июля"/>
              </a:rPr>
              <a:t>июля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Arial" panose="020B0604020202020204" pitchFamily="34" charset="0"/>
                <a:hlinkClick r:id="rId4" tooltip="1941 год"/>
              </a:rPr>
              <a:t>1941 </a:t>
            </a:r>
            <a:r>
              <a:rPr lang="ru-RU" sz="2800" dirty="0" smtClean="0">
                <a:solidFill>
                  <a:srgbClr val="0B0080"/>
                </a:solidFill>
                <a:latin typeface="Arial" panose="020B0604020202020204" pitchFamily="34" charset="0"/>
                <a:hlinkClick r:id="rId4" tooltip="1941 год"/>
              </a:rPr>
              <a:t>года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В обращении эпитеты «великая» и «отечественная» употребляются раздельно</a:t>
            </a:r>
            <a:r>
              <a:rPr lang="ru-RU" sz="2800" baseline="30000" dirty="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[4]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2796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3" y="4301067"/>
            <a:ext cx="8534400" cy="1507067"/>
          </a:xfrm>
        </p:spPr>
        <p:txBody>
          <a:bodyPr/>
          <a:lstStyle/>
          <a:p>
            <a:pPr algn="ctr"/>
            <a:r>
              <a:rPr lang="ru-RU" dirty="0" err="1" smtClean="0"/>
              <a:t>Вели́кая</a:t>
            </a:r>
            <a:r>
              <a:rPr lang="ru-RU" dirty="0" smtClean="0"/>
              <a:t> </a:t>
            </a:r>
            <a:r>
              <a:rPr lang="ru-RU" dirty="0" err="1"/>
              <a:t>Оте́чественная</a:t>
            </a:r>
            <a:r>
              <a:rPr lang="ru-RU" dirty="0"/>
              <a:t> война́ 1941—1945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68840" y="477529"/>
            <a:ext cx="4937655" cy="36152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война Союза Советских </a:t>
            </a:r>
            <a:r>
              <a:rPr lang="ru-RU" dirty="0" smtClean="0">
                <a:solidFill>
                  <a:srgbClr val="FF0000"/>
                </a:solidFill>
              </a:rPr>
              <a:t>Социалистических Республик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57521" y="685801"/>
            <a:ext cx="4934479" cy="36152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нацистской </a:t>
            </a:r>
            <a:r>
              <a:rPr lang="ru-RU" dirty="0">
                <a:solidFill>
                  <a:srgbClr val="C00000"/>
                </a:solidFill>
              </a:rPr>
              <a:t>Германии и её союзников (Болгарии, Венгрии, Италии, Румынии, Словакии, Финляндии, Хорватии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3000777" y="2833352"/>
            <a:ext cx="484632" cy="1609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82" y="3078051"/>
            <a:ext cx="542591" cy="1386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55997" y="1668053"/>
            <a:ext cx="177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против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353059" y="2285163"/>
            <a:ext cx="305229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576" y="352924"/>
            <a:ext cx="10998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Вооружённые силы накануне Великой Отечественной войны на западной границе СССР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665" y="1917810"/>
            <a:ext cx="13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Категория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8923" y="1594169"/>
            <a:ext cx="4668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7565" y="1917810"/>
            <a:ext cx="299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Германия и её союзники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035950" y="1917810"/>
            <a:ext cx="1041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СССР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2665" y="2287142"/>
            <a:ext cx="7580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Личный состав	             4,3 млн чел.		        5,8 млн чел.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0405" y="2703116"/>
            <a:ext cx="764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Орудия и миномёты	     42 601		              117 581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0405" y="31190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Танки и штурмовые</a:t>
            </a:r>
          </a:p>
          <a:p>
            <a:r>
              <a:rPr lang="ru-RU" dirty="0" smtClean="0"/>
              <a:t> орудия		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6769" y="310145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25 784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37424" y="307447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4171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0405" y="3779419"/>
            <a:ext cx="749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Самолёты	                    4846	 	                             24 488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992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4" y="1880315"/>
            <a:ext cx="12574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000000"/>
                </a:solidFill>
                <a:effectLst/>
                <a:latin typeface="Linux Libertine"/>
              </a:rPr>
              <a:t>Нацистские планы в отношении СССР</a:t>
            </a:r>
            <a:endParaRPr lang="ru-RU" sz="40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122988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3155" y="390474"/>
            <a:ext cx="457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FF0000"/>
                </a:solidFill>
                <a:effectLst/>
                <a:latin typeface="Linux Libertine"/>
              </a:rPr>
              <a:t>Территории военных действий</a:t>
            </a:r>
            <a:endParaRPr lang="ru-RU" sz="2400" b="0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7110" y="14061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Белорусская ССР"/>
              </a:rPr>
              <a:t>Белорусская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Украинская ССР"/>
              </a:rPr>
              <a:t>Украинская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Молдавская ССР"/>
              </a:rPr>
              <a:t>Молдавская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Эстонская ССР"/>
              </a:rPr>
              <a:t>Эстонская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Карело-Финская ССР"/>
              </a:rPr>
              <a:t>Карело-Финская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Латвийская ССР"/>
              </a:rPr>
              <a:t>Латвийская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8" tooltip="Литовская ССР"/>
              </a:rPr>
              <a:t>Литовская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102" y="205906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Ленинградская область"/>
              </a:rPr>
              <a:t>Ленинградская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Мурманская, Псковская, Новгородская, Вологодская, Калининская, Московская, Тульская, Калужская, Смоленская, Орловская, Брянская, Курская, Липецкая, Воронежская, Ростовская, Рязанская , Сталинградская области, Краснодарский, Ставропольский края, Калмыцкая АССР, Кабардино-Балкарская АССР, Крымская АССР, Северо-Осетинская АССР, Чечено-Ингушская АССР,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Красноярский край"/>
              </a:rPr>
              <a:t>Красноярский край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9685" y="428165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Чувашская АССР (авианалёт), Астраханская (авианалёты), Архангельская (авианалёты), Горьковская (авианалёты), Саратовская (авианалёты), Тамбовская (авианалёты), Ярославская (авианалёты) области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1" tooltip="РСФСР"/>
              </a:rPr>
              <a:t>РСФСР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2" tooltip="Казахская Советская Социалистическая Республика"/>
              </a:rPr>
              <a:t>Казахская ССР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(авианалёт на город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3" tooltip="Гурьев (город)"/>
              </a:rPr>
              <a:t>Гурьев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Абхазская АССР, Марийская АССР (авианалёт)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67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Invasion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6" y="90152"/>
            <a:ext cx="11654353" cy="6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01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92" y="542940"/>
            <a:ext cx="7680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Linux Libertine"/>
              </a:rPr>
              <a:t>Начальный период войны (22 июня 1941 — 18 ноября 1942)</a:t>
            </a:r>
            <a:endParaRPr lang="ru-RU" sz="2000" b="0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892" y="1573249"/>
            <a:ext cx="734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22 июня"/>
              </a:rPr>
              <a:t> 22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1941 год"/>
              </a:rPr>
              <a:t>1941 года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началось вторжение Германии в СССР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890" y="1957227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войну СССР объявили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Италия"/>
              </a:rPr>
              <a:t>Италия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Румыния"/>
              </a:rPr>
              <a:t>Румыния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Словакия"/>
              </a:rPr>
              <a:t>Словакия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23 июня"/>
              </a:rPr>
              <a:t>23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3890" y="2475817"/>
            <a:ext cx="10977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 соответствии с Указом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Президиум Верховного Совета СССР"/>
              </a:rPr>
              <a:t>Президиума Верховного Совета СССР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от 22 июня 1941 года, с 23 июня   была объявлена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Мобилизация"/>
              </a:rPr>
              <a:t>мобилизация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военнообязанных.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3890" y="3211327"/>
            <a:ext cx="1086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23 июня"/>
              </a:rPr>
              <a:t>23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была создана Ставка Главного Командования (с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8 августа"/>
              </a:rPr>
              <a:t>8 августа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Ставка Верховного Главнокомандования"/>
              </a:rPr>
              <a:t>Ставка Верховного Главнокомандования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3890" y="4036015"/>
            <a:ext cx="10449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2" tooltip="30 июня"/>
              </a:rPr>
              <a:t>30 июня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был создан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Государственный комитет обороны (СССР)"/>
              </a:rPr>
              <a:t>Государственный комитет обороны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(ГКО). С июня начало формироваться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Народное ополчение"/>
              </a:rPr>
              <a:t>народное ополчение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 августа 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Верховным Главнокомандующим стал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И. В. Сталин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574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69" y="180303"/>
            <a:ext cx="5919988" cy="5396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9" y="180302"/>
            <a:ext cx="5679584" cy="53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321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Linux Libertine</vt:lpstr>
      <vt:lpstr>Wingdings 3</vt:lpstr>
      <vt:lpstr>Сектор</vt:lpstr>
      <vt:lpstr>История великой отечественной войны 1941-1945</vt:lpstr>
      <vt:lpstr>Название «Великая Отечественная война» стало использоваться в СССР после радиообращения Сталина к народу И.В. Сталина  3 июля 1941 года. В обращении эпитеты «великая» и «отечественная» употребляются раздельно[4].</vt:lpstr>
      <vt:lpstr>Вели́кая Оте́чественная война́ 1941—1945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великой отечественной войны 1941-1945</dc:title>
  <dc:creator>CS</dc:creator>
  <cp:lastModifiedBy>CS</cp:lastModifiedBy>
  <cp:revision>31</cp:revision>
  <dcterms:created xsi:type="dcterms:W3CDTF">2016-01-18T10:31:44Z</dcterms:created>
  <dcterms:modified xsi:type="dcterms:W3CDTF">2016-01-18T12:37:50Z</dcterms:modified>
</cp:coreProperties>
</file>