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6" r:id="rId6"/>
    <p:sldId id="263" r:id="rId7"/>
    <p:sldId id="264" r:id="rId8"/>
    <p:sldId id="265" r:id="rId9"/>
    <p:sldId id="267" r:id="rId10"/>
    <p:sldId id="268" r:id="rId11"/>
    <p:sldId id="269" r:id="rId12"/>
    <p:sldId id="273" r:id="rId13"/>
    <p:sldId id="270" r:id="rId14"/>
    <p:sldId id="271" r:id="rId15"/>
    <p:sldId id="274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75A74F2-31B0-44BE-8598-98EBBC0398BF}" type="datetimeFigureOut">
              <a:rPr lang="ru-RU" smtClean="0"/>
              <a:pPr/>
              <a:t>07.02.2016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31BF0D7-E039-40D5-8DB1-B70133C281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926" y="533400"/>
            <a:ext cx="6000792" cy="2868168"/>
          </a:xfrm>
        </p:spPr>
        <p:txBody>
          <a:bodyPr/>
          <a:lstStyle/>
          <a:p>
            <a:r>
              <a:rPr lang="ru-RU" dirty="0" smtClean="0"/>
              <a:t>Основы программирования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19872" y="4581128"/>
            <a:ext cx="5256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Кириченко Анатолий Яковлевич </a:t>
            </a:r>
            <a:endParaRPr lang="ru-RU" b="1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(</a:t>
            </a:r>
            <a:r>
              <a:rPr lang="ru-RU" b="1" dirty="0" smtClean="0">
                <a:solidFill>
                  <a:schemeClr val="bg1"/>
                </a:solidFill>
              </a:rPr>
              <a:t>учитель физики и информатики, МБОУ СОШ № 3 станица Старощербиновская)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239000" cy="785818"/>
          </a:xfrm>
        </p:spPr>
        <p:txBody>
          <a:bodyPr>
            <a:normAutofit fontScale="90000"/>
          </a:bodyPr>
          <a:lstStyle/>
          <a:p>
            <a:r>
              <a:rPr lang="ru-RU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Программа 1</a:t>
            </a:r>
            <a:br>
              <a:rPr lang="ru-RU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Большее из трех чисел</a:t>
            </a:r>
            <a:endParaRPr lang="ru-RU" sz="2800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7239000" cy="484632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program </a:t>
            </a:r>
            <a:r>
              <a:rPr lang="en-US" dirty="0" smtClean="0"/>
              <a:t>BIT;</a:t>
            </a:r>
          </a:p>
          <a:p>
            <a:pPr>
              <a:buNone/>
            </a:pPr>
            <a:r>
              <a:rPr lang="en-US" dirty="0" err="1" smtClean="0">
                <a:solidFill>
                  <a:srgbClr val="CC3399"/>
                </a:solidFill>
              </a:rPr>
              <a:t>var</a:t>
            </a:r>
            <a:r>
              <a:rPr lang="en-US" dirty="0" smtClean="0">
                <a:solidFill>
                  <a:srgbClr val="CC3399"/>
                </a:solidFill>
              </a:rPr>
              <a:t> </a:t>
            </a:r>
            <a:r>
              <a:rPr lang="en-US" dirty="0" smtClean="0"/>
              <a:t>A, B, </a:t>
            </a:r>
            <a:r>
              <a:rPr lang="ru-RU" dirty="0" smtClean="0"/>
              <a:t>С</a:t>
            </a:r>
            <a:r>
              <a:rPr lang="en-US" dirty="0" smtClean="0"/>
              <a:t>, Max : integer;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begin</a:t>
            </a:r>
          </a:p>
          <a:p>
            <a:pPr>
              <a:buNone/>
            </a:pPr>
            <a:r>
              <a:rPr lang="en-US" dirty="0" smtClean="0"/>
              <a:t>  write(‘</a:t>
            </a:r>
            <a:r>
              <a:rPr lang="ru-RU" dirty="0" smtClean="0"/>
              <a:t>Введите три числа</a:t>
            </a:r>
            <a:r>
              <a:rPr lang="en-US" dirty="0" smtClean="0"/>
              <a:t>’);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readln</a:t>
            </a:r>
            <a:r>
              <a:rPr lang="en-US" dirty="0" smtClean="0"/>
              <a:t>(A, B, C);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CC3399"/>
                </a:solidFill>
              </a:rPr>
              <a:t>if</a:t>
            </a:r>
            <a:r>
              <a:rPr lang="en-US" dirty="0" smtClean="0"/>
              <a:t> B</a:t>
            </a:r>
            <a:r>
              <a:rPr lang="ru-RU" dirty="0" smtClean="0"/>
              <a:t> </a:t>
            </a:r>
            <a:r>
              <a:rPr lang="en-US" dirty="0" smtClean="0"/>
              <a:t>&gt; A max </a:t>
            </a:r>
            <a:r>
              <a:rPr lang="en-US" dirty="0" smtClean="0">
                <a:solidFill>
                  <a:srgbClr val="CC3399"/>
                </a:solidFill>
              </a:rPr>
              <a:t>then</a:t>
            </a:r>
            <a:r>
              <a:rPr lang="en-US" dirty="0" smtClean="0"/>
              <a:t> max := B </a:t>
            </a:r>
            <a:r>
              <a:rPr lang="en-US" dirty="0" smtClean="0">
                <a:solidFill>
                  <a:srgbClr val="CC3399"/>
                </a:solidFill>
              </a:rPr>
              <a:t>else</a:t>
            </a:r>
            <a:r>
              <a:rPr lang="en-US" dirty="0" smtClean="0"/>
              <a:t> max := A 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CC3399"/>
                </a:solidFill>
              </a:rPr>
              <a:t>if</a:t>
            </a:r>
            <a:r>
              <a:rPr lang="en-US" dirty="0" smtClean="0"/>
              <a:t> C</a:t>
            </a:r>
            <a:r>
              <a:rPr lang="ru-RU" dirty="0" smtClean="0"/>
              <a:t> </a:t>
            </a:r>
            <a:r>
              <a:rPr lang="en-US" dirty="0" smtClean="0"/>
              <a:t>&gt; max </a:t>
            </a:r>
            <a:r>
              <a:rPr lang="en-US" dirty="0" smtClean="0">
                <a:solidFill>
                  <a:srgbClr val="CC3399"/>
                </a:solidFill>
              </a:rPr>
              <a:t>then</a:t>
            </a:r>
            <a:r>
              <a:rPr lang="en-US" dirty="0" smtClean="0"/>
              <a:t> max := C;</a:t>
            </a:r>
          </a:p>
          <a:p>
            <a:pPr>
              <a:buNone/>
            </a:pPr>
            <a:r>
              <a:rPr lang="en-US" dirty="0" smtClean="0"/>
              <a:t>  write(‘</a:t>
            </a:r>
            <a:r>
              <a:rPr lang="ru-RU" dirty="0" smtClean="0"/>
              <a:t>Большее из трех чисел</a:t>
            </a:r>
            <a:r>
              <a:rPr lang="en-US" dirty="0" smtClean="0"/>
              <a:t>’, max)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end.</a:t>
            </a:r>
            <a:endParaRPr lang="ru-RU" dirty="0">
              <a:solidFill>
                <a:srgbClr val="CC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001056" cy="785818"/>
          </a:xfrm>
        </p:spPr>
        <p:txBody>
          <a:bodyPr>
            <a:normAutofit fontScale="90000"/>
          </a:bodyPr>
          <a:lstStyle/>
          <a:p>
            <a:r>
              <a:rPr lang="ru-RU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Программа 2</a:t>
            </a:r>
            <a:br>
              <a:rPr lang="ru-RU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Наибольший общий делитель (Алгоритм Евклида)</a:t>
            </a:r>
            <a:endParaRPr lang="ru-RU" sz="2800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707233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program </a:t>
            </a:r>
            <a:r>
              <a:rPr lang="en-US" dirty="0" smtClean="0"/>
              <a:t>NOD;</a:t>
            </a:r>
          </a:p>
          <a:p>
            <a:pPr>
              <a:buNone/>
            </a:pPr>
            <a:r>
              <a:rPr lang="en-US" dirty="0" err="1" smtClean="0">
                <a:solidFill>
                  <a:srgbClr val="CC3399"/>
                </a:solidFill>
              </a:rPr>
              <a:t>var</a:t>
            </a:r>
            <a:r>
              <a:rPr lang="en-US" dirty="0" smtClean="0">
                <a:solidFill>
                  <a:srgbClr val="CC3399"/>
                </a:solidFill>
              </a:rPr>
              <a:t> </a:t>
            </a:r>
            <a:r>
              <a:rPr lang="en-US" dirty="0" smtClean="0"/>
              <a:t>X, Y : integer;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begin</a:t>
            </a:r>
          </a:p>
          <a:p>
            <a:pPr>
              <a:buNone/>
            </a:pPr>
            <a:r>
              <a:rPr lang="en-US" dirty="0" smtClean="0"/>
              <a:t>  write(‘</a:t>
            </a:r>
            <a:r>
              <a:rPr lang="ru-RU" dirty="0" smtClean="0"/>
              <a:t>Введите два числа</a:t>
            </a:r>
            <a:r>
              <a:rPr lang="en-US" dirty="0" smtClean="0"/>
              <a:t>’);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readln</a:t>
            </a:r>
            <a:r>
              <a:rPr lang="en-US" dirty="0" smtClean="0"/>
              <a:t>(X, Y);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CC3399"/>
                </a:solidFill>
              </a:rPr>
              <a:t>while</a:t>
            </a:r>
            <a:r>
              <a:rPr lang="en-US" dirty="0" smtClean="0"/>
              <a:t> X &lt;&gt; Y </a:t>
            </a:r>
            <a:r>
              <a:rPr lang="en-US" dirty="0" smtClean="0">
                <a:solidFill>
                  <a:srgbClr val="CC3399"/>
                </a:solidFill>
              </a:rPr>
              <a:t>do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CC3399"/>
                </a:solidFill>
              </a:rPr>
              <a:t>if</a:t>
            </a:r>
            <a:r>
              <a:rPr lang="en-US" dirty="0" smtClean="0"/>
              <a:t> Y</a:t>
            </a:r>
            <a:r>
              <a:rPr lang="ru-RU" dirty="0" smtClean="0"/>
              <a:t> </a:t>
            </a:r>
            <a:r>
              <a:rPr lang="en-US" dirty="0" smtClean="0"/>
              <a:t>&gt; X </a:t>
            </a:r>
            <a:r>
              <a:rPr lang="en-US" dirty="0" smtClean="0">
                <a:solidFill>
                  <a:srgbClr val="CC3399"/>
                </a:solidFill>
              </a:rPr>
              <a:t>then</a:t>
            </a:r>
            <a:r>
              <a:rPr lang="en-US" dirty="0" smtClean="0"/>
              <a:t> Y := Y – X 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  else</a:t>
            </a:r>
            <a:r>
              <a:rPr lang="en-US" dirty="0" smtClean="0"/>
              <a:t> X := X - Y;</a:t>
            </a:r>
          </a:p>
          <a:p>
            <a:pPr>
              <a:buNone/>
            </a:pPr>
            <a:r>
              <a:rPr lang="en-US" dirty="0" smtClean="0"/>
              <a:t>  write(‘</a:t>
            </a:r>
            <a:r>
              <a:rPr lang="ru-RU" dirty="0" smtClean="0"/>
              <a:t>Наибольший общий делитель</a:t>
            </a:r>
            <a:r>
              <a:rPr lang="en-US" dirty="0" smtClean="0"/>
              <a:t> = ’, X)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end.</a:t>
            </a:r>
            <a:endParaRPr lang="ru-RU" dirty="0">
              <a:solidFill>
                <a:srgbClr val="CC3399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43438" y="1071546"/>
          <a:ext cx="428628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714380"/>
                <a:gridCol w="642942"/>
                <a:gridCol w="107157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Оператор</a:t>
                      </a:r>
                      <a:r>
                        <a:rPr lang="ru-RU" sz="14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</a:rPr>
                        <a:t>Y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условие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Read(X,Y)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 &lt;&gt; Y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r>
                        <a:rPr lang="en-US" baseline="0" dirty="0" smtClean="0"/>
                        <a:t> &gt; X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214686"/>
            <a:ext cx="7239000" cy="1676708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Определить, являются ли заданные числа взаимно простыми (не имеют общих делителей, кроме 1)</a:t>
            </a:r>
            <a:endParaRPr lang="ru-RU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1785926"/>
            <a:ext cx="628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Внесите изменения в программу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NOD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для решения задачи: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001056" cy="785818"/>
          </a:xfrm>
        </p:spPr>
        <p:txBody>
          <a:bodyPr>
            <a:normAutofit fontScale="90000"/>
          </a:bodyPr>
          <a:lstStyle/>
          <a:p>
            <a:r>
              <a:rPr lang="ru-RU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Программа </a:t>
            </a:r>
            <a:r>
              <a:rPr lang="en-US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</a:t>
            </a:r>
            <a:r>
              <a:rPr lang="ru-RU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Високосный год</a:t>
            </a:r>
            <a:endParaRPr lang="ru-RU" sz="2800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7572428" cy="48463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program </a:t>
            </a:r>
            <a:r>
              <a:rPr lang="en-US" dirty="0" err="1" smtClean="0"/>
              <a:t>what_year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>
                <a:solidFill>
                  <a:srgbClr val="CC3399"/>
                </a:solidFill>
              </a:rPr>
              <a:t>var</a:t>
            </a:r>
            <a:r>
              <a:rPr lang="en-US" dirty="0" smtClean="0">
                <a:solidFill>
                  <a:srgbClr val="CC3399"/>
                </a:solidFill>
              </a:rPr>
              <a:t> </a:t>
            </a:r>
            <a:r>
              <a:rPr lang="en-US" dirty="0" smtClean="0"/>
              <a:t>N : integer;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begin</a:t>
            </a:r>
          </a:p>
          <a:p>
            <a:pPr>
              <a:buNone/>
            </a:pPr>
            <a:r>
              <a:rPr lang="en-US" dirty="0" smtClean="0"/>
              <a:t>  write(‘</a:t>
            </a:r>
            <a:r>
              <a:rPr lang="ru-RU" dirty="0" smtClean="0"/>
              <a:t>Введите год</a:t>
            </a:r>
            <a:r>
              <a:rPr lang="en-US" dirty="0" smtClean="0"/>
              <a:t>’);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readln</a:t>
            </a:r>
            <a:r>
              <a:rPr lang="en-US" dirty="0" smtClean="0"/>
              <a:t>(N);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CC3399"/>
                </a:solidFill>
              </a:rPr>
              <a:t>if</a:t>
            </a:r>
            <a:r>
              <a:rPr lang="en-US" dirty="0" smtClean="0"/>
              <a:t> N mod 400 = 0 </a:t>
            </a:r>
            <a:r>
              <a:rPr lang="en-US" dirty="0" smtClean="0">
                <a:solidFill>
                  <a:srgbClr val="CC3399"/>
                </a:solidFill>
              </a:rPr>
              <a:t>then</a:t>
            </a:r>
            <a:r>
              <a:rPr lang="en-US" dirty="0" smtClean="0"/>
              <a:t> write (N, ‘- </a:t>
            </a:r>
            <a:r>
              <a:rPr lang="ru-RU" dirty="0" smtClean="0"/>
              <a:t>Високосный</a:t>
            </a:r>
            <a:r>
              <a:rPr lang="en-US" dirty="0" smtClean="0"/>
              <a:t>’)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CC3399"/>
                </a:solidFill>
              </a:rPr>
              <a:t>  </a:t>
            </a:r>
            <a:r>
              <a:rPr lang="en-US" dirty="0" smtClean="0">
                <a:solidFill>
                  <a:srgbClr val="CC3399"/>
                </a:solidFill>
              </a:rPr>
              <a:t>else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  if</a:t>
            </a:r>
            <a:r>
              <a:rPr lang="en-US" dirty="0" smtClean="0"/>
              <a:t> N mod 100 = 0 </a:t>
            </a:r>
            <a:r>
              <a:rPr lang="en-US" dirty="0" smtClean="0">
                <a:solidFill>
                  <a:srgbClr val="CC3399"/>
                </a:solidFill>
              </a:rPr>
              <a:t>then</a:t>
            </a:r>
            <a:r>
              <a:rPr lang="en-US" dirty="0" smtClean="0"/>
              <a:t> write (N,‘- </a:t>
            </a:r>
            <a:r>
              <a:rPr lang="ru-RU" dirty="0" smtClean="0"/>
              <a:t>Не високосный</a:t>
            </a:r>
            <a:r>
              <a:rPr lang="en-US" dirty="0" smtClean="0"/>
              <a:t>’)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en-US" dirty="0" smtClean="0">
                <a:solidFill>
                  <a:srgbClr val="CC3399"/>
                </a:solidFill>
              </a:rPr>
              <a:t>else</a:t>
            </a:r>
            <a:endParaRPr lang="ru-RU" dirty="0" smtClean="0">
              <a:solidFill>
                <a:srgbClr val="CC3399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CC3399"/>
                </a:solidFill>
              </a:rPr>
              <a:t>  </a:t>
            </a:r>
            <a:r>
              <a:rPr lang="en-US" dirty="0" smtClean="0">
                <a:solidFill>
                  <a:srgbClr val="CC3399"/>
                </a:solidFill>
              </a:rPr>
              <a:t>if</a:t>
            </a:r>
            <a:r>
              <a:rPr lang="en-US" dirty="0" smtClean="0"/>
              <a:t> N mod </a:t>
            </a:r>
            <a:r>
              <a:rPr lang="ru-RU" dirty="0" smtClean="0"/>
              <a:t>4</a:t>
            </a:r>
            <a:r>
              <a:rPr lang="en-US" dirty="0" smtClean="0"/>
              <a:t> = 0 </a:t>
            </a:r>
            <a:r>
              <a:rPr lang="en-US" dirty="0" smtClean="0">
                <a:solidFill>
                  <a:srgbClr val="CC3399"/>
                </a:solidFill>
              </a:rPr>
              <a:t>then</a:t>
            </a:r>
            <a:r>
              <a:rPr lang="en-US" dirty="0" smtClean="0"/>
              <a:t> write (N,‘- </a:t>
            </a:r>
            <a:r>
              <a:rPr lang="ru-RU" dirty="0" smtClean="0"/>
              <a:t>Високосный</a:t>
            </a:r>
            <a:r>
              <a:rPr lang="en-US" dirty="0" smtClean="0"/>
              <a:t>’) 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CC3399"/>
                </a:solidFill>
              </a:rPr>
              <a:t>else</a:t>
            </a:r>
            <a:r>
              <a:rPr lang="ru-RU" dirty="0" smtClean="0">
                <a:solidFill>
                  <a:srgbClr val="CC3399"/>
                </a:solidFill>
              </a:rPr>
              <a:t> </a:t>
            </a:r>
            <a:r>
              <a:rPr lang="en-US" dirty="0" smtClean="0"/>
              <a:t>write (N,‘- </a:t>
            </a:r>
            <a:r>
              <a:rPr lang="ru-RU" dirty="0" smtClean="0"/>
              <a:t>Не високосный</a:t>
            </a:r>
            <a:r>
              <a:rPr lang="en-US" dirty="0" smtClean="0"/>
              <a:t>’); 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end.</a:t>
            </a:r>
            <a:endParaRPr lang="ru-RU" dirty="0">
              <a:solidFill>
                <a:srgbClr val="CC3399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686700" cy="11052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/>
              <a:t>Составить программу, определяющую количество цифр в числе.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3071810"/>
            <a:ext cx="53206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 – </a:t>
            </a: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заданное число</a:t>
            </a:r>
          </a:p>
          <a:p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 – количество цифр в числе</a:t>
            </a:r>
            <a:endParaRPr lang="ru-RU" sz="28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001056" cy="785818"/>
          </a:xfrm>
        </p:spPr>
        <p:txBody>
          <a:bodyPr>
            <a:normAutofit/>
          </a:bodyPr>
          <a:lstStyle/>
          <a:p>
            <a:r>
              <a:rPr lang="ru-RU" sz="2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Программа «Корни квадратного уравнения»</a:t>
            </a:r>
            <a:endParaRPr lang="ru-RU" sz="2800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7572428" cy="564360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program </a:t>
            </a:r>
            <a:r>
              <a:rPr lang="en-US" dirty="0" smtClean="0"/>
              <a:t>x1-x2;</a:t>
            </a:r>
          </a:p>
          <a:p>
            <a:pPr>
              <a:buNone/>
            </a:pPr>
            <a:r>
              <a:rPr lang="en-US" dirty="0" err="1" smtClean="0">
                <a:solidFill>
                  <a:srgbClr val="CC3399"/>
                </a:solidFill>
              </a:rPr>
              <a:t>var</a:t>
            </a:r>
            <a:r>
              <a:rPr lang="en-US" dirty="0" smtClean="0">
                <a:solidFill>
                  <a:srgbClr val="CC3399"/>
                </a:solidFill>
              </a:rPr>
              <a:t> </a:t>
            </a:r>
            <a:r>
              <a:rPr lang="en-US" dirty="0" smtClean="0"/>
              <a:t>a,b,c,d,x1,x2 : real;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begin</a:t>
            </a:r>
          </a:p>
          <a:p>
            <a:pPr>
              <a:buNone/>
            </a:pPr>
            <a:r>
              <a:rPr lang="en-US" dirty="0" smtClean="0"/>
              <a:t>  write(‘</a:t>
            </a:r>
            <a:r>
              <a:rPr lang="ru-RU" i="1" dirty="0" smtClean="0"/>
              <a:t>Введите коэффициенты</a:t>
            </a:r>
            <a:r>
              <a:rPr lang="en-US" dirty="0" smtClean="0"/>
              <a:t>’);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readln</a:t>
            </a:r>
            <a:r>
              <a:rPr lang="en-US" dirty="0" smtClean="0"/>
              <a:t>(</a:t>
            </a:r>
            <a:r>
              <a:rPr lang="en-US" dirty="0" err="1" smtClean="0"/>
              <a:t>a,b,c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d</a:t>
            </a:r>
            <a:r>
              <a:rPr lang="ru-RU" dirty="0" smtClean="0"/>
              <a:t> </a:t>
            </a:r>
            <a:r>
              <a:rPr lang="en-US" dirty="0" smtClean="0"/>
              <a:t>:= </a:t>
            </a:r>
            <a:r>
              <a:rPr lang="en-US" dirty="0" err="1" smtClean="0"/>
              <a:t>sqr</a:t>
            </a:r>
            <a:r>
              <a:rPr lang="ru-RU" dirty="0" smtClean="0"/>
              <a:t>(</a:t>
            </a:r>
            <a:r>
              <a:rPr lang="en-US" dirty="0" smtClean="0"/>
              <a:t>b</a:t>
            </a:r>
            <a:r>
              <a:rPr lang="ru-RU" dirty="0" smtClean="0"/>
              <a:t>)-4*</a:t>
            </a:r>
            <a:r>
              <a:rPr lang="en-US" dirty="0" smtClean="0"/>
              <a:t>a</a:t>
            </a:r>
            <a:r>
              <a:rPr lang="ru-RU" dirty="0" smtClean="0"/>
              <a:t>*с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CC3399"/>
                </a:solidFill>
              </a:rPr>
              <a:t>if</a:t>
            </a:r>
            <a:r>
              <a:rPr lang="en-US" dirty="0" smtClean="0"/>
              <a:t> d &lt; 0 </a:t>
            </a:r>
            <a:r>
              <a:rPr lang="en-US" dirty="0" smtClean="0">
                <a:solidFill>
                  <a:srgbClr val="CC3399"/>
                </a:solidFill>
              </a:rPr>
              <a:t>then</a:t>
            </a:r>
            <a:r>
              <a:rPr lang="en-US" dirty="0" smtClean="0"/>
              <a:t> write (‘</a:t>
            </a:r>
            <a:r>
              <a:rPr lang="ru-RU" i="1" dirty="0" smtClean="0"/>
              <a:t>Корней нет</a:t>
            </a:r>
            <a:r>
              <a:rPr lang="en-US" dirty="0" smtClean="0"/>
              <a:t>’)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CC3399"/>
                </a:solidFill>
              </a:rPr>
              <a:t>  </a:t>
            </a:r>
            <a:r>
              <a:rPr lang="en-US" dirty="0" smtClean="0">
                <a:solidFill>
                  <a:srgbClr val="CC3399"/>
                </a:solidFill>
              </a:rPr>
              <a:t>else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  if</a:t>
            </a:r>
            <a:r>
              <a:rPr lang="en-US" dirty="0" smtClean="0"/>
              <a:t> d= 0 </a:t>
            </a:r>
            <a:r>
              <a:rPr lang="en-US" dirty="0" smtClean="0">
                <a:solidFill>
                  <a:srgbClr val="CC3399"/>
                </a:solidFill>
              </a:rPr>
              <a:t>then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begin</a:t>
            </a:r>
          </a:p>
          <a:p>
            <a:pPr>
              <a:buNone/>
            </a:pPr>
            <a:r>
              <a:rPr lang="en-US" dirty="0" smtClean="0"/>
              <a:t>    x1 := -b/2*a; </a:t>
            </a:r>
          </a:p>
          <a:p>
            <a:pPr>
              <a:buNone/>
            </a:pPr>
            <a:r>
              <a:rPr lang="en-US" dirty="0" smtClean="0"/>
              <a:t>    write (‘x1=‘, x1);</a:t>
            </a:r>
          </a:p>
          <a:p>
            <a:pPr>
              <a:buNone/>
            </a:pPr>
            <a:r>
              <a:rPr lang="en-US" dirty="0" smtClean="0"/>
              <a:t>  end;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en-US" dirty="0" smtClean="0">
                <a:solidFill>
                  <a:srgbClr val="CC3399"/>
                </a:solidFill>
              </a:rPr>
              <a:t>else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  </a:t>
            </a:r>
            <a:r>
              <a:rPr lang="en-US" dirty="0" smtClean="0"/>
              <a:t>x1 := (-b – </a:t>
            </a:r>
            <a:r>
              <a:rPr lang="en-US" dirty="0" err="1" smtClean="0"/>
              <a:t>sqrt</a:t>
            </a:r>
            <a:r>
              <a:rPr lang="en-US" dirty="0" smtClean="0"/>
              <a:t>(d))/2*a;</a:t>
            </a:r>
          </a:p>
          <a:p>
            <a:pPr>
              <a:buNone/>
            </a:pPr>
            <a:r>
              <a:rPr lang="en-US" dirty="0" smtClean="0"/>
              <a:t>  x2 := (-b + </a:t>
            </a:r>
            <a:r>
              <a:rPr lang="en-US" dirty="0" err="1" smtClean="0"/>
              <a:t>sqrt</a:t>
            </a:r>
            <a:r>
              <a:rPr lang="en-US" dirty="0" smtClean="0"/>
              <a:t>(d))/2*a;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  </a:t>
            </a:r>
            <a:r>
              <a:rPr lang="en-US" dirty="0" err="1" smtClean="0"/>
              <a:t>writeln</a:t>
            </a:r>
            <a:r>
              <a:rPr lang="en-US" dirty="0" smtClean="0"/>
              <a:t> (‘x1=‘, x1);</a:t>
            </a: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  </a:t>
            </a:r>
            <a:r>
              <a:rPr lang="en-US" dirty="0" err="1" smtClean="0"/>
              <a:t>writeln</a:t>
            </a:r>
            <a:r>
              <a:rPr lang="en-US" dirty="0" smtClean="0"/>
              <a:t> (‘x2=‘, x2);</a:t>
            </a:r>
            <a:endParaRPr lang="ru-RU" dirty="0" smtClean="0">
              <a:solidFill>
                <a:srgbClr val="CC3399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CC3399"/>
                </a:solidFill>
              </a:rPr>
              <a:t>end.</a:t>
            </a:r>
            <a:endParaRPr lang="ru-RU" dirty="0">
              <a:solidFill>
                <a:srgbClr val="CC3399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на дом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67684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2143116"/>
            <a:ext cx="60722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Составить программу, которая по введенным  оценкам за 4 экзамена  выводит средний </a:t>
            </a:r>
            <a:r>
              <a:rPr lang="ru-RU" sz="2800" i="1" smtClean="0"/>
              <a:t>балл и сообщение</a:t>
            </a:r>
            <a:r>
              <a:rPr lang="ru-RU" sz="2800" i="1" dirty="0" smtClean="0"/>
              <a:t>: отлично, хорошо, удовлетворительно или плохо.</a:t>
            </a:r>
            <a:endParaRPr lang="ru-RU" sz="2800" i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hlink"/>
                </a:solidFill>
              </a:rPr>
              <a:t>Основные понятия программирования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dirty="0">
                <a:solidFill>
                  <a:srgbClr val="CC3399"/>
                </a:solidFill>
              </a:rPr>
              <a:t>Данные</a:t>
            </a:r>
            <a:r>
              <a:rPr lang="ru-RU" sz="2800" dirty="0">
                <a:solidFill>
                  <a:srgbClr val="CC3399"/>
                </a:solidFill>
              </a:rPr>
              <a:t> </a:t>
            </a:r>
            <a:r>
              <a:rPr lang="ru-RU" sz="2800" dirty="0"/>
              <a:t>– </a:t>
            </a:r>
            <a:r>
              <a:rPr lang="ru-RU" sz="2800" i="1" dirty="0"/>
              <a:t>величины, обрабатываемые программой: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dirty="0">
                <a:solidFill>
                  <a:srgbClr val="CC3399"/>
                </a:solidFill>
              </a:rPr>
              <a:t>Константы</a:t>
            </a:r>
            <a:r>
              <a:rPr lang="ru-RU" sz="2800" dirty="0"/>
              <a:t> – </a:t>
            </a:r>
            <a:r>
              <a:rPr lang="ru-RU" sz="2800" i="1" dirty="0"/>
              <a:t>данные, которые зафиксированы в тексте программы и не изменяются в ходе её выполнения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dirty="0">
                <a:solidFill>
                  <a:srgbClr val="CC3399"/>
                </a:solidFill>
              </a:rPr>
              <a:t>Переменная</a:t>
            </a:r>
            <a:r>
              <a:rPr lang="ru-RU" sz="2800" dirty="0">
                <a:solidFill>
                  <a:schemeClr val="accent1"/>
                </a:solidFill>
              </a:rPr>
              <a:t> </a:t>
            </a:r>
            <a:r>
              <a:rPr lang="ru-RU" sz="2800" dirty="0"/>
              <a:t>– </a:t>
            </a:r>
            <a:r>
              <a:rPr lang="ru-RU" sz="2800" i="1" dirty="0"/>
              <a:t>ячейка (или несколько ячеек) оперативной памяти, которой присваивается имя и содержание которой может изменяться в ходе выполнения программы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dirty="0">
                <a:solidFill>
                  <a:srgbClr val="CC3399"/>
                </a:solidFill>
              </a:rPr>
              <a:t>Массив</a:t>
            </a:r>
            <a:r>
              <a:rPr lang="ru-RU" sz="2800" dirty="0"/>
              <a:t> – </a:t>
            </a:r>
            <a:r>
              <a:rPr lang="ru-RU" sz="2800" i="1" dirty="0"/>
              <a:t>последовательность однотипных пронумерованных элементов, число которых фиксировано и которым присвоено одно имя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42910" y="214290"/>
            <a:ext cx="7239000" cy="1143000"/>
          </a:xfrm>
        </p:spPr>
        <p:txBody>
          <a:bodyPr/>
          <a:lstStyle/>
          <a:p>
            <a:r>
              <a:rPr lang="ru-RU" dirty="0">
                <a:solidFill>
                  <a:schemeClr val="hlink"/>
                </a:solidFill>
              </a:rPr>
              <a:t>Типы переменных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428728" y="1600200"/>
            <a:ext cx="6392885" cy="411481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 </a:t>
            </a:r>
            <a:r>
              <a:rPr lang="ru-RU" sz="2800" dirty="0" smtClean="0"/>
              <a:t>целые </a:t>
            </a:r>
            <a:r>
              <a:rPr lang="ru-RU" sz="2800" dirty="0"/>
              <a:t>числа от 0 до 255</a:t>
            </a:r>
            <a:r>
              <a:rPr lang="ru-RU" dirty="0"/>
              <a:t> </a:t>
            </a:r>
            <a:r>
              <a:rPr lang="ru-RU" dirty="0">
                <a:solidFill>
                  <a:schemeClr val="hlink"/>
                </a:solidFill>
              </a:rPr>
              <a:t>(</a:t>
            </a:r>
            <a:r>
              <a:rPr lang="ru-RU" b="1" dirty="0">
                <a:solidFill>
                  <a:srgbClr val="0070C0"/>
                </a:solidFill>
              </a:rPr>
              <a:t>1байт</a:t>
            </a:r>
            <a:r>
              <a:rPr lang="ru-RU" dirty="0">
                <a:solidFill>
                  <a:schemeClr val="hlink"/>
                </a:solidFill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 </a:t>
            </a:r>
            <a:r>
              <a:rPr lang="ru-RU" sz="2800" dirty="0"/>
              <a:t>целые числа от -32768 до 32767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       </a:t>
            </a:r>
            <a:r>
              <a:rPr lang="ru-RU" sz="2800" dirty="0" smtClean="0">
                <a:solidFill>
                  <a:schemeClr val="hlink"/>
                </a:solidFill>
              </a:rPr>
              <a:t>(</a:t>
            </a:r>
            <a:r>
              <a:rPr lang="ru-RU" sz="2800" b="1" dirty="0">
                <a:solidFill>
                  <a:srgbClr val="0070C0"/>
                </a:solidFill>
              </a:rPr>
              <a:t>2 байта</a:t>
            </a:r>
            <a:r>
              <a:rPr lang="ru-RU" sz="2800" dirty="0">
                <a:solidFill>
                  <a:schemeClr val="hlink"/>
                </a:solidFill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 smtClean="0"/>
              <a:t>целые </a:t>
            </a:r>
            <a:r>
              <a:rPr lang="ru-RU" sz="2800" dirty="0"/>
              <a:t>числа от -2147483648 до </a:t>
            </a:r>
            <a:r>
              <a:rPr lang="ru-RU" sz="2800" dirty="0" smtClean="0"/>
              <a:t>2147483647 </a:t>
            </a:r>
            <a:r>
              <a:rPr lang="ru-RU" sz="2800" b="1" dirty="0" smtClean="0">
                <a:solidFill>
                  <a:srgbClr val="0070C0"/>
                </a:solidFill>
              </a:rPr>
              <a:t>(4 </a:t>
            </a:r>
            <a:r>
              <a:rPr lang="ru-RU" sz="2800" b="1" dirty="0">
                <a:solidFill>
                  <a:srgbClr val="0070C0"/>
                </a:solidFill>
              </a:rPr>
              <a:t>байта</a:t>
            </a:r>
            <a:r>
              <a:rPr lang="ru-RU" sz="2800" dirty="0">
                <a:solidFill>
                  <a:srgbClr val="0070C0"/>
                </a:solidFill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 smtClean="0"/>
              <a:t>вещественные </a:t>
            </a:r>
            <a:r>
              <a:rPr lang="ru-RU" sz="2800" dirty="0"/>
              <a:t>числа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 smtClean="0"/>
              <a:t>логическое </a:t>
            </a:r>
            <a:r>
              <a:rPr lang="ru-RU" sz="2800" dirty="0"/>
              <a:t>значение </a:t>
            </a:r>
            <a:r>
              <a:rPr lang="en-US" sz="2800" b="1" dirty="0">
                <a:solidFill>
                  <a:srgbClr val="0070C0"/>
                </a:solidFill>
              </a:rPr>
              <a:t>true</a:t>
            </a:r>
            <a:r>
              <a:rPr lang="en-US" sz="2800" dirty="0"/>
              <a:t> </a:t>
            </a:r>
            <a:r>
              <a:rPr lang="ru-RU" sz="2800" dirty="0"/>
              <a:t>или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false</a:t>
            </a:r>
            <a:r>
              <a:rPr lang="ru-RU" sz="2800" dirty="0">
                <a:solidFill>
                  <a:schemeClr val="hlink"/>
                </a:solidFill>
              </a:rPr>
              <a:t> </a:t>
            </a:r>
            <a:br>
              <a:rPr lang="ru-RU" sz="2800" dirty="0">
                <a:solidFill>
                  <a:schemeClr val="hlink"/>
                </a:solidFill>
              </a:rPr>
            </a:br>
            <a:r>
              <a:rPr lang="ru-RU" sz="2800" dirty="0">
                <a:solidFill>
                  <a:schemeClr val="hlink"/>
                </a:solidFill>
              </a:rPr>
              <a:t>            </a:t>
            </a:r>
            <a:r>
              <a:rPr lang="ru-RU" sz="2800" b="1" dirty="0">
                <a:solidFill>
                  <a:srgbClr val="0070C0"/>
                </a:solidFill>
              </a:rPr>
              <a:t>(2 байта)</a:t>
            </a:r>
            <a:endParaRPr lang="en-US" sz="2800" b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 smtClean="0"/>
              <a:t>строка </a:t>
            </a:r>
            <a:r>
              <a:rPr lang="ru-RU" sz="2800" dirty="0"/>
              <a:t>символов </a:t>
            </a:r>
            <a:r>
              <a:rPr lang="ru-RU" sz="2800" b="1" dirty="0">
                <a:solidFill>
                  <a:srgbClr val="0070C0"/>
                </a:solidFill>
              </a:rPr>
              <a:t>(1 байт на каждый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         символ)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500174"/>
            <a:ext cx="98616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smtClean="0">
                <a:solidFill>
                  <a:srgbClr val="FF6600"/>
                </a:solidFill>
              </a:rPr>
              <a:t>Byte</a:t>
            </a:r>
            <a:r>
              <a:rPr lang="en-US" sz="2600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928802"/>
            <a:ext cx="130035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smtClean="0">
                <a:solidFill>
                  <a:srgbClr val="FF6600"/>
                </a:solidFill>
              </a:rPr>
              <a:t>Integer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2714620"/>
            <a:ext cx="135005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err="1" smtClean="0">
                <a:solidFill>
                  <a:srgbClr val="FF6600"/>
                </a:solidFill>
              </a:rPr>
              <a:t>Longint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3500438"/>
            <a:ext cx="85632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smtClean="0">
                <a:solidFill>
                  <a:srgbClr val="FF6600"/>
                </a:solidFill>
              </a:rPr>
              <a:t>Real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3929066"/>
            <a:ext cx="142699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smtClean="0">
                <a:solidFill>
                  <a:srgbClr val="FF6600"/>
                </a:solidFill>
              </a:rPr>
              <a:t>Boolean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4643446"/>
            <a:ext cx="109196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smtClean="0">
                <a:solidFill>
                  <a:srgbClr val="FF6600"/>
                </a:solidFill>
              </a:rPr>
              <a:t>String</a:t>
            </a:r>
            <a:endParaRPr lang="ru-RU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765175"/>
            <a:ext cx="8229600" cy="5762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      </a:t>
            </a:r>
            <a:r>
              <a:rPr lang="ru-RU" sz="3600" dirty="0" smtClean="0">
                <a:solidFill>
                  <a:schemeClr val="hlink"/>
                </a:solidFill>
              </a:rPr>
              <a:t>     </a:t>
            </a:r>
            <a:r>
              <a:rPr lang="ru-RU" sz="3600" dirty="0" smtClean="0"/>
              <a:t>–  </a:t>
            </a:r>
            <a:r>
              <a:rPr lang="ru-RU" sz="3200" i="1" dirty="0" smtClean="0"/>
              <a:t>законченная </a:t>
            </a:r>
            <a:r>
              <a:rPr lang="ru-RU" sz="3200" i="1" dirty="0"/>
              <a:t>фраза языка, определяющая некоторый этап обработки данных.</a:t>
            </a:r>
            <a:endParaRPr lang="ru-RU" sz="3600" i="1" dirty="0"/>
          </a:p>
          <a:p>
            <a:r>
              <a:rPr lang="ru-RU" sz="3600" b="1" dirty="0">
                <a:solidFill>
                  <a:srgbClr val="CC3399"/>
                </a:solidFill>
              </a:rPr>
              <a:t>Присваивания</a:t>
            </a:r>
            <a:r>
              <a:rPr lang="ru-RU" sz="3600" dirty="0"/>
              <a:t>    </a:t>
            </a:r>
          </a:p>
          <a:p>
            <a:pPr>
              <a:buFont typeface="Wingdings" pitchFamily="2" charset="2"/>
              <a:buNone/>
            </a:pPr>
            <a:r>
              <a:rPr lang="ru-RU" sz="3600" dirty="0"/>
              <a:t>		переменная </a:t>
            </a:r>
            <a:r>
              <a:rPr lang="ru-RU" sz="3600" dirty="0">
                <a:solidFill>
                  <a:srgbClr val="FF0000"/>
                </a:solidFill>
              </a:rPr>
              <a:t>:=</a:t>
            </a:r>
            <a:r>
              <a:rPr lang="ru-RU" sz="3600" dirty="0">
                <a:solidFill>
                  <a:srgbClr val="FF6600"/>
                </a:solidFill>
              </a:rPr>
              <a:t> </a:t>
            </a:r>
            <a:r>
              <a:rPr lang="ru-RU" sz="3600" dirty="0"/>
              <a:t>выражение</a:t>
            </a:r>
          </a:p>
          <a:p>
            <a:r>
              <a:rPr lang="ru-RU" sz="3600" b="1" dirty="0">
                <a:solidFill>
                  <a:srgbClr val="CC3399"/>
                </a:solidFill>
              </a:rPr>
              <a:t>Вывода</a:t>
            </a:r>
            <a:r>
              <a:rPr lang="ru-RU" sz="3600" dirty="0"/>
              <a:t>      </a:t>
            </a:r>
            <a:r>
              <a:rPr lang="en-US" sz="3600" dirty="0">
                <a:solidFill>
                  <a:srgbClr val="FF0000"/>
                </a:solidFill>
              </a:rPr>
              <a:t>write, </a:t>
            </a:r>
            <a:r>
              <a:rPr lang="en-US" sz="3600" dirty="0" err="1">
                <a:solidFill>
                  <a:srgbClr val="FF0000"/>
                </a:solidFill>
              </a:rPr>
              <a:t>writeln</a:t>
            </a:r>
            <a:r>
              <a:rPr lang="en-US" sz="3600" dirty="0">
                <a:solidFill>
                  <a:srgbClr val="FF0000"/>
                </a:solidFill>
              </a:rPr>
              <a:t>  </a:t>
            </a:r>
          </a:p>
          <a:p>
            <a:r>
              <a:rPr lang="ru-RU" sz="3600" b="1" dirty="0">
                <a:solidFill>
                  <a:srgbClr val="CC3399"/>
                </a:solidFill>
              </a:rPr>
              <a:t>Ввода</a:t>
            </a:r>
            <a:r>
              <a:rPr lang="ru-RU" sz="3600" dirty="0"/>
              <a:t>        </a:t>
            </a:r>
            <a:r>
              <a:rPr lang="en-US" sz="3600" dirty="0">
                <a:solidFill>
                  <a:srgbClr val="FF0000"/>
                </a:solidFill>
              </a:rPr>
              <a:t>read, </a:t>
            </a:r>
            <a:r>
              <a:rPr lang="en-US" sz="3600" dirty="0" err="1">
                <a:solidFill>
                  <a:srgbClr val="FF0000"/>
                </a:solidFill>
              </a:rPr>
              <a:t>readln</a:t>
            </a:r>
            <a:endParaRPr lang="ru-RU" sz="36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785794"/>
            <a:ext cx="3117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C3399"/>
                </a:solidFill>
              </a:rPr>
              <a:t>Оператор</a:t>
            </a:r>
            <a:endParaRPr lang="ru-RU" dirty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Встроенные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err="1" smtClean="0"/>
              <a:t>sqr</a:t>
            </a:r>
            <a:r>
              <a:rPr lang="ru-RU" sz="3200" b="1" dirty="0" smtClean="0"/>
              <a:t>(</a:t>
            </a:r>
            <a:r>
              <a:rPr lang="en-US" sz="3200" b="1" dirty="0" smtClean="0"/>
              <a:t>X</a:t>
            </a:r>
            <a:r>
              <a:rPr lang="ru-RU" sz="3200" b="1" dirty="0" smtClean="0"/>
              <a:t>) </a:t>
            </a:r>
            <a:r>
              <a:rPr lang="en-US" sz="3200" b="1" dirty="0" smtClean="0"/>
              <a:t>                  </a:t>
            </a:r>
            <a:endParaRPr lang="ru-RU" sz="3200" b="1" dirty="0" smtClean="0"/>
          </a:p>
          <a:p>
            <a:pPr>
              <a:buNone/>
            </a:pPr>
            <a:r>
              <a:rPr lang="en-US" sz="3200" b="1" dirty="0" err="1" smtClean="0"/>
              <a:t>sqrt</a:t>
            </a:r>
            <a:r>
              <a:rPr lang="ru-RU" sz="3200" b="1" dirty="0" smtClean="0"/>
              <a:t>(</a:t>
            </a:r>
            <a:r>
              <a:rPr lang="en-US" sz="3200" b="1" dirty="0" smtClean="0"/>
              <a:t>X</a:t>
            </a:r>
            <a:r>
              <a:rPr lang="ru-RU" sz="3200" b="1" dirty="0" smtClean="0"/>
              <a:t>)</a:t>
            </a:r>
            <a:endParaRPr lang="en-US" sz="3200" b="1" dirty="0" smtClean="0"/>
          </a:p>
          <a:p>
            <a:pPr>
              <a:buNone/>
            </a:pPr>
            <a:r>
              <a:rPr lang="en-US" sz="3200" b="1" dirty="0" smtClean="0"/>
              <a:t>Sin(X)</a:t>
            </a:r>
          </a:p>
          <a:p>
            <a:pPr>
              <a:buNone/>
            </a:pPr>
            <a:r>
              <a:rPr lang="en-US" sz="3200" b="1" dirty="0" smtClean="0"/>
              <a:t>Cos(X)</a:t>
            </a:r>
          </a:p>
          <a:p>
            <a:pPr>
              <a:buNone/>
            </a:pPr>
            <a:r>
              <a:rPr lang="en-US" sz="3200" b="1" dirty="0" smtClean="0"/>
              <a:t>Abs(X)                </a:t>
            </a:r>
            <a:endParaRPr lang="ru-RU" sz="3200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857356" y="1928802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1893932" y="2495730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2143116"/>
            <a:ext cx="619125" cy="6858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857356" y="4214818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857620" y="1571612"/>
            <a:ext cx="5918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X</a:t>
            </a:r>
            <a:r>
              <a:rPr lang="en-US" sz="3200" b="1" baseline="30000" dirty="0" smtClean="0">
                <a:solidFill>
                  <a:prstClr val="black"/>
                </a:solidFill>
              </a:rPr>
              <a:t>2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857620" y="3929066"/>
            <a:ext cx="9124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B13F9A"/>
              </a:buClr>
              <a:buSzPct val="73000"/>
            </a:pPr>
            <a:r>
              <a:rPr lang="en-US" sz="3200" b="1" dirty="0" smtClean="0">
                <a:solidFill>
                  <a:prstClr val="black"/>
                </a:solidFill>
              </a:rPr>
              <a:t>|X|</a:t>
            </a:r>
            <a:endParaRPr lang="ru-RU" sz="32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7239000" cy="6086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Программа на языке </a:t>
            </a:r>
            <a:r>
              <a:rPr lang="en-US" dirty="0" smtClean="0"/>
              <a:t>Pascal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4714908" cy="242889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Program &lt;</a:t>
            </a:r>
            <a:r>
              <a:rPr lang="ru-RU" dirty="0" smtClean="0"/>
              <a:t>имя программы</a:t>
            </a:r>
            <a:r>
              <a:rPr lang="en-US" dirty="0" smtClean="0"/>
              <a:t>&gt;;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ru-RU" dirty="0" smtClean="0"/>
              <a:t>раздел описаний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Begin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ru-RU" dirty="0" smtClean="0"/>
              <a:t>раздел операторов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end.</a:t>
            </a:r>
            <a:endParaRPr lang="ru-RU" dirty="0"/>
          </a:p>
        </p:txBody>
      </p:sp>
      <p:cxnSp>
        <p:nvCxnSpPr>
          <p:cNvPr id="5" name="Прямая со стрелкой 4"/>
          <p:cNvCxnSpPr>
            <a:endCxn id="6" idx="1"/>
          </p:cNvCxnSpPr>
          <p:nvPr/>
        </p:nvCxnSpPr>
        <p:spPr>
          <a:xfrm flipV="1">
            <a:off x="3714744" y="1607331"/>
            <a:ext cx="1714512" cy="1785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Прямоугольная выноска 5"/>
          <p:cNvSpPr/>
          <p:nvPr/>
        </p:nvSpPr>
        <p:spPr>
          <a:xfrm>
            <a:off x="5429256" y="1071546"/>
            <a:ext cx="2214578" cy="107157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Константы, переменные и их типы.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3857620" y="2750340"/>
            <a:ext cx="1571636" cy="3929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Прямоугольная выноска 12"/>
          <p:cNvSpPr/>
          <p:nvPr/>
        </p:nvSpPr>
        <p:spPr>
          <a:xfrm>
            <a:off x="5500694" y="2643182"/>
            <a:ext cx="2214578" cy="107157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Ввод, вывод, присвоение, условный оператор, циклы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4257676" cy="68006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Условный оператор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7239000" cy="1176642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If </a:t>
            </a:r>
            <a:r>
              <a:rPr lang="en-US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&lt;</a:t>
            </a:r>
            <a:r>
              <a:rPr lang="ru-RU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условие</a:t>
            </a:r>
            <a:r>
              <a:rPr lang="en-US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&gt;</a:t>
            </a:r>
            <a:r>
              <a:rPr lang="ru-RU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then </a:t>
            </a:r>
            <a:r>
              <a:rPr lang="en-US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&lt;</a:t>
            </a:r>
            <a:r>
              <a:rPr lang="ru-RU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оператор_1</a:t>
            </a:r>
            <a:r>
              <a:rPr lang="en-US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&gt;</a:t>
            </a:r>
          </a:p>
          <a:p>
            <a:pPr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else </a:t>
            </a:r>
            <a:r>
              <a:rPr lang="en-US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&lt;</a:t>
            </a:r>
            <a:r>
              <a:rPr lang="ru-RU" b="1" dirty="0" err="1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оператор_</a:t>
            </a:r>
            <a:r>
              <a:rPr lang="en-US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2&gt;</a:t>
            </a:r>
            <a:endParaRPr lang="ru-RU" b="1" dirty="0">
              <a:ln w="1905"/>
              <a:solidFill>
                <a:schemeClr val="tx1">
                  <a:lumMod val="50000"/>
                  <a:lumOff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00034" y="3357562"/>
            <a:ext cx="7239000" cy="117664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If </a:t>
            </a:r>
            <a:r>
              <a:rPr kumimoji="0" lang="en-US" sz="2600" b="1" i="0" u="none" strike="noStrike" kern="1200" cap="none" spc="0" normalizeH="0" baseline="0" noProof="0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A&gt;B</a:t>
            </a:r>
            <a:r>
              <a:rPr kumimoji="0" lang="ru-RU" sz="26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then </a:t>
            </a:r>
            <a:r>
              <a:rPr kumimoji="0" lang="en-US" sz="2600" b="1" i="0" u="none" strike="noStrike" kern="1200" cap="none" spc="0" normalizeH="0" baseline="0" noProof="0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max := A</a:t>
            </a:r>
          </a:p>
          <a:p>
            <a:pPr marL="274320" lvl="0" indent="-274320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2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else </a:t>
            </a:r>
            <a:r>
              <a:rPr lang="en-US" sz="2600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max := B</a:t>
            </a:r>
            <a:endParaRPr kumimoji="0" lang="ru-RU" sz="2600" b="1" i="0" u="none" strike="noStrike" kern="1200" cap="none" spc="0" normalizeH="0" baseline="0" noProof="0" dirty="0">
              <a:ln w="1905"/>
              <a:solidFill>
                <a:schemeClr val="tx1">
                  <a:lumMod val="50000"/>
                  <a:lumOff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28596" y="4929198"/>
            <a:ext cx="7239000" cy="117664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If </a:t>
            </a:r>
            <a:r>
              <a:rPr lang="en-US" sz="2600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S=0</a:t>
            </a:r>
            <a:r>
              <a:rPr kumimoji="0" lang="ru-RU" sz="26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then </a:t>
            </a:r>
            <a:r>
              <a:rPr kumimoji="0" lang="en-US" sz="2600" b="1" i="0" u="none" strike="noStrike" kern="1200" cap="none" spc="0" normalizeH="0" baseline="0" noProof="0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write(‘</a:t>
            </a:r>
            <a:r>
              <a:rPr kumimoji="0" lang="ru-RU" sz="2600" b="1" i="0" u="none" strike="noStrike" kern="1200" cap="none" spc="0" normalizeH="0" baseline="0" noProof="0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Таких чисел нет</a:t>
            </a:r>
            <a:r>
              <a:rPr kumimoji="0" lang="en-US" sz="2600" b="1" i="0" u="none" strike="noStrike" kern="1200" cap="none" spc="0" normalizeH="0" baseline="0" noProof="0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’)</a:t>
            </a:r>
          </a:p>
          <a:p>
            <a:pPr marL="274320" lvl="0" indent="-274320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2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Else </a:t>
            </a:r>
            <a:r>
              <a:rPr lang="en-US" sz="2600" b="1" dirty="0" smtClean="0">
                <a:ln w="1905"/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write(‘S=’, S)</a:t>
            </a:r>
            <a:endParaRPr kumimoji="0" lang="ru-RU" sz="2600" b="1" i="0" u="none" strike="noStrike" kern="1200" cap="none" spc="0" normalizeH="0" baseline="0" noProof="0" dirty="0">
              <a:ln w="1905"/>
              <a:solidFill>
                <a:schemeClr val="tx1">
                  <a:lumMod val="50000"/>
                  <a:lumOff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While</a:t>
            </a:r>
            <a:r>
              <a:rPr lang="en-US" dirty="0" smtClean="0"/>
              <a:t> &lt;</a:t>
            </a:r>
            <a:r>
              <a:rPr lang="ru-RU" dirty="0" smtClean="0"/>
              <a:t>условие</a:t>
            </a:r>
            <a:r>
              <a:rPr lang="en-US" dirty="0" smtClean="0"/>
              <a:t>&gt;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do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Оператор</a:t>
            </a:r>
            <a:r>
              <a:rPr lang="en-US" dirty="0" smtClean="0"/>
              <a:t>;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Пример:</a:t>
            </a:r>
            <a:endParaRPr lang="en-U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pPr>
              <a:buNone/>
            </a:pP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While</a:t>
            </a:r>
            <a:r>
              <a:rPr lang="en-US" dirty="0" smtClean="0"/>
              <a:t> X &lt;&gt; Y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do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X := </a:t>
            </a:r>
            <a:r>
              <a:rPr lang="en-US" dirty="0" err="1" smtClean="0"/>
              <a:t>sqr</a:t>
            </a:r>
            <a:r>
              <a:rPr lang="en-US" dirty="0" smtClean="0"/>
              <a:t>(X);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320040"/>
            <a:ext cx="3971924" cy="680068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Цикл с предусловием</a:t>
            </a:r>
            <a:endParaRPr kumimoji="0" lang="ru-RU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3857620" y="1857364"/>
            <a:ext cx="1428760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Овальная выноска 6"/>
          <p:cNvSpPr/>
          <p:nvPr/>
        </p:nvSpPr>
        <p:spPr>
          <a:xfrm>
            <a:off x="4786314" y="1000108"/>
            <a:ext cx="2071702" cy="78581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Заголовок цикла</a:t>
            </a:r>
            <a:endParaRPr lang="ru-RU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>
            <a:off x="2428860" y="2428868"/>
            <a:ext cx="2643206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Овальная выноска 8"/>
          <p:cNvSpPr/>
          <p:nvPr/>
        </p:nvSpPr>
        <p:spPr>
          <a:xfrm>
            <a:off x="4572000" y="2071678"/>
            <a:ext cx="2071702" cy="64294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Тело цикла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for</a:t>
            </a:r>
            <a:r>
              <a:rPr lang="en-US" dirty="0" smtClean="0"/>
              <a:t> &lt;</a:t>
            </a:r>
            <a:r>
              <a:rPr lang="ru-RU" dirty="0" smtClean="0"/>
              <a:t>счетчик</a:t>
            </a:r>
            <a:r>
              <a:rPr lang="en-US" dirty="0" smtClean="0"/>
              <a:t>&gt;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do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Оператор</a:t>
            </a:r>
            <a:r>
              <a:rPr lang="en-US" dirty="0" smtClean="0"/>
              <a:t>; </a:t>
            </a:r>
            <a:endParaRPr lang="ru-RU" dirty="0" smtClean="0"/>
          </a:p>
          <a:p>
            <a:pPr>
              <a:buNone/>
            </a:pPr>
            <a:endParaRPr lang="en-U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endParaRPr lang="en-U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pPr>
              <a:buNone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Примеры:</a:t>
            </a:r>
            <a:endParaRPr lang="en-U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  <a:p>
            <a:pPr>
              <a:buNone/>
            </a:pPr>
            <a:endParaRPr lang="en-U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:= 1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to</a:t>
            </a:r>
            <a:r>
              <a:rPr lang="en-US" dirty="0" smtClean="0"/>
              <a:t> N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do                  for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:= 1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to</a:t>
            </a:r>
            <a:r>
              <a:rPr lang="en-US" dirty="0" smtClean="0"/>
              <a:t> 5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do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X := 2*X;                                 begin</a:t>
            </a:r>
          </a:p>
          <a:p>
            <a:pPr>
              <a:buNone/>
            </a:pPr>
            <a:r>
              <a:rPr lang="en-US" dirty="0" smtClean="0"/>
              <a:t>                                                X := 2*X;</a:t>
            </a:r>
          </a:p>
          <a:p>
            <a:pPr>
              <a:buNone/>
            </a:pPr>
            <a:r>
              <a:rPr lang="en-US" dirty="0" smtClean="0"/>
              <a:t>                                                Y := </a:t>
            </a:r>
            <a:r>
              <a:rPr lang="en-US" dirty="0" err="1" smtClean="0"/>
              <a:t>cos</a:t>
            </a:r>
            <a:r>
              <a:rPr lang="en-US" dirty="0" smtClean="0"/>
              <a:t>(X);</a:t>
            </a:r>
          </a:p>
          <a:p>
            <a:pPr>
              <a:buNone/>
            </a:pPr>
            <a:r>
              <a:rPr lang="en-US" dirty="0" smtClean="0"/>
              <a:t>                                              end;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320040"/>
            <a:ext cx="3971924" cy="680068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Цикл</a:t>
            </a:r>
            <a:r>
              <a:rPr lang="en-US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 </a:t>
            </a:r>
            <a:r>
              <a:rPr lang="ru-RU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со счетчиком</a:t>
            </a:r>
            <a:endParaRPr kumimoji="0" lang="ru-RU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>
            <a:off x="3143240" y="1785926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Овальная выноска 6"/>
          <p:cNvSpPr/>
          <p:nvPr/>
        </p:nvSpPr>
        <p:spPr>
          <a:xfrm>
            <a:off x="4357686" y="928670"/>
            <a:ext cx="2071702" cy="78581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Заголовок цикла</a:t>
            </a:r>
            <a:endParaRPr lang="ru-RU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>
            <a:off x="2071670" y="2214554"/>
            <a:ext cx="3071834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Овальная выноска 8"/>
          <p:cNvSpPr/>
          <p:nvPr/>
        </p:nvSpPr>
        <p:spPr>
          <a:xfrm>
            <a:off x="4572000" y="1928802"/>
            <a:ext cx="2071702" cy="64294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Тело цикла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2.xml><?xml version="1.0" encoding="utf-8"?>
<a:themeOverride xmlns:a="http://schemas.openxmlformats.org/drawingml/2006/main">
  <a:clrScheme name="Модульная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3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4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137</TotalTime>
  <Words>701</Words>
  <Application>Microsoft Office PowerPoint</Application>
  <PresentationFormat>Экран (4:3)</PresentationFormat>
  <Paragraphs>149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Основы программирования</vt:lpstr>
      <vt:lpstr>Основные понятия программирования</vt:lpstr>
      <vt:lpstr>Типы переменных</vt:lpstr>
      <vt:lpstr>Слайд 4</vt:lpstr>
      <vt:lpstr>Встроенные функции</vt:lpstr>
      <vt:lpstr>Программа на языке Pascal</vt:lpstr>
      <vt:lpstr>Условный оператор</vt:lpstr>
      <vt:lpstr>Цикл с предусловием</vt:lpstr>
      <vt:lpstr>Цикл со счетчиком</vt:lpstr>
      <vt:lpstr>Программа 1 Большее из трех чисел</vt:lpstr>
      <vt:lpstr>Программа 2 Наибольший общий делитель (Алгоритм Евклида)</vt:lpstr>
      <vt:lpstr>задание</vt:lpstr>
      <vt:lpstr>Программа 3 Високосный год</vt:lpstr>
      <vt:lpstr>Задание</vt:lpstr>
      <vt:lpstr>Программа «Корни квадратного уравнения»</vt:lpstr>
      <vt:lpstr>Задание на дом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ira</dc:creator>
  <cp:lastModifiedBy>1</cp:lastModifiedBy>
  <cp:revision>28</cp:revision>
  <dcterms:created xsi:type="dcterms:W3CDTF">2011-02-26T10:10:51Z</dcterms:created>
  <dcterms:modified xsi:type="dcterms:W3CDTF">2016-02-07T04:58:22Z</dcterms:modified>
</cp:coreProperties>
</file>