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5" r:id="rId10"/>
    <p:sldId id="263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6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9F18AEBA-6053-4793-BDC2-ADE10723473B}" type="datetimeFigureOut">
              <a:rPr lang="ru-RU" smtClean="0"/>
              <a:pPr/>
              <a:t>10.02.2016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8A8683A3-D619-4F44-A48A-37C68755988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8AEBA-6053-4793-BDC2-ADE10723473B}" type="datetimeFigureOut">
              <a:rPr lang="ru-RU" smtClean="0"/>
              <a:pPr/>
              <a:t>10.02.2016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8683A3-D619-4F44-A48A-37C68755988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8AEBA-6053-4793-BDC2-ADE10723473B}" type="datetimeFigureOut">
              <a:rPr lang="ru-RU" smtClean="0"/>
              <a:pPr/>
              <a:t>10.02.2016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8683A3-D619-4F44-A48A-37C68755988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9F18AEBA-6053-4793-BDC2-ADE10723473B}" type="datetimeFigureOut">
              <a:rPr lang="ru-RU" smtClean="0"/>
              <a:pPr/>
              <a:t>10.02.2016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8A8683A3-D619-4F44-A48A-37C68755988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9F18AEBA-6053-4793-BDC2-ADE10723473B}" type="datetimeFigureOut">
              <a:rPr lang="ru-RU" smtClean="0"/>
              <a:pPr/>
              <a:t>10.02.2016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8A8683A3-D619-4F44-A48A-37C68755988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8AEBA-6053-4793-BDC2-ADE10723473B}" type="datetimeFigureOut">
              <a:rPr lang="ru-RU" smtClean="0"/>
              <a:pPr/>
              <a:t>10.02.2016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8683A3-D619-4F44-A48A-37C68755988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8AEBA-6053-4793-BDC2-ADE10723473B}" type="datetimeFigureOut">
              <a:rPr lang="ru-RU" smtClean="0"/>
              <a:pPr/>
              <a:t>10.02.2016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8683A3-D619-4F44-A48A-37C68755988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9F18AEBA-6053-4793-BDC2-ADE10723473B}" type="datetimeFigureOut">
              <a:rPr lang="ru-RU" smtClean="0"/>
              <a:pPr/>
              <a:t>10.02.2016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8A8683A3-D619-4F44-A48A-37C68755988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8AEBA-6053-4793-BDC2-ADE10723473B}" type="datetimeFigureOut">
              <a:rPr lang="ru-RU" smtClean="0"/>
              <a:pPr/>
              <a:t>10.02.2016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8683A3-D619-4F44-A48A-37C68755988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Содержимое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9F18AEBA-6053-4793-BDC2-ADE10723473B}" type="datetimeFigureOut">
              <a:rPr lang="ru-RU" smtClean="0"/>
              <a:pPr/>
              <a:t>10.02.2016</a:t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8A8683A3-D619-4F44-A48A-37C68755988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9F18AEBA-6053-4793-BDC2-ADE10723473B}" type="datetimeFigureOut">
              <a:rPr lang="ru-RU" smtClean="0"/>
              <a:pPr/>
              <a:t>10.02.2016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8A8683A3-D619-4F44-A48A-37C68755988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9F18AEBA-6053-4793-BDC2-ADE10723473B}" type="datetimeFigureOut">
              <a:rPr lang="ru-RU" smtClean="0"/>
              <a:pPr/>
              <a:t>10.02.2016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8A8683A3-D619-4F44-A48A-37C687559886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42976" y="3500438"/>
            <a:ext cx="7500990" cy="2301240"/>
          </a:xfrm>
        </p:spPr>
        <p:txBody>
          <a:bodyPr>
            <a:noAutofit/>
          </a:bodyPr>
          <a:lstStyle/>
          <a:p>
            <a:r>
              <a:rPr lang="ru-RU" sz="5400" i="1" dirty="0" smtClean="0">
                <a:solidFill>
                  <a:srgbClr val="FF0000"/>
                </a:solidFill>
              </a:rPr>
              <a:t>Урок-конкурс </a:t>
            </a:r>
            <a:r>
              <a:rPr lang="ru-RU" sz="5400" i="1" dirty="0">
                <a:solidFill>
                  <a:srgbClr val="FF0000"/>
                </a:solidFill>
              </a:rPr>
              <a:t>в 8 классах по теме </a:t>
            </a:r>
            <a:r>
              <a:rPr lang="ru-RU" sz="5400" i="1" dirty="0" smtClean="0">
                <a:solidFill>
                  <a:srgbClr val="FF0000"/>
                </a:solidFill>
              </a:rPr>
              <a:t>  </a:t>
            </a:r>
            <a:r>
              <a:rPr lang="ru-RU" sz="5400" i="1" dirty="0" smtClean="0">
                <a:solidFill>
                  <a:srgbClr val="FF0000"/>
                </a:solidFill>
              </a:rPr>
              <a:t/>
            </a:r>
            <a:br>
              <a:rPr lang="ru-RU" sz="5400" i="1" dirty="0" smtClean="0">
                <a:solidFill>
                  <a:srgbClr val="FF0000"/>
                </a:solidFill>
              </a:rPr>
            </a:br>
            <a:r>
              <a:rPr lang="ru-RU" sz="5400" i="1" dirty="0" smtClean="0">
                <a:solidFill>
                  <a:srgbClr val="FF0000"/>
                </a:solidFill>
              </a:rPr>
              <a:t>« </a:t>
            </a:r>
            <a:r>
              <a:rPr lang="ru-RU" sz="5400" i="1" dirty="0">
                <a:solidFill>
                  <a:srgbClr val="FF0000"/>
                </a:solidFill>
              </a:rPr>
              <a:t>Сила тока, напряжение, сопротивление».</a:t>
            </a:r>
            <a:br>
              <a:rPr lang="ru-RU" sz="5400" i="1" dirty="0">
                <a:solidFill>
                  <a:srgbClr val="FF0000"/>
                </a:solidFill>
              </a:rPr>
            </a:br>
            <a:endParaRPr lang="ru-RU" sz="5400" i="1" dirty="0">
              <a:solidFill>
                <a:srgbClr val="FF000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555776" y="5733256"/>
            <a:ext cx="6588224" cy="948542"/>
          </a:xfrm>
        </p:spPr>
        <p:txBody>
          <a:bodyPr>
            <a:normAutofit/>
          </a:bodyPr>
          <a:lstStyle/>
          <a:p>
            <a:r>
              <a:rPr lang="ru-RU" dirty="0" err="1" smtClean="0">
                <a:solidFill>
                  <a:srgbClr val="C00000"/>
                </a:solidFill>
              </a:rPr>
              <a:t>Зеленова</a:t>
            </a:r>
            <a:r>
              <a:rPr lang="ru-RU" dirty="0" smtClean="0">
                <a:solidFill>
                  <a:srgbClr val="C00000"/>
                </a:solidFill>
              </a:rPr>
              <a:t> Ирина </a:t>
            </a:r>
            <a:r>
              <a:rPr lang="ru-RU" dirty="0" smtClean="0">
                <a:solidFill>
                  <a:srgbClr val="C00000"/>
                </a:solidFill>
              </a:rPr>
              <a:t>Николаевна</a:t>
            </a:r>
          </a:p>
          <a:p>
            <a:r>
              <a:rPr lang="ru-RU" dirty="0" smtClean="0">
                <a:solidFill>
                  <a:srgbClr val="C00000"/>
                </a:solidFill>
              </a:rPr>
              <a:t> </a:t>
            </a:r>
            <a:r>
              <a:rPr lang="ru-RU" dirty="0" smtClean="0">
                <a:solidFill>
                  <a:srgbClr val="C00000"/>
                </a:solidFill>
              </a:rPr>
              <a:t>(учитель физики, МБОУ "СОШ №50" г. </a:t>
            </a:r>
            <a:r>
              <a:rPr lang="ru-RU" dirty="0" smtClean="0">
                <a:solidFill>
                  <a:srgbClr val="C00000"/>
                </a:solidFill>
              </a:rPr>
              <a:t>Чебоксары)</a:t>
            </a:r>
            <a:endParaRPr lang="ru-RU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ru-RU" sz="3200" dirty="0" smtClean="0">
                <a:solidFill>
                  <a:srgbClr val="7030A0"/>
                </a:solidFill>
                <a:latin typeface="Arial Black" pitchFamily="34" charset="0"/>
              </a:rPr>
              <a:t>Кто плавно ток в цепи меняет,</a:t>
            </a:r>
          </a:p>
          <a:p>
            <a:pPr>
              <a:buNone/>
            </a:pPr>
            <a:r>
              <a:rPr lang="ru-RU" sz="3200" dirty="0" smtClean="0">
                <a:solidFill>
                  <a:srgbClr val="7030A0"/>
                </a:solidFill>
                <a:latin typeface="Arial Black" pitchFamily="34" charset="0"/>
              </a:rPr>
              <a:t>Глазам нашим помогает</a:t>
            </a:r>
          </a:p>
          <a:p>
            <a:pPr>
              <a:buNone/>
            </a:pPr>
            <a:r>
              <a:rPr lang="ru-RU" sz="3200" dirty="0" smtClean="0">
                <a:solidFill>
                  <a:srgbClr val="7030A0"/>
                </a:solidFill>
                <a:latin typeface="Arial Black" pitchFamily="34" charset="0"/>
              </a:rPr>
              <a:t>В темноте привыкнуть быстро</a:t>
            </a:r>
          </a:p>
          <a:p>
            <a:pPr>
              <a:buNone/>
            </a:pPr>
            <a:r>
              <a:rPr lang="ru-RU" sz="3200" dirty="0" smtClean="0">
                <a:solidFill>
                  <a:srgbClr val="7030A0"/>
                </a:solidFill>
                <a:latin typeface="Arial Black" pitchFamily="34" charset="0"/>
              </a:rPr>
              <a:t>При просмотре Монте-Кристо?</a:t>
            </a:r>
          </a:p>
          <a:p>
            <a:pPr>
              <a:buNone/>
            </a:pPr>
            <a:r>
              <a:rPr lang="ru-RU" sz="3200" dirty="0" smtClean="0">
                <a:solidFill>
                  <a:srgbClr val="7030A0"/>
                </a:solidFill>
                <a:latin typeface="Arial Black" pitchFamily="34" charset="0"/>
              </a:rPr>
              <a:t> 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2910" y="0"/>
            <a:ext cx="7467600" cy="1143000"/>
          </a:xfrm>
        </p:spPr>
        <p:txBody>
          <a:bodyPr>
            <a:normAutofit/>
          </a:bodyPr>
          <a:lstStyle/>
          <a:p>
            <a:pPr algn="ctr"/>
            <a:r>
              <a:rPr lang="ru-RU" sz="4400" b="1" i="1" dirty="0" smtClean="0">
                <a:solidFill>
                  <a:srgbClr val="00B050"/>
                </a:solidFill>
              </a:rPr>
              <a:t>Ход  работы</a:t>
            </a:r>
            <a:endParaRPr lang="ru-RU" sz="4400" b="1" i="1" dirty="0">
              <a:solidFill>
                <a:srgbClr val="00B05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28596" y="1142984"/>
            <a:ext cx="7467600" cy="5715016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ru-RU" dirty="0" smtClean="0"/>
              <a:t> Учащиеся, совершая восхождение на пик знаний “Электрический ток”, сделают несколько привалов. На остановках (привалах) путешественникам будут предложены различные задания, ходе выполнения которых будут проверены ЗНАНИЯ: </a:t>
            </a:r>
          </a:p>
          <a:p>
            <a:r>
              <a:rPr lang="ru-RU" dirty="0" smtClean="0"/>
              <a:t>На привале </a:t>
            </a:r>
            <a:r>
              <a:rPr lang="ru-RU" dirty="0" smtClean="0">
                <a:solidFill>
                  <a:srgbClr val="FF0000"/>
                </a:solidFill>
              </a:rPr>
              <a:t>“Знатоки” </a:t>
            </a:r>
            <a:r>
              <a:rPr lang="ru-RU" dirty="0" smtClean="0"/>
              <a:t>– знания учащимися основных физических величин темы, формул для расчета, единиц и способов их измерения;</a:t>
            </a:r>
          </a:p>
          <a:p>
            <a:r>
              <a:rPr lang="ru-RU" dirty="0" smtClean="0"/>
              <a:t>На привале </a:t>
            </a:r>
            <a:r>
              <a:rPr lang="ru-RU" dirty="0" smtClean="0">
                <a:solidFill>
                  <a:srgbClr val="FF0000"/>
                </a:solidFill>
              </a:rPr>
              <a:t>“Находчивые” </a:t>
            </a:r>
            <a:r>
              <a:rPr lang="ru-RU" dirty="0" smtClean="0"/>
              <a:t>– знания основных формул темы, устанавливающих различные связи между величинами;</a:t>
            </a:r>
          </a:p>
          <a:p>
            <a:r>
              <a:rPr lang="ru-RU" dirty="0" smtClean="0"/>
              <a:t>На привале </a:t>
            </a:r>
            <a:r>
              <a:rPr lang="ru-RU" dirty="0" smtClean="0">
                <a:solidFill>
                  <a:srgbClr val="FF0000"/>
                </a:solidFill>
              </a:rPr>
              <a:t>“Умелые руки” </a:t>
            </a:r>
            <a:r>
              <a:rPr lang="ru-RU" dirty="0" smtClean="0"/>
              <a:t>– практические умения учащихся: составлять схемы и собирать простейшие электрические цепи, умения пользоваться измерительными приборами;</a:t>
            </a:r>
          </a:p>
          <a:p>
            <a:r>
              <a:rPr lang="ru-RU" dirty="0" smtClean="0"/>
              <a:t>На привале </a:t>
            </a:r>
            <a:r>
              <a:rPr lang="ru-RU" dirty="0" smtClean="0">
                <a:solidFill>
                  <a:srgbClr val="FF0000"/>
                </a:solidFill>
              </a:rPr>
              <a:t>“Эрудиты” </a:t>
            </a:r>
            <a:r>
              <a:rPr lang="ru-RU" dirty="0" smtClean="0"/>
              <a:t>– знания основных понятий темы, способность проявлять смекалку, быстроту мышления при отгадывании кроссворда;</a:t>
            </a:r>
          </a:p>
          <a:p>
            <a:r>
              <a:rPr lang="ru-RU" dirty="0" smtClean="0"/>
              <a:t>На привале </a:t>
            </a:r>
            <a:r>
              <a:rPr lang="ru-RU" dirty="0" smtClean="0">
                <a:solidFill>
                  <a:srgbClr val="FF0000"/>
                </a:solidFill>
              </a:rPr>
              <a:t>“Смекалистые” </a:t>
            </a:r>
            <a:r>
              <a:rPr lang="ru-RU" dirty="0" smtClean="0"/>
              <a:t>умение применять полученные знания в нестандартной ситуации.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0"/>
            <a:ext cx="7467600" cy="1143000"/>
          </a:xfrm>
        </p:spPr>
        <p:txBody>
          <a:bodyPr/>
          <a:lstStyle/>
          <a:p>
            <a:pPr algn="ctr"/>
            <a:r>
              <a:rPr lang="ru-RU" dirty="0" smtClean="0">
                <a:solidFill>
                  <a:schemeClr val="accent5">
                    <a:lumMod val="50000"/>
                  </a:schemeClr>
                </a:solidFill>
              </a:rPr>
              <a:t>1 привал “ЗНАТОКИ”</a:t>
            </a:r>
            <a:br>
              <a:rPr lang="ru-RU" dirty="0" smtClean="0">
                <a:solidFill>
                  <a:schemeClr val="accent5">
                    <a:lumMod val="50000"/>
                  </a:schemeClr>
                </a:solidFill>
              </a:rPr>
            </a:br>
            <a:endParaRPr lang="ru-RU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000108"/>
            <a:ext cx="7467600" cy="5473844"/>
          </a:xfrm>
        </p:spPr>
        <p:txBody>
          <a:bodyPr>
            <a:normAutofit lnSpcReduction="10000"/>
          </a:bodyPr>
          <a:lstStyle/>
          <a:p>
            <a:r>
              <a:rPr lang="ru-RU" dirty="0" smtClean="0"/>
              <a:t>У команд на столах карточки: </a:t>
            </a:r>
          </a:p>
          <a:p>
            <a:r>
              <a:rPr lang="ru-RU" dirty="0" smtClean="0"/>
              <a:t>Привал проводится в форме аукциона знаний об основных особенностях каждой физической величины, характеризующей электрическую цепь.                                                       </a:t>
            </a:r>
            <a:r>
              <a:rPr lang="ru-RU" i="1" dirty="0" smtClean="0">
                <a:solidFill>
                  <a:schemeClr val="accent1">
                    <a:lumMod val="75000"/>
                  </a:schemeClr>
                </a:solidFill>
              </a:rPr>
              <a:t>Обобщенный план описания физической величины: </a:t>
            </a:r>
          </a:p>
          <a:p>
            <a:r>
              <a:rPr lang="ru-RU" i="1" dirty="0" smtClean="0"/>
              <a:t>1.Явление или свойство, которое характеризует величина.</a:t>
            </a:r>
          </a:p>
          <a:p>
            <a:r>
              <a:rPr lang="ru-RU" i="1" dirty="0" smtClean="0"/>
              <a:t>2.Определение.</a:t>
            </a:r>
          </a:p>
          <a:p>
            <a:r>
              <a:rPr lang="ru-RU" i="1" dirty="0" smtClean="0"/>
              <a:t>3.Формула для расчета величины, связь с другими величинами.</a:t>
            </a:r>
          </a:p>
          <a:p>
            <a:r>
              <a:rPr lang="ru-RU" i="1" dirty="0" smtClean="0"/>
              <a:t>4.Единица измерения, особенности.</a:t>
            </a:r>
          </a:p>
          <a:p>
            <a:r>
              <a:rPr lang="ru-RU" i="1" dirty="0" smtClean="0"/>
              <a:t>5.Способы измерения величины</a:t>
            </a:r>
            <a:r>
              <a:rPr lang="ru-RU" dirty="0" smtClean="0"/>
              <a:t>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i="1" dirty="0" smtClean="0">
                <a:solidFill>
                  <a:srgbClr val="0070C0"/>
                </a:solidFill>
              </a:rPr>
              <a:t>2 привал “НАХОДЧИВЫЕ”</a:t>
            </a:r>
            <a:br>
              <a:rPr lang="ru-RU" i="1" dirty="0" smtClean="0">
                <a:solidFill>
                  <a:srgbClr val="0070C0"/>
                </a:solidFill>
              </a:rPr>
            </a:br>
            <a:endParaRPr lang="ru-RU" i="1" dirty="0">
              <a:solidFill>
                <a:srgbClr val="0070C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357158" y="1500174"/>
            <a:ext cx="7467600" cy="6329394"/>
          </a:xfrm>
        </p:spPr>
        <p:txBody>
          <a:bodyPr/>
          <a:lstStyle/>
          <a:p>
            <a:r>
              <a:rPr lang="ru-RU" b="1" dirty="0" smtClean="0">
                <a:solidFill>
                  <a:schemeClr val="accent5">
                    <a:lumMod val="50000"/>
                  </a:schemeClr>
                </a:solidFill>
              </a:rPr>
              <a:t>Перед учащимися специально изготовленная </a:t>
            </a:r>
          </a:p>
          <a:p>
            <a:r>
              <a:rPr lang="ru-RU" b="1" dirty="0" smtClean="0">
                <a:solidFill>
                  <a:schemeClr val="accent5">
                    <a:lumMod val="50000"/>
                  </a:schemeClr>
                </a:solidFill>
              </a:rPr>
              <a:t>“Электрическая ромашка”, на лепестках которой  записаны  правые  части  основных формул  темы.</a:t>
            </a:r>
          </a:p>
          <a:p>
            <a:r>
              <a:rPr lang="ru-RU" b="1" dirty="0" smtClean="0">
                <a:solidFill>
                  <a:schemeClr val="accent5">
                    <a:lumMod val="50000"/>
                  </a:schemeClr>
                </a:solidFill>
              </a:rPr>
              <a:t> Физические  величины,  соответствующие </a:t>
            </a:r>
          </a:p>
          <a:p>
            <a:r>
              <a:rPr lang="ru-RU" b="1" dirty="0" smtClean="0">
                <a:solidFill>
                  <a:schemeClr val="accent5">
                    <a:lumMod val="50000"/>
                  </a:schemeClr>
                </a:solidFill>
              </a:rPr>
              <a:t>данным  выражениям  необходимо  вписать так  в  кружочки,  помещенные  в  центр ромашки,  чтобы  кружок  и  лепесток образовали  формулу  для  её расчета.</a:t>
            </a:r>
          </a:p>
          <a:p>
            <a:r>
              <a:rPr lang="ru-RU" b="1" dirty="0" smtClean="0">
                <a:solidFill>
                  <a:schemeClr val="accent5">
                    <a:lumMod val="50000"/>
                  </a:schemeClr>
                </a:solidFill>
              </a:rPr>
              <a:t> 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i="1" dirty="0" smtClean="0">
                <a:solidFill>
                  <a:srgbClr val="0070C0"/>
                </a:solidFill>
              </a:rPr>
              <a:t>3   привал  “УМЕЛЫЕ РУКИ”</a:t>
            </a:r>
            <a:br>
              <a:rPr lang="ru-RU" i="1" dirty="0" smtClean="0">
                <a:solidFill>
                  <a:srgbClr val="0070C0"/>
                </a:solidFill>
              </a:rPr>
            </a:br>
            <a:endParaRPr lang="ru-RU" i="1" dirty="0">
              <a:solidFill>
                <a:srgbClr val="0070C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071546"/>
            <a:ext cx="7467600" cy="5402406"/>
          </a:xfrm>
        </p:spPr>
        <p:txBody>
          <a:bodyPr>
            <a:normAutofit lnSpcReduction="10000"/>
          </a:bodyPr>
          <a:lstStyle/>
          <a:p>
            <a:r>
              <a:rPr lang="ru-RU" dirty="0" smtClean="0">
                <a:solidFill>
                  <a:schemeClr val="accent3">
                    <a:lumMod val="75000"/>
                  </a:schemeClr>
                </a:solidFill>
                <a:latin typeface="Arial Black" pitchFamily="34" charset="0"/>
              </a:rPr>
              <a:t>Сборка электрической цепи и проведение измерений производится только после того, как команда предложит свою схему электрической цепи.</a:t>
            </a:r>
          </a:p>
          <a:p>
            <a:r>
              <a:rPr lang="ru-RU" dirty="0" smtClean="0">
                <a:solidFill>
                  <a:schemeClr val="accent3">
                    <a:lumMod val="75000"/>
                  </a:schemeClr>
                </a:solidFill>
                <a:latin typeface="Arial Black" pitchFamily="34" charset="0"/>
              </a:rPr>
              <a:t>Каждая команда выполняет экспериментальное задание: “Определить силу тока и напряжение на участке цепи, состоящем из двух последовательно соединенных резисторов”.</a:t>
            </a:r>
          </a:p>
          <a:p>
            <a:r>
              <a:rPr lang="ru-RU" dirty="0" smtClean="0">
                <a:solidFill>
                  <a:schemeClr val="accent3">
                    <a:lumMod val="75000"/>
                  </a:schemeClr>
                </a:solidFill>
                <a:latin typeface="Arial Black" pitchFamily="34" charset="0"/>
              </a:rPr>
              <a:t>Приборы для работы: источник питания, амперметр, вольтметр, резисторы (2 шт.), лампочка, ключ, соединительные провода. </a:t>
            </a:r>
          </a:p>
          <a:p>
            <a:endParaRPr lang="ru-RU" dirty="0">
              <a:solidFill>
                <a:schemeClr val="accent3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i="1" dirty="0" smtClean="0">
                <a:solidFill>
                  <a:srgbClr val="0070C0"/>
                </a:solidFill>
              </a:rPr>
              <a:t>4 привал “ЭРУДИТЫ»</a:t>
            </a:r>
            <a:br>
              <a:rPr lang="ru-RU" i="1" dirty="0" smtClean="0">
                <a:solidFill>
                  <a:srgbClr val="0070C0"/>
                </a:solidFill>
              </a:rPr>
            </a:br>
            <a:endParaRPr lang="ru-RU" i="1" dirty="0">
              <a:solidFill>
                <a:srgbClr val="0070C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857232"/>
            <a:ext cx="7467600" cy="5616720"/>
          </a:xfrm>
        </p:spPr>
        <p:txBody>
          <a:bodyPr>
            <a:normAutofit fontScale="92500"/>
          </a:bodyPr>
          <a:lstStyle/>
          <a:p>
            <a:r>
              <a:rPr lang="ru-RU" sz="1400" b="1" dirty="0" smtClean="0">
                <a:solidFill>
                  <a:schemeClr val="accent3"/>
                </a:solidFill>
              </a:rPr>
              <a:t>Команда разгадывает кроссворд:</a:t>
            </a:r>
          </a:p>
          <a:p>
            <a:r>
              <a:rPr lang="ru-RU" sz="1400" b="1" dirty="0" smtClean="0">
                <a:solidFill>
                  <a:schemeClr val="accent3"/>
                </a:solidFill>
              </a:rPr>
              <a:t>В каждую клетку, включая пронумерованную, нужно поставить слова так, чтобы слова по горизонтали означали: </a:t>
            </a:r>
          </a:p>
          <a:p>
            <a:r>
              <a:rPr lang="ru-RU" sz="1400" dirty="0" smtClean="0">
                <a:solidFill>
                  <a:srgbClr val="7030A0"/>
                </a:solidFill>
                <a:latin typeface="Arial Black" pitchFamily="34" charset="0"/>
              </a:rPr>
              <a:t>1.Носитель электрического тока в металлах.</a:t>
            </a:r>
          </a:p>
          <a:p>
            <a:r>
              <a:rPr lang="ru-RU" sz="1400" dirty="0" smtClean="0">
                <a:solidFill>
                  <a:srgbClr val="7030A0"/>
                </a:solidFill>
                <a:latin typeface="Arial Black" pitchFamily="34" charset="0"/>
              </a:rPr>
              <a:t>2.Единица количества электричества.</a:t>
            </a:r>
          </a:p>
          <a:p>
            <a:r>
              <a:rPr lang="ru-RU" sz="1400" dirty="0" smtClean="0">
                <a:solidFill>
                  <a:srgbClr val="7030A0"/>
                </a:solidFill>
                <a:latin typeface="Arial Black" pitchFamily="34" charset="0"/>
              </a:rPr>
              <a:t>3.Прибор для измерения силы тока.</a:t>
            </a:r>
          </a:p>
          <a:p>
            <a:r>
              <a:rPr lang="ru-RU" sz="1400" dirty="0" smtClean="0">
                <a:solidFill>
                  <a:srgbClr val="7030A0"/>
                </a:solidFill>
                <a:latin typeface="Arial Black" pitchFamily="34" charset="0"/>
              </a:rPr>
              <a:t>4.Гальванический источник тока.</a:t>
            </a:r>
          </a:p>
          <a:p>
            <a:r>
              <a:rPr lang="ru-RU" sz="1400" dirty="0" smtClean="0">
                <a:solidFill>
                  <a:srgbClr val="7030A0"/>
                </a:solidFill>
                <a:latin typeface="Arial Black" pitchFamily="34" charset="0"/>
              </a:rPr>
              <a:t>5.Направленное движение заряженных частиц.</a:t>
            </a:r>
          </a:p>
          <a:p>
            <a:r>
              <a:rPr lang="ru-RU" sz="1400" dirty="0" smtClean="0">
                <a:solidFill>
                  <a:srgbClr val="7030A0"/>
                </a:solidFill>
                <a:latin typeface="Arial Black" pitchFamily="34" charset="0"/>
              </a:rPr>
              <a:t>6.Свойство частиц атома.</a:t>
            </a:r>
          </a:p>
          <a:p>
            <a:r>
              <a:rPr lang="ru-RU" sz="1400" dirty="0" smtClean="0">
                <a:solidFill>
                  <a:srgbClr val="7030A0"/>
                </a:solidFill>
                <a:latin typeface="Arial Black" pitchFamily="34" charset="0"/>
              </a:rPr>
              <a:t>7.Скалярная физическая величина, характеризующая работу электрического поля по перемещению заряда.</a:t>
            </a:r>
          </a:p>
          <a:p>
            <a:r>
              <a:rPr lang="ru-RU" sz="1400" dirty="0" smtClean="0">
                <a:solidFill>
                  <a:srgbClr val="7030A0"/>
                </a:solidFill>
                <a:latin typeface="Arial Black" pitchFamily="34" charset="0"/>
              </a:rPr>
              <a:t>8.Устройство, служащее для превращения в электрическую энергию любой другой.</a:t>
            </a:r>
          </a:p>
          <a:p>
            <a:r>
              <a:rPr lang="ru-RU" sz="1400" dirty="0" smtClean="0">
                <a:solidFill>
                  <a:srgbClr val="7030A0"/>
                </a:solidFill>
                <a:latin typeface="Arial Black" pitchFamily="34" charset="0"/>
              </a:rPr>
              <a:t>9.Прибор для измерения напряжения.</a:t>
            </a:r>
          </a:p>
          <a:p>
            <a:r>
              <a:rPr lang="ru-RU" sz="1400" dirty="0" smtClean="0">
                <a:solidFill>
                  <a:srgbClr val="7030A0"/>
                </a:solidFill>
                <a:latin typeface="Arial Black" pitchFamily="34" charset="0"/>
              </a:rPr>
              <a:t>10.Устройство для регулирования силы тока в цепи.</a:t>
            </a:r>
          </a:p>
          <a:p>
            <a:r>
              <a:rPr lang="ru-RU" sz="1400" dirty="0" smtClean="0">
                <a:solidFill>
                  <a:srgbClr val="7030A0"/>
                </a:solidFill>
                <a:latin typeface="Arial Black" pitchFamily="34" charset="0"/>
              </a:rPr>
              <a:t>11.Итальянский ученый, создатель первого гальванического элемента.</a:t>
            </a:r>
          </a:p>
          <a:p>
            <a:r>
              <a:rPr lang="ru-RU" sz="1400" dirty="0" smtClean="0">
                <a:solidFill>
                  <a:srgbClr val="7030A0"/>
                </a:solidFill>
                <a:latin typeface="Arial Black" pitchFamily="34" charset="0"/>
              </a:rPr>
              <a:t>12.Свойство проводника препятствовать прохождению электрического тока.</a:t>
            </a:r>
          </a:p>
          <a:p>
            <a:r>
              <a:rPr lang="ru-RU" sz="1400" dirty="0" smtClean="0">
                <a:solidFill>
                  <a:srgbClr val="7030A0"/>
                </a:solidFill>
                <a:latin typeface="Arial Black" pitchFamily="34" charset="0"/>
              </a:rPr>
              <a:t>13.Немецкий ученый, установивший связь между величинами, характеризующими электрическую цепь.</a:t>
            </a:r>
          </a:p>
          <a:p>
            <a:r>
              <a:rPr lang="ru-RU" sz="1400" b="1" dirty="0" smtClean="0">
                <a:solidFill>
                  <a:schemeClr val="accent3"/>
                </a:solidFill>
              </a:rPr>
              <a:t>Если все слова отгаданы верно, то в выделенных клетках получится название изучаемого раздела физики.</a:t>
            </a:r>
          </a:p>
          <a:p>
            <a:endParaRPr lang="ru-RU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868346"/>
          </a:xfrm>
        </p:spPr>
        <p:txBody>
          <a:bodyPr>
            <a:normAutofit fontScale="90000"/>
          </a:bodyPr>
          <a:lstStyle/>
          <a:p>
            <a:pPr algn="ctr"/>
            <a:r>
              <a:rPr lang="ru-RU" i="1" dirty="0" smtClean="0">
                <a:solidFill>
                  <a:srgbClr val="0070C0"/>
                </a:solidFill>
              </a:rPr>
              <a:t>5 привал «Смекалистые»</a:t>
            </a:r>
            <a:br>
              <a:rPr lang="ru-RU" i="1" dirty="0" smtClean="0">
                <a:solidFill>
                  <a:srgbClr val="0070C0"/>
                </a:solidFill>
              </a:rPr>
            </a:br>
            <a:endParaRPr lang="ru-RU" i="1" dirty="0">
              <a:solidFill>
                <a:srgbClr val="0070C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857232"/>
            <a:ext cx="7467600" cy="561672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Отгадывают загадки, рассказывая  об устройстве, принципе работы  отгадки.</a:t>
            </a:r>
          </a:p>
          <a:p>
            <a:endParaRPr lang="ru-RU" dirty="0" smtClean="0">
              <a:solidFill>
                <a:schemeClr val="accent1">
                  <a:lumMod val="75000"/>
                </a:schemeClr>
              </a:solidFill>
            </a:endParaRPr>
          </a:p>
          <a:p>
            <a:endParaRPr lang="ru-RU" dirty="0" smtClean="0">
              <a:solidFill>
                <a:schemeClr val="accent1">
                  <a:lumMod val="75000"/>
                </a:schemeClr>
              </a:solidFill>
            </a:endParaRPr>
          </a:p>
          <a:p>
            <a:pPr>
              <a:buNone/>
            </a:pPr>
            <a:r>
              <a:rPr lang="ru-RU" sz="3200" dirty="0" smtClean="0">
                <a:solidFill>
                  <a:srgbClr val="FF0000"/>
                </a:solidFill>
                <a:latin typeface="Arial Black" pitchFamily="34" charset="0"/>
              </a:rPr>
              <a:t>Любая цепь всегда мертва,</a:t>
            </a:r>
          </a:p>
          <a:p>
            <a:pPr>
              <a:buNone/>
            </a:pPr>
            <a:r>
              <a:rPr lang="ru-RU" sz="3200" dirty="0" smtClean="0">
                <a:solidFill>
                  <a:srgbClr val="FF0000"/>
                </a:solidFill>
                <a:latin typeface="Arial Black" pitchFamily="34" charset="0"/>
              </a:rPr>
              <a:t>Если в ней нет меня.</a:t>
            </a:r>
          </a:p>
          <a:p>
            <a:endParaRPr lang="ru-RU" dirty="0" smtClean="0">
              <a:solidFill>
                <a:srgbClr val="FF0000"/>
              </a:solidFill>
              <a:latin typeface="Arial Black" pitchFamily="34" charset="0"/>
            </a:endParaRPr>
          </a:p>
          <a:p>
            <a:pPr>
              <a:buNone/>
            </a:pPr>
            <a:r>
              <a:rPr lang="ru-RU" dirty="0" smtClean="0"/>
              <a:t> 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sz="4000" dirty="0" smtClean="0">
                <a:solidFill>
                  <a:schemeClr val="accent3">
                    <a:lumMod val="75000"/>
                  </a:schemeClr>
                </a:solidFill>
                <a:latin typeface="Arial Black" pitchFamily="34" charset="0"/>
              </a:rPr>
              <a:t>Контролером выступает</a:t>
            </a:r>
          </a:p>
          <a:p>
            <a:pPr>
              <a:buNone/>
            </a:pPr>
            <a:r>
              <a:rPr lang="ru-RU" sz="4000" dirty="0" smtClean="0">
                <a:solidFill>
                  <a:schemeClr val="accent3">
                    <a:lumMod val="75000"/>
                  </a:schemeClr>
                </a:solidFill>
                <a:latin typeface="Arial Black" pitchFamily="34" charset="0"/>
              </a:rPr>
              <a:t>Он в любой цепи, друзья!</a:t>
            </a:r>
          </a:p>
          <a:p>
            <a:pPr>
              <a:buNone/>
            </a:pPr>
            <a:r>
              <a:rPr lang="ru-RU" sz="4000" dirty="0" smtClean="0">
                <a:solidFill>
                  <a:schemeClr val="accent3">
                    <a:lumMod val="75000"/>
                  </a:schemeClr>
                </a:solidFill>
                <a:latin typeface="Arial Black" pitchFamily="34" charset="0"/>
              </a:rPr>
              <a:t>Напряженье измеряет </a:t>
            </a:r>
          </a:p>
          <a:p>
            <a:pPr>
              <a:buNone/>
            </a:pPr>
            <a:r>
              <a:rPr lang="ru-RU" sz="4000" dirty="0" smtClean="0">
                <a:solidFill>
                  <a:schemeClr val="accent3">
                    <a:lumMod val="75000"/>
                  </a:schemeClr>
                </a:solidFill>
                <a:latin typeface="Arial Black" pitchFamily="34" charset="0"/>
              </a:rPr>
              <a:t>На  участке он всегда.</a:t>
            </a:r>
          </a:p>
          <a:p>
            <a:endParaRPr lang="ru-RU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928802"/>
            <a:ext cx="7467600" cy="4545150"/>
          </a:xfrm>
        </p:spPr>
        <p:txBody>
          <a:bodyPr/>
          <a:lstStyle/>
          <a:p>
            <a:pPr>
              <a:buNone/>
            </a:pPr>
            <a:r>
              <a:rPr lang="ru-RU" sz="3600" dirty="0" smtClean="0">
                <a:solidFill>
                  <a:srgbClr val="FF0066"/>
                </a:solidFill>
                <a:latin typeface="Arial Black" pitchFamily="34" charset="0"/>
              </a:rPr>
              <a:t>В темноте найдет дорогу,</a:t>
            </a:r>
          </a:p>
          <a:p>
            <a:pPr>
              <a:buNone/>
            </a:pPr>
            <a:r>
              <a:rPr lang="ru-RU" sz="3600" dirty="0" smtClean="0">
                <a:solidFill>
                  <a:srgbClr val="FF0066"/>
                </a:solidFill>
                <a:latin typeface="Arial Black" pitchFamily="34" charset="0"/>
              </a:rPr>
              <a:t>Приведет меня к порогу.</a:t>
            </a:r>
          </a:p>
          <a:p>
            <a:pPr>
              <a:buNone/>
            </a:pPr>
            <a:r>
              <a:rPr lang="ru-RU" sz="3600" dirty="0" smtClean="0">
                <a:solidFill>
                  <a:srgbClr val="FF0066"/>
                </a:solidFill>
                <a:latin typeface="Arial Black" pitchFamily="34" charset="0"/>
              </a:rPr>
              <a:t> </a:t>
            </a:r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46</TotalTime>
  <Words>549</Words>
  <Application>Microsoft Office PowerPoint</Application>
  <PresentationFormat>Экран (4:3)</PresentationFormat>
  <Paragraphs>65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Эркер</vt:lpstr>
      <vt:lpstr>Урок-конкурс в 8 классах по теме    « Сила тока, напряжение, сопротивление». </vt:lpstr>
      <vt:lpstr>Ход  работы</vt:lpstr>
      <vt:lpstr>1 привал “ЗНАТОКИ” </vt:lpstr>
      <vt:lpstr>2 привал “НАХОДЧИВЫЕ” </vt:lpstr>
      <vt:lpstr>3   привал  “УМЕЛЫЕ РУКИ” </vt:lpstr>
      <vt:lpstr>4 привал “ЭРУДИТЫ» </vt:lpstr>
      <vt:lpstr>5 привал «Смекалистые» </vt:lpstr>
      <vt:lpstr>Слайд 8</vt:lpstr>
      <vt:lpstr>Слайд 9</vt:lpstr>
      <vt:lpstr>Слайд 10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Урок-конкурс в 8 классах по теме « Сила тока, напряжение, сопротивление». </dc:title>
  <dc:creator>Admin</dc:creator>
  <cp:lastModifiedBy>1</cp:lastModifiedBy>
  <cp:revision>6</cp:revision>
  <dcterms:created xsi:type="dcterms:W3CDTF">2009-02-13T11:03:11Z</dcterms:created>
  <dcterms:modified xsi:type="dcterms:W3CDTF">2016-02-10T17:50:02Z</dcterms:modified>
</cp:coreProperties>
</file>