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6" r:id="rId6"/>
    <p:sldId id="275" r:id="rId7"/>
    <p:sldId id="277" r:id="rId8"/>
    <p:sldId id="278" r:id="rId9"/>
    <p:sldId id="279" r:id="rId10"/>
    <p:sldId id="280" r:id="rId11"/>
    <p:sldId id="258" r:id="rId12"/>
    <p:sldId id="260" r:id="rId13"/>
    <p:sldId id="261" r:id="rId14"/>
    <p:sldId id="263" r:id="rId15"/>
    <p:sldId id="259" r:id="rId16"/>
    <p:sldId id="262" r:id="rId17"/>
    <p:sldId id="264" r:id="rId18"/>
    <p:sldId id="269" r:id="rId19"/>
    <p:sldId id="268" r:id="rId20"/>
    <p:sldId id="267" r:id="rId21"/>
    <p:sldId id="265" r:id="rId22"/>
    <p:sldId id="271" r:id="rId23"/>
    <p:sldId id="281" r:id="rId24"/>
    <p:sldId id="282" r:id="rId25"/>
    <p:sldId id="283" r:id="rId26"/>
    <p:sldId id="26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4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6189624329159258E-2"/>
          <c:y val="0.14876033057851254"/>
          <c:w val="0.88908765652951816"/>
          <c:h val="0.61157024793388504"/>
        </c:manualLayout>
      </c:layout>
      <c:area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экология</c:v>
                </c:pt>
              </c:strCache>
            </c:strRef>
          </c:tx>
          <c:spPr>
            <a:solidFill>
              <a:srgbClr val="0000FF"/>
            </a:solidFill>
            <a:ln w="10806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5.8685216609437915E-2"/>
                  <c:y val="-9.6655694366468859E-3"/>
                </c:manualLayout>
              </c:layout>
              <c:showVal val="1"/>
            </c:dLbl>
            <c:spPr>
              <a:noFill/>
              <a:ln w="21613">
                <a:noFill/>
              </a:ln>
            </c:spPr>
            <c:txPr>
              <a:bodyPr/>
              <a:lstStyle/>
              <a:p>
                <a:pPr>
                  <a:defRPr sz="936" b="1" i="0" u="none" strike="noStrike" baseline="0">
                    <a:solidFill>
                      <a:srgbClr val="FF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152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безопасность на дорогах</c:v>
                </c:pt>
              </c:strCache>
            </c:strRef>
          </c:tx>
          <c:spPr>
            <a:solidFill>
              <a:srgbClr val="FF0000"/>
            </a:solidFill>
            <a:ln w="10806">
              <a:solidFill>
                <a:srgbClr val="000000"/>
              </a:solidFill>
              <a:prstDash val="solid"/>
            </a:ln>
          </c:spPr>
          <c:dLbls>
            <c:dLbl>
              <c:idx val="1"/>
              <c:layout>
                <c:manualLayout>
                  <c:x val="2.6095083871518084E-3"/>
                  <c:y val="-0.11926878912644644"/>
                </c:manualLayout>
              </c:layout>
              <c:showVal val="1"/>
            </c:dLbl>
            <c:spPr>
              <a:noFill/>
              <a:ln w="21613">
                <a:noFill/>
              </a:ln>
            </c:spPr>
            <c:txPr>
              <a:bodyPr/>
              <a:lstStyle/>
              <a:p>
                <a:pPr>
                  <a:defRPr sz="851" b="1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1">
                  <c:v>130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загрязнение водоёмов</c:v>
                </c:pt>
              </c:strCache>
            </c:strRef>
          </c:tx>
          <c:spPr>
            <a:solidFill>
              <a:srgbClr val="FFFF00"/>
            </a:solidFill>
            <a:ln w="10806">
              <a:solidFill>
                <a:srgbClr val="000000"/>
              </a:solidFill>
              <a:prstDash val="solid"/>
            </a:ln>
          </c:spPr>
          <c:dLbls>
            <c:spPr>
              <a:noFill/>
              <a:ln w="21613">
                <a:noFill/>
              </a:ln>
            </c:spPr>
            <c:txPr>
              <a:bodyPr/>
              <a:lstStyle/>
              <a:p>
                <a:pPr>
                  <a:defRPr sz="851" b="1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2">
                  <c:v>67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благоустройство гимназии</c:v>
                </c:pt>
              </c:strCache>
            </c:strRef>
          </c:tx>
          <c:spPr>
            <a:solidFill>
              <a:srgbClr val="008000"/>
            </a:solidFill>
            <a:ln w="10806">
              <a:solidFill>
                <a:srgbClr val="000000"/>
              </a:solidFill>
              <a:prstDash val="solid"/>
            </a:ln>
          </c:spPr>
          <c:dLbls>
            <c:spPr>
              <a:noFill/>
              <a:ln w="21613">
                <a:noFill/>
              </a:ln>
            </c:spPr>
            <c:txPr>
              <a:bodyPr/>
              <a:lstStyle/>
              <a:p>
                <a:pPr>
                  <a:defRPr sz="851" b="0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</c:numCache>
            </c:numRef>
          </c:cat>
          <c:val>
            <c:numRef>
              <c:f>Sheet1!$B$5:$F$5</c:f>
              <c:numCache>
                <c:formatCode>General</c:formatCode>
                <c:ptCount val="5"/>
                <c:pt idx="3">
                  <c:v>180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молодежь и политика</c:v>
                </c:pt>
              </c:strCache>
            </c:strRef>
          </c:tx>
          <c:spPr>
            <a:solidFill>
              <a:srgbClr val="660066"/>
            </a:solidFill>
            <a:ln w="10806">
              <a:solidFill>
                <a:srgbClr val="000000"/>
              </a:solidFill>
              <a:prstDash val="solid"/>
            </a:ln>
          </c:spPr>
          <c:dLbls>
            <c:dLbl>
              <c:idx val="4"/>
              <c:layout>
                <c:manualLayout>
                  <c:x val="-4.873293723428649E-2"/>
                  <c:y val="-8.4258825419383492E-3"/>
                </c:manualLayout>
              </c:layout>
              <c:tx>
                <c:rich>
                  <a:bodyPr/>
                  <a:lstStyle/>
                  <a:p>
                    <a:pPr>
                      <a:defRPr sz="936" b="1" i="0" u="none" strike="noStrike" baseline="0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ru-RU"/>
                      <a:t>42</a:t>
                    </a:r>
                  </a:p>
                </c:rich>
              </c:tx>
              <c:spPr>
                <a:noFill/>
                <a:ln w="21613">
                  <a:noFill/>
                </a:ln>
              </c:spPr>
            </c:dLbl>
            <c:spPr>
              <a:noFill/>
              <a:ln w="21613">
                <a:noFill/>
              </a:ln>
            </c:spPr>
            <c:txPr>
              <a:bodyPr/>
              <a:lstStyle/>
              <a:p>
                <a:pPr>
                  <a:defRPr sz="702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</c:numCache>
            </c:numRef>
          </c:cat>
          <c:val>
            <c:numRef>
              <c:f>Sheet1!$B$6:$F$6</c:f>
              <c:numCache>
                <c:formatCode>General</c:formatCode>
                <c:ptCount val="5"/>
                <c:pt idx="4">
                  <c:v>42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организация досуга</c:v>
                </c:pt>
              </c:strCache>
            </c:strRef>
          </c:tx>
          <c:spPr>
            <a:solidFill>
              <a:srgbClr val="FF9900"/>
            </a:solidFill>
            <a:ln w="10806">
              <a:solidFill>
                <a:srgbClr val="000000"/>
              </a:solidFill>
              <a:prstDash val="solid"/>
            </a:ln>
          </c:spPr>
          <c:dLbls>
            <c:spPr>
              <a:noFill/>
              <a:ln w="21613">
                <a:noFill/>
              </a:ln>
            </c:spPr>
            <c:txPr>
              <a:bodyPr/>
              <a:lstStyle/>
              <a:p>
                <a:pPr>
                  <a:defRPr sz="851" b="1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Val val="1"/>
          </c:dLbls>
          <c:cat>
            <c:numRef>
              <c:f>Sheet1!$B$1:$F$1</c:f>
              <c:numCache>
                <c:formatCode>General</c:formatCode>
                <c:ptCount val="5"/>
              </c:numCache>
            </c:numRef>
          </c:cat>
          <c:val>
            <c:numRef>
              <c:f>Sheet1!$B$7:$F$7</c:f>
              <c:numCache>
                <c:formatCode>General</c:formatCode>
                <c:ptCount val="5"/>
                <c:pt idx="1">
                  <c:v>90</c:v>
                </c:pt>
              </c:numCache>
            </c:numRef>
          </c:val>
        </c:ser>
        <c:dLbls>
          <c:showVal val="1"/>
        </c:dLbls>
        <c:axId val="74244864"/>
        <c:axId val="74246400"/>
      </c:areaChart>
      <c:catAx>
        <c:axId val="74244864"/>
        <c:scaling>
          <c:orientation val="minMax"/>
        </c:scaling>
        <c:axPos val="b"/>
        <c:minorGridlines>
          <c:spPr>
            <a:ln w="10806">
              <a:solidFill>
                <a:srgbClr val="00FF00"/>
              </a:solidFill>
              <a:prstDash val="solid"/>
            </a:ln>
          </c:spPr>
        </c:minorGridlines>
        <c:numFmt formatCode="General" sourceLinked="1"/>
        <c:tickLblPos val="nextTo"/>
        <c:spPr>
          <a:ln w="8105">
            <a:noFill/>
          </a:ln>
        </c:spPr>
        <c:txPr>
          <a:bodyPr rot="0" vert="horz"/>
          <a:lstStyle/>
          <a:p>
            <a:pPr>
              <a:defRPr sz="702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74246400"/>
        <c:crosses val="autoZero"/>
        <c:auto val="1"/>
        <c:lblAlgn val="ctr"/>
        <c:lblOffset val="100"/>
        <c:tickLblSkip val="1"/>
        <c:tickMarkSkip val="1"/>
      </c:catAx>
      <c:valAx>
        <c:axId val="74246400"/>
        <c:scaling>
          <c:orientation val="minMax"/>
        </c:scaling>
        <c:axPos val="l"/>
        <c:majorGridlines>
          <c:spPr>
            <a:ln w="10806">
              <a:solidFill>
                <a:srgbClr val="00FF00"/>
              </a:solidFill>
              <a:prstDash val="solid"/>
            </a:ln>
          </c:spPr>
        </c:majorGridlines>
        <c:numFmt formatCode="General" sourceLinked="1"/>
        <c:tickLblPos val="nextTo"/>
        <c:spPr>
          <a:ln w="27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02" b="0" i="0" u="none" strike="noStrike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ru-RU"/>
          </a:p>
        </c:txPr>
        <c:crossAx val="74244864"/>
        <c:crosses val="autoZero"/>
        <c:crossBetween val="midCat"/>
      </c:valAx>
      <c:spPr>
        <a:solidFill>
          <a:srgbClr val="CCFFCC"/>
        </a:solidFill>
        <a:ln w="10806">
          <a:solidFill>
            <a:srgbClr val="000000"/>
          </a:solidFill>
          <a:prstDash val="solid"/>
        </a:ln>
      </c:spPr>
    </c:plotArea>
    <c:legend>
      <c:legendPos val="b"/>
      <c:layout/>
      <c:spPr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702">
          <a:solidFill>
            <a:srgbClr val="000000"/>
          </a:solidFill>
          <a:prstDash val="solid"/>
        </a:ln>
      </c:spPr>
      <c:txPr>
        <a:bodyPr/>
        <a:lstStyle/>
        <a:p>
          <a:pPr>
            <a:defRPr sz="783" b="0" i="1" u="none" strike="noStrike" baseline="0">
              <a:solidFill>
                <a:srgbClr val="0000FF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zero"/>
  </c:chart>
  <c:spPr>
    <a:blipFill dpi="0" rotWithShape="0">
      <a:blip xmlns:r="http://schemas.openxmlformats.org/officeDocument/2006/relationships" r:embed="rId2"/>
      <a:srcRect/>
      <a:tile tx="0" ty="0" sx="100000" sy="100000" flip="none" algn="tl"/>
    </a:blipFill>
    <a:ln>
      <a:noFill/>
    </a:ln>
  </c:spPr>
  <c:txPr>
    <a:bodyPr/>
    <a:lstStyle/>
    <a:p>
      <a:pPr>
        <a:defRPr sz="83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3"/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17365269461078"/>
          <c:y val="0.125"/>
          <c:w val="0.84131736526946055"/>
          <c:h val="0.65625000000000056"/>
        </c:manualLayout>
      </c:layout>
      <c:areaChart>
        <c:grouping val="standard"/>
        <c:ser>
          <c:idx val="0"/>
          <c:order val="0"/>
          <c:tx>
            <c:strRef>
              <c:f>Sheet1!$A$2</c:f>
              <c:strCache>
                <c:ptCount val="1"/>
                <c:pt idx="0">
                  <c:v>экология</c:v>
                </c:pt>
              </c:strCache>
            </c:strRef>
          </c:tx>
          <c:spPr>
            <a:solidFill>
              <a:srgbClr val="9999FF"/>
            </a:solidFill>
            <a:ln w="16607">
              <a:solidFill>
                <a:srgbClr val="000000"/>
              </a:solidFill>
              <a:prstDash val="solid"/>
            </a:ln>
          </c:spPr>
          <c:dLbls>
            <c:dLbl>
              <c:idx val="0"/>
              <c:layout>
                <c:manualLayout>
                  <c:x val="4.5042303581203008E-2"/>
                  <c:y val="-1.33498052157161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90</a:t>
                    </a:r>
                  </a:p>
                </c:rich>
              </c:tx>
            </c:dLbl>
            <c:spPr>
              <a:noFill/>
              <a:ln w="33214">
                <a:noFill/>
              </a:ln>
            </c:spPr>
            <c:txPr>
              <a:bodyPr/>
              <a:lstStyle/>
              <a:p>
                <a:pPr>
                  <a:defRPr sz="1242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1"/>
                <c:pt idx="0">
                  <c:v>2006 год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90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безопасность на дорогах</c:v>
                </c:pt>
              </c:strCache>
            </c:strRef>
          </c:tx>
          <c:spPr>
            <a:solidFill>
              <a:srgbClr val="993366"/>
            </a:solidFill>
            <a:ln w="16607">
              <a:solidFill>
                <a:srgbClr val="000000"/>
              </a:solidFill>
              <a:prstDash val="solid"/>
            </a:ln>
          </c:spPr>
          <c:dLbls>
            <c:spPr>
              <a:noFill/>
              <a:ln w="33214">
                <a:noFill/>
              </a:ln>
            </c:spPr>
            <c:txPr>
              <a:bodyPr/>
              <a:lstStyle/>
              <a:p>
                <a:pPr>
                  <a:defRPr sz="1308" b="1" i="0" u="none" strike="noStrike" baseline="0">
                    <a:solidFill>
                      <a:srgbClr val="FFFF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1"/>
                <c:pt idx="0">
                  <c:v>2006 год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1">
                  <c:v>48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загрязнение водоёмов</c:v>
                </c:pt>
              </c:strCache>
            </c:strRef>
          </c:tx>
          <c:spPr>
            <a:solidFill>
              <a:srgbClr val="FFFFCC"/>
            </a:solidFill>
            <a:ln w="16607">
              <a:solidFill>
                <a:srgbClr val="000000"/>
              </a:solidFill>
              <a:prstDash val="solid"/>
            </a:ln>
          </c:spPr>
          <c:dLbls>
            <c:spPr>
              <a:noFill/>
              <a:ln w="33214">
                <a:noFill/>
              </a:ln>
            </c:spPr>
            <c:txPr>
              <a:bodyPr/>
              <a:lstStyle/>
              <a:p>
                <a:pPr>
                  <a:defRPr sz="1308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1"/>
                <c:pt idx="0">
                  <c:v>2006 год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2">
                  <c:v>17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благоустройство гимназии</c:v>
                </c:pt>
              </c:strCache>
            </c:strRef>
          </c:tx>
          <c:spPr>
            <a:solidFill>
              <a:srgbClr val="CCFFFF"/>
            </a:solidFill>
            <a:ln w="16607">
              <a:solidFill>
                <a:srgbClr val="000000"/>
              </a:solidFill>
              <a:prstDash val="solid"/>
            </a:ln>
          </c:spPr>
          <c:dLbls>
            <c:dLbl>
              <c:idx val="3"/>
              <c:layout>
                <c:manualLayout>
                  <c:x val="-1.8505106065371261E-2"/>
                  <c:y val="-1.030646464387386E-2"/>
                </c:manualLayout>
              </c:layout>
              <c:showVal val="1"/>
            </c:dLbl>
            <c:spPr>
              <a:noFill/>
              <a:ln w="33214">
                <a:noFill/>
              </a:ln>
            </c:spPr>
            <c:txPr>
              <a:bodyPr/>
              <a:lstStyle/>
              <a:p>
                <a:pPr>
                  <a:defRPr sz="1308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1"/>
                <c:pt idx="0">
                  <c:v>2006 год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3">
                  <c:v>26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молодежь и политика</c:v>
                </c:pt>
              </c:strCache>
            </c:strRef>
          </c:tx>
          <c:spPr>
            <a:solidFill>
              <a:srgbClr val="660066"/>
            </a:solidFill>
            <a:ln w="16607">
              <a:solidFill>
                <a:srgbClr val="000000"/>
              </a:solidFill>
              <a:prstDash val="solid"/>
            </a:ln>
          </c:spPr>
          <c:dLbls>
            <c:spPr>
              <a:noFill/>
              <a:ln w="33214">
                <a:noFill/>
              </a:ln>
            </c:spPr>
            <c:txPr>
              <a:bodyPr/>
              <a:lstStyle/>
              <a:p>
                <a:pPr>
                  <a:defRPr sz="1308" b="1" i="0" u="none" strike="noStrike" baseline="0">
                    <a:solidFill>
                      <a:srgbClr val="FFFF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1"/>
                <c:pt idx="0">
                  <c:v>2006 год</c:v>
                </c:pt>
              </c:strCache>
            </c:strRef>
          </c:cat>
          <c:val>
            <c:numRef>
              <c:f>Sheet1!$B$6:$G$6</c:f>
              <c:numCache>
                <c:formatCode>General</c:formatCode>
                <c:ptCount val="6"/>
                <c:pt idx="4">
                  <c:v>83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организация досуга</c:v>
                </c:pt>
              </c:strCache>
            </c:strRef>
          </c:tx>
          <c:spPr>
            <a:solidFill>
              <a:srgbClr val="FF8080"/>
            </a:solidFill>
            <a:ln w="16607">
              <a:solidFill>
                <a:srgbClr val="000000"/>
              </a:solidFill>
              <a:prstDash val="solid"/>
            </a:ln>
          </c:spPr>
          <c:dLbls>
            <c:dLbl>
              <c:idx val="5"/>
              <c:layout>
                <c:manualLayout>
                  <c:x val="-4.2399519863507033E-2"/>
                  <c:y val="5.6881043371207293E-2"/>
                </c:manualLayout>
              </c:layout>
              <c:tx>
                <c:rich>
                  <a:bodyPr/>
                  <a:lstStyle/>
                  <a:p>
                    <a:pPr>
                      <a:defRPr sz="1308" b="1" i="0" u="none" strike="noStrike" baseline="0">
                        <a:solidFill>
                          <a:srgbClr val="000000"/>
                        </a:solidFill>
                        <a:latin typeface="Arial Cyr"/>
                        <a:ea typeface="Arial Cyr"/>
                        <a:cs typeface="Arial Cyr"/>
                      </a:defRPr>
                    </a:pPr>
                    <a:r>
                      <a:rPr lang="ru-RU"/>
                      <a:t>56</a:t>
                    </a:r>
                  </a:p>
                </c:rich>
              </c:tx>
              <c:spPr>
                <a:noFill/>
                <a:ln w="33214">
                  <a:noFill/>
                </a:ln>
              </c:spPr>
            </c:dLbl>
            <c:spPr>
              <a:noFill/>
              <a:ln w="33214">
                <a:noFill/>
              </a:ln>
            </c:spPr>
            <c:txPr>
              <a:bodyPr/>
              <a:lstStyle/>
              <a:p>
                <a:pPr>
                  <a:defRPr sz="1242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showVal val="1"/>
          </c:dLbls>
          <c:cat>
            <c:strRef>
              <c:f>Sheet1!$B$1:$G$1</c:f>
              <c:strCache>
                <c:ptCount val="1"/>
                <c:pt idx="0">
                  <c:v>2006 год</c:v>
                </c:pt>
              </c:strCache>
            </c:strRef>
          </c:cat>
          <c:val>
            <c:numRef>
              <c:f>Sheet1!$B$7:$G$7</c:f>
              <c:numCache>
                <c:formatCode>General</c:formatCode>
                <c:ptCount val="6"/>
                <c:pt idx="5">
                  <c:v>56</c:v>
                </c:pt>
              </c:numCache>
            </c:numRef>
          </c:val>
        </c:ser>
        <c:dLbls>
          <c:showVal val="1"/>
        </c:dLbls>
        <c:axId val="81175680"/>
        <c:axId val="81177216"/>
      </c:areaChart>
      <c:catAx>
        <c:axId val="81175680"/>
        <c:scaling>
          <c:orientation val="minMax"/>
        </c:scaling>
        <c:delete val="1"/>
        <c:axPos val="b"/>
        <c:majorGridlines>
          <c:spPr>
            <a:ln w="16607">
              <a:solidFill>
                <a:srgbClr val="00FF00"/>
              </a:solidFill>
              <a:prstDash val="solid"/>
            </a:ln>
          </c:spPr>
        </c:majorGridlines>
        <c:tickLblPos val="none"/>
        <c:crossAx val="81177216"/>
        <c:crosses val="autoZero"/>
        <c:auto val="1"/>
        <c:lblAlgn val="ctr"/>
        <c:lblOffset val="100"/>
      </c:catAx>
      <c:valAx>
        <c:axId val="81177216"/>
        <c:scaling>
          <c:orientation val="minMax"/>
        </c:scaling>
        <c:axPos val="l"/>
        <c:majorGridlines>
          <c:spPr>
            <a:ln w="16607">
              <a:solidFill>
                <a:srgbClr val="00FF00"/>
              </a:solidFill>
              <a:prstDash val="solid"/>
            </a:ln>
          </c:spPr>
        </c:majorGridlines>
        <c:numFmt formatCode="General" sourceLinked="1"/>
        <c:tickLblPos val="nextTo"/>
        <c:spPr>
          <a:ln w="415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2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81175680"/>
        <c:crosses val="autoZero"/>
        <c:crossBetween val="midCat"/>
      </c:valAx>
      <c:spPr>
        <a:solidFill>
          <a:srgbClr val="CCFFCC"/>
        </a:solidFill>
        <a:ln w="16607">
          <a:solidFill>
            <a:srgbClr val="808080"/>
          </a:solidFill>
          <a:prstDash val="solid"/>
        </a:ln>
      </c:spPr>
    </c:plotArea>
    <c:legend>
      <c:legendPos val="b"/>
      <c:layout/>
      <c:spPr>
        <a:solidFill>
          <a:srgbClr val="FFFFCC"/>
        </a:solidFill>
        <a:ln w="4152">
          <a:solidFill>
            <a:srgbClr val="000000"/>
          </a:solidFill>
          <a:prstDash val="solid"/>
        </a:ln>
      </c:spPr>
      <c:txPr>
        <a:bodyPr/>
        <a:lstStyle/>
        <a:p>
          <a:pPr>
            <a:defRPr sz="961" b="0" i="1" u="none" strike="noStrike" baseline="0">
              <a:solidFill>
                <a:srgbClr val="3366FF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</c:chart>
  <c:spPr>
    <a:blipFill dpi="0" rotWithShape="0">
      <a:blip xmlns:r="http://schemas.openxmlformats.org/officeDocument/2006/relationships" r:embed="rId1"/>
      <a:srcRect/>
      <a:tile tx="0" ty="0" sx="100000" sy="100000" flip="none" algn="tl"/>
    </a:blipFill>
    <a:ln>
      <a:noFill/>
    </a:ln>
  </c:spPr>
  <c:txPr>
    <a:bodyPr/>
    <a:lstStyle/>
    <a:p>
      <a:pPr>
        <a:defRPr sz="1242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0.42248</cdr:x>
      <cdr:y>0.09735</cdr:y>
    </cdr:from>
    <cdr:to>
      <cdr:x>0.62276</cdr:x>
      <cdr:y>0.33168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8912" y="37985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2014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0.4528</cdr:x>
      <cdr:y>0.04121</cdr:y>
    </cdr:from>
    <cdr:to>
      <cdr:x>0.6714</cdr:x>
      <cdr:y>0.27573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4110" y="16066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smtClean="0"/>
            <a:t>2015</a:t>
          </a:r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9581.JPG"/>
          <p:cNvPicPr>
            <a:picLocks noChangeAspect="1"/>
          </p:cNvPicPr>
          <p:nvPr/>
        </p:nvPicPr>
        <p:blipFill>
          <a:blip r:embed="rId2" cstate="print"/>
          <a:srcRect t="17450" r="15350" b="3388"/>
          <a:stretch>
            <a:fillRect/>
          </a:stretch>
        </p:blipFill>
        <p:spPr>
          <a:xfrm>
            <a:off x="1187624" y="0"/>
            <a:ext cx="571027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1520" y="4005064"/>
            <a:ext cx="8280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Социальный проект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«МОЙ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ШКОЛЬНЫЙ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ДВОР»</a:t>
            </a:r>
          </a:p>
          <a:p>
            <a:pPr algn="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Автор: учитель истории МБОУ                          гимназии№14 им. Ю. А. Гагарина </a:t>
            </a:r>
          </a:p>
          <a:p>
            <a:pPr algn="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г. Ейска МО </a:t>
            </a:r>
            <a:r>
              <a:rPr lang="ru-RU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А.П. Кравцова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" y="381000"/>
            <a:ext cx="4427984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  </a:t>
            </a:r>
            <a:r>
              <a:rPr lang="ru-RU" b="1" dirty="0">
                <a:solidFill>
                  <a:schemeClr val="tx2"/>
                </a:solidFill>
              </a:rPr>
              <a:t>Что мы </a:t>
            </a:r>
            <a:r>
              <a:rPr lang="ru-RU" b="1" dirty="0" smtClean="0">
                <a:solidFill>
                  <a:schemeClr val="tx2"/>
                </a:solidFill>
              </a:rPr>
              <a:t>сделали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475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785938"/>
            <a:ext cx="3419872" cy="4049712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Приобретено и</a:t>
            </a:r>
          </a:p>
          <a:p>
            <a:pPr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высажено 200 кустов виол, 50 кустов роз, 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Распланировано 5 тон мраморной крошки.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Сделана на заказ архитектурная форма «земной шар»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здание установлен баннер, герб гимназии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sz="2400" b="1" dirty="0" smtClean="0">
              <a:solidFill>
                <a:srgbClr val="901490"/>
              </a:solidFill>
            </a:endParaRPr>
          </a:p>
        </p:txBody>
      </p:sp>
      <p:pic>
        <p:nvPicPr>
          <p:cNvPr id="1028" name="Picture 4" descr="http://gimnazium14.ru/wp-content/uploads/2012/09/DSC_5039_2-460x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360" y="1124744"/>
            <a:ext cx="5760640" cy="4048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1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100"/>
                            </p:stCondLst>
                            <p:childTnLst>
                              <p:par>
                                <p:cTn id="40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3-10-16 17.13.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906"/>
          <a:stretch>
            <a:fillRect/>
          </a:stretch>
        </p:blipFill>
        <p:spPr>
          <a:xfrm>
            <a:off x="179511" y="188641"/>
            <a:ext cx="4176465" cy="360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3-10-16 17.13.12.jpg"/>
          <p:cNvPicPr>
            <a:picLocks noChangeAspect="1"/>
          </p:cNvPicPr>
          <p:nvPr/>
        </p:nvPicPr>
        <p:blipFill>
          <a:blip r:embed="rId3" cstate="print"/>
          <a:srcRect t="19550" r="29525"/>
          <a:stretch>
            <a:fillRect/>
          </a:stretch>
        </p:blipFill>
        <p:spPr>
          <a:xfrm>
            <a:off x="4572000" y="116632"/>
            <a:ext cx="432048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3-10-16 17.12.49.jpg"/>
          <p:cNvPicPr>
            <a:picLocks noChangeAspect="1"/>
          </p:cNvPicPr>
          <p:nvPr/>
        </p:nvPicPr>
        <p:blipFill>
          <a:blip r:embed="rId4" cstate="print"/>
          <a:srcRect l="50787" t="30050" b="23317"/>
          <a:stretch>
            <a:fillRect/>
          </a:stretch>
        </p:blipFill>
        <p:spPr>
          <a:xfrm>
            <a:off x="4644008" y="3573016"/>
            <a:ext cx="439248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23528" y="4149080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 природного камня  обустроили клумбы и высадили хризантемы, </a:t>
            </a:r>
            <a:r>
              <a:rPr lang="ru-RU" sz="28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санталины</a:t>
            </a:r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Высажены гиацинты, тюльпаны, нарциссы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DSC095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412776"/>
            <a:ext cx="6768751" cy="507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95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328" t="54726" r="10623"/>
          <a:stretch>
            <a:fillRect/>
          </a:stretch>
        </p:blipFill>
        <p:spPr>
          <a:xfrm>
            <a:off x="251520" y="4077072"/>
            <a:ext cx="45365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9571.JPG"/>
          <p:cNvPicPr>
            <a:picLocks noChangeAspect="1"/>
          </p:cNvPicPr>
          <p:nvPr/>
        </p:nvPicPr>
        <p:blipFill>
          <a:blip r:embed="rId3" cstate="print"/>
          <a:srcRect l="18500" t="45800" r="24800"/>
          <a:stretch>
            <a:fillRect/>
          </a:stretch>
        </p:blipFill>
        <p:spPr>
          <a:xfrm>
            <a:off x="251520" y="332656"/>
            <a:ext cx="4536504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9573.JPG"/>
          <p:cNvPicPr>
            <a:picLocks noChangeAspect="1"/>
          </p:cNvPicPr>
          <p:nvPr/>
        </p:nvPicPr>
        <p:blipFill>
          <a:blip r:embed="rId4" cstate="print"/>
          <a:srcRect l="34250" t="23750" r="9838" b="17450"/>
          <a:stretch>
            <a:fillRect/>
          </a:stretch>
        </p:blipFill>
        <p:spPr>
          <a:xfrm>
            <a:off x="4932040" y="260648"/>
            <a:ext cx="403244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2014-04-15 14.40.27.jpg"/>
          <p:cNvPicPr>
            <a:picLocks noChangeAspect="1"/>
          </p:cNvPicPr>
          <p:nvPr/>
        </p:nvPicPr>
        <p:blipFill>
          <a:blip r:embed="rId5" cstate="print"/>
          <a:srcRect l="31888" t="20600" r="8263" b="25850"/>
          <a:stretch>
            <a:fillRect/>
          </a:stretch>
        </p:blipFill>
        <p:spPr>
          <a:xfrm>
            <a:off x="4932040" y="3861048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14-04-03 14.26.19.jpg"/>
          <p:cNvPicPr>
            <a:picLocks noChangeAspect="1"/>
          </p:cNvPicPr>
          <p:nvPr/>
        </p:nvPicPr>
        <p:blipFill>
          <a:blip r:embed="rId2" cstate="print"/>
          <a:srcRect t="33200"/>
          <a:stretch>
            <a:fillRect/>
          </a:stretch>
        </p:blipFill>
        <p:spPr>
          <a:xfrm>
            <a:off x="611560" y="1412776"/>
            <a:ext cx="8208912" cy="496855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Приобрели рассаду 400 кустов виол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Кроме того: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Приобретены и высажены: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Розы-180 кустов  по 70 рублей (12 600)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Тюльпаны – 540 штук по 10 рублей(5 400)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Гиацинты – 100 штук по 14 рублей (1 400)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Крокусы – 100 штук по 7 рублей (700)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Хризантемы – 10 кустов по 100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(1000)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Ель голубая за 6 500 рублей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Фикусы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клоновидные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 кашпо для них на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11 000 рублей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36 900</a:t>
            </a:r>
          </a:p>
          <a:p>
            <a:pPr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4-04-15 14.36.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4043" b="34137"/>
          <a:stretch>
            <a:fillRect/>
          </a:stretch>
        </p:blipFill>
        <p:spPr>
          <a:xfrm>
            <a:off x="251521" y="332656"/>
            <a:ext cx="540060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4-04-15 14.37.29.jpg"/>
          <p:cNvPicPr>
            <a:picLocks noChangeAspect="1"/>
          </p:cNvPicPr>
          <p:nvPr/>
        </p:nvPicPr>
        <p:blipFill>
          <a:blip r:embed="rId3" cstate="print"/>
          <a:srcRect l="20075" t="10101" b="44750"/>
          <a:stretch>
            <a:fillRect/>
          </a:stretch>
        </p:blipFill>
        <p:spPr>
          <a:xfrm>
            <a:off x="251520" y="1988840"/>
            <a:ext cx="547260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4-04-15 14.40.50.jpg"/>
          <p:cNvPicPr>
            <a:picLocks noChangeAspect="1"/>
          </p:cNvPicPr>
          <p:nvPr/>
        </p:nvPicPr>
        <p:blipFill>
          <a:blip r:embed="rId4" cstate="print"/>
          <a:srcRect l="28738" t="33114" r="43700" b="15351"/>
          <a:stretch>
            <a:fillRect/>
          </a:stretch>
        </p:blipFill>
        <p:spPr>
          <a:xfrm>
            <a:off x="5796136" y="260648"/>
            <a:ext cx="302433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79513" y="5229200"/>
            <a:ext cx="55446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Все растения  многолетние,   элитных сортов, приобретались в питомниках. Там же -  средства по уходу за растениями, удобрения на сумму 3000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014-04-15 14.37.43.jpg"/>
          <p:cNvPicPr>
            <a:picLocks noChangeAspect="1"/>
          </p:cNvPicPr>
          <p:nvPr/>
        </p:nvPicPr>
        <p:blipFill>
          <a:blip r:embed="rId5" cstate="print"/>
          <a:srcRect l="28738" t="41600" b="9051"/>
          <a:stretch>
            <a:fillRect/>
          </a:stretch>
        </p:blipFill>
        <p:spPr>
          <a:xfrm>
            <a:off x="5436096" y="4359836"/>
            <a:ext cx="3707904" cy="238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Работа на пришкольном участке </a:t>
            </a:r>
            <a:r>
              <a:rPr lang="ru-RU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256584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Приобретены и высажены в открытый грунт более 700 кустов рассады петуньи, 300 бархатцев на общую сумму 17000 рублей, 25 кустов хосты, туя, клематисы- 2 000 рублей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 помощью родителей приведены в готовность клумбы для однолетников, пересажены многолетники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!!!!!!!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Приобретены и высажены в розарий 40 кустов роз по 80 рублей (3 200 руб.)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20 кашпо, дуги для вертикального озеленения (12 800 руб.)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ИТОГО: 35 000 тыс. рублей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05-13 15.13.56.jpg"/>
          <p:cNvPicPr>
            <a:picLocks noChangeAspect="1"/>
          </p:cNvPicPr>
          <p:nvPr/>
        </p:nvPicPr>
        <p:blipFill>
          <a:blip r:embed="rId2" cstate="print"/>
          <a:srcRect l="12988" t="29000" r="5901" b="22700"/>
          <a:stretch>
            <a:fillRect/>
          </a:stretch>
        </p:blipFill>
        <p:spPr>
          <a:xfrm>
            <a:off x="467544" y="1769435"/>
            <a:ext cx="7632848" cy="508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Заказали металлические арки, в которых разместили кашпо с цветами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4-04-04 18.52.01.jpg"/>
          <p:cNvPicPr>
            <a:picLocks noChangeAspect="1"/>
          </p:cNvPicPr>
          <p:nvPr/>
        </p:nvPicPr>
        <p:blipFill>
          <a:blip r:embed="rId2" cstate="print"/>
          <a:srcRect t="14300" b="21015"/>
          <a:stretch>
            <a:fillRect/>
          </a:stretch>
        </p:blipFill>
        <p:spPr>
          <a:xfrm>
            <a:off x="179512" y="182224"/>
            <a:ext cx="8712968" cy="63124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Цель и задачи проекта:</a:t>
            </a:r>
          </a:p>
        </p:txBody>
      </p:sp>
      <p:sp>
        <p:nvSpPr>
          <p:cNvPr id="9011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323528" y="1981200"/>
            <a:ext cx="7906072" cy="4114800"/>
          </a:xfrm>
        </p:spPr>
        <p:txBody>
          <a:bodyPr>
            <a:normAutofit fontScale="92500" lnSpcReduction="20000"/>
          </a:bodyPr>
          <a:lstStyle/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проанализировать проблему по благоустройству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гимназии;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предложить пути решения этой проблемы;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изыскать возможности для благоустройства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школьного двора; 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привлечь внимание органов местного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самоуправления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депутатов,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общественности, молодежи, родителей , предпринимателей к данной проблеме;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составить смету расходов реализации проекта;</a:t>
            </a:r>
          </a:p>
          <a:p>
            <a:pPr marL="265176" indent="-265176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Принять участие в краевом конкурсе «Самая красивая школа». 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14-05-07 07.04.50.jpg"/>
          <p:cNvPicPr>
            <a:picLocks noChangeAspect="1"/>
          </p:cNvPicPr>
          <p:nvPr/>
        </p:nvPicPr>
        <p:blipFill>
          <a:blip r:embed="rId2" cstate="print"/>
          <a:srcRect t="18966"/>
          <a:stretch>
            <a:fillRect/>
          </a:stretch>
        </p:blipFill>
        <p:spPr>
          <a:xfrm>
            <a:off x="107505" y="348657"/>
            <a:ext cx="8568951" cy="639271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3501008"/>
            <a:ext cx="4788024" cy="50405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Получились чудо грядки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139971115984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260350"/>
            <a:ext cx="4537075" cy="3313113"/>
          </a:xfrm>
        </p:spPr>
      </p:pic>
      <p:pic>
        <p:nvPicPr>
          <p:cNvPr id="6" name="Рисунок 5" descr="13997111463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429000"/>
            <a:ext cx="4392488" cy="3294366"/>
          </a:xfrm>
          <a:prstGeom prst="rect">
            <a:avLst/>
          </a:prstGeom>
        </p:spPr>
      </p:pic>
      <p:pic>
        <p:nvPicPr>
          <p:cNvPr id="9" name="Рисунок 8" descr="139971119007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16632"/>
            <a:ext cx="3816423" cy="3024336"/>
          </a:xfrm>
          <a:prstGeom prst="rect">
            <a:avLst/>
          </a:prstGeom>
        </p:spPr>
      </p:pic>
      <p:pic>
        <p:nvPicPr>
          <p:cNvPr id="13" name="Рисунок 12" descr="13999761226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933056"/>
            <a:ext cx="4104456" cy="2790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6768" cy="286633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Высадили ели, купили лавочки, детский городок, беседку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3.bp.blogspot.com/-Kxxch2Nly6c/UM3UcgOdBTI/AAAAAAAAAZc/ffDWmPsjf6c/s1600/348960_335239.jpg"/>
          <p:cNvPicPr>
            <a:picLocks noChangeAspect="1" noChangeArrowheads="1"/>
          </p:cNvPicPr>
          <p:nvPr/>
        </p:nvPicPr>
        <p:blipFill>
          <a:blip r:embed="rId2" cstate="print"/>
          <a:srcRect b="3801"/>
          <a:stretch>
            <a:fillRect/>
          </a:stretch>
        </p:blipFill>
        <p:spPr bwMode="auto">
          <a:xfrm>
            <a:off x="4067944" y="548680"/>
            <a:ext cx="4464496" cy="6309319"/>
          </a:xfrm>
          <a:prstGeom prst="rect">
            <a:avLst/>
          </a:prstGeom>
          <a:noFill/>
        </p:spPr>
      </p:pic>
      <p:pic>
        <p:nvPicPr>
          <p:cNvPr id="11266" name="Picture 2" descr="http://photos.wikimapia.org/p/00/02/16/68/67_big.jpg"/>
          <p:cNvPicPr>
            <a:picLocks noChangeAspect="1" noChangeArrowheads="1"/>
          </p:cNvPicPr>
          <p:nvPr/>
        </p:nvPicPr>
        <p:blipFill>
          <a:blip r:embed="rId3" cstate="print"/>
          <a:srcRect l="11205" t="33120" r="46001" b="28001"/>
          <a:stretch>
            <a:fillRect/>
          </a:stretch>
        </p:blipFill>
        <p:spPr bwMode="auto">
          <a:xfrm>
            <a:off x="467544" y="3356992"/>
            <a:ext cx="4248472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Этногрядка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84784"/>
            <a:ext cx="6038333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Подарок шефов -макет самолета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76672"/>
            <a:ext cx="7488832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 конкурса </a:t>
            </a:r>
            <a:br>
              <a:rPr lang="ru-RU" sz="3200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«Самая красивая</a:t>
            </a:r>
            <a:r>
              <a:rPr lang="ru-RU" sz="3200" b="1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spc="300" dirty="0" smtClean="0">
                <a:ln w="11430" cmpd="sng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lang="ru-RU" sz="3200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ln w="18415" cmpd="sng">
                <a:solidFill>
                  <a:schemeClr val="tx2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4" y="2204864"/>
            <a:ext cx="2625214" cy="403729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1584325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03"/>
          <a:stretch>
            <a:fillRect/>
          </a:stretch>
        </p:blipFill>
        <p:spPr>
          <a:xfrm>
            <a:off x="2987824" y="1988840"/>
            <a:ext cx="5904657" cy="42533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60648"/>
            <a:ext cx="8694813" cy="633670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09633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ОГРОМНОЕ  ВСЕМ</a:t>
            </a: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Кто помогает финансово;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Кто работает физически;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Кто одобряет и поддерживает нас. </a:t>
            </a:r>
          </a:p>
          <a:p>
            <a:pPr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www.yeisk.info/images/articles-main-imgs/_MG_0074.JPG"/>
          <p:cNvPicPr>
            <a:picLocks noChangeAspect="1" noChangeArrowheads="1"/>
          </p:cNvPicPr>
          <p:nvPr/>
        </p:nvPicPr>
        <p:blipFill>
          <a:blip r:embed="rId2" cstate="print"/>
          <a:srcRect l="5670" b="13480"/>
          <a:stretch>
            <a:fillRect/>
          </a:stretch>
        </p:blipFill>
        <p:spPr bwMode="auto">
          <a:xfrm>
            <a:off x="3252192" y="1556792"/>
            <a:ext cx="5891808" cy="4104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Rectangle 8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88913"/>
            <a:ext cx="8964613" cy="633571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Методы и приёмы: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проведенного соцопроса за 3 года;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методы экономических расчетов с целью определения стоимости  проекта и его реализации;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исследование территории гимназии.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endParaRPr lang="ru-RU" b="1" dirty="0" smtClean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r>
              <a:rPr lang="ru-RU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eaLnBrk="1" hangingPunct="1">
              <a:lnSpc>
                <a:spcPct val="70000"/>
              </a:lnSpc>
              <a:defRPr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тема данного проекта является социально значимой не только для учащихся гимназии, но и для жителей микрорайона, т.к. работа по благоустройству изменит имидж ОУ, сделает ее более привлекательной и конкурентоспособной, даст   возможность молодежи реально осуществить свои конструктивные идеи и проекты.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Механизм реализации проекта:</a:t>
            </a:r>
          </a:p>
        </p:txBody>
      </p:sp>
      <p:sp>
        <p:nvSpPr>
          <p:cNvPr id="1229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51520" y="1484784"/>
            <a:ext cx="8497193" cy="482394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/>
              <a:t>   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Прежде чем остановиться на проблеме благоустройства гимназии, были проведены ряд встреч с родителями, общественностью, учителями, учащимися. Решение проблемы велось по трем направлениям :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проведен социологический опрос учащихся разных возрастных групп по поводу отношения к проблеме благоустройства гимназии;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выявлено отношение  администрации гимназии к данной проблеме;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произведен поиск путей и средств для реализации проекта.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>
                <a:solidFill>
                  <a:srgbClr val="800000"/>
                </a:solidFill>
              </a:rPr>
              <a:t>В социологическом опросе приняли участие 661 человек.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981200"/>
            <a:ext cx="8229600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> Из них: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3600" i="1" dirty="0" smtClean="0">
                <a:solidFill>
                  <a:schemeClr val="hlink"/>
                </a:solidFill>
              </a:rPr>
              <a:t>30 – учителей;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3600" i="1" dirty="0" smtClean="0">
                <a:solidFill>
                  <a:schemeClr val="hlink"/>
                </a:solidFill>
              </a:rPr>
              <a:t>410 – учеников;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3600" i="1" dirty="0" smtClean="0">
                <a:solidFill>
                  <a:schemeClr val="hlink"/>
                </a:solidFill>
              </a:rPr>
              <a:t>221 – жителей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3600" i="1" dirty="0" smtClean="0">
                <a:solidFill>
                  <a:schemeClr val="hlink"/>
                </a:solidFill>
              </a:rPr>
              <a:t>микрорайона.</a:t>
            </a:r>
          </a:p>
        </p:txBody>
      </p:sp>
      <p:pic>
        <p:nvPicPr>
          <p:cNvPr id="55300" name="Picture 4" descr="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0490" y="3706809"/>
            <a:ext cx="3448922" cy="257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0"/>
                            </p:stCondLst>
                            <p:childTnLst>
                              <p:par>
                                <p:cTn id="1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6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4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60"/>
                            </p:stCondLst>
                            <p:childTnLst>
                              <p:par>
                                <p:cTn id="3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8"/>
          <p:cNvSpPr>
            <a:spLocks noChangeArrowheads="1"/>
          </p:cNvSpPr>
          <p:nvPr/>
        </p:nvSpPr>
        <p:spPr bwMode="auto">
          <a:xfrm>
            <a:off x="0" y="1069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332656"/>
          <a:ext cx="456565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275" name="Rectangle 11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88913"/>
            <a:ext cx="8572500" cy="138271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социальных опросов за 2014 и 2015 годы</a:t>
            </a:r>
          </a:p>
        </p:txBody>
      </p:sp>
      <p:sp>
        <p:nvSpPr>
          <p:cNvPr id="11276" name="Rectangle 12"/>
          <p:cNvSpPr>
            <a:spLocks noGrp="1" noRot="1" noChangeArrowheads="1"/>
          </p:cNvSpPr>
          <p:nvPr>
            <p:ph type="body" sz="half" idx="4294967295"/>
          </p:nvPr>
        </p:nvSpPr>
        <p:spPr>
          <a:xfrm>
            <a:off x="444500" y="1412776"/>
            <a:ext cx="8699500" cy="48403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>
              <a:solidFill>
                <a:srgbClr val="000000"/>
              </a:solidFill>
            </a:endParaRPr>
          </a:p>
        </p:txBody>
      </p:sp>
      <p:sp>
        <p:nvSpPr>
          <p:cNvPr id="1031" name="Rectangle 15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Object 14"/>
          <p:cNvGraphicFramePr>
            <a:graphicFrameLocks noChangeAspect="1"/>
          </p:cNvGraphicFramePr>
          <p:nvPr/>
        </p:nvGraphicFramePr>
        <p:xfrm>
          <a:off x="4910138" y="2908300"/>
          <a:ext cx="4183062" cy="389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1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100"/>
                            </p:stCondLst>
                            <p:childTnLst>
                              <p:par>
                                <p:cTn id="26" presetID="48" presetClass="entr" presetSubtype="0" accel="5000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275" grpId="0"/>
      <p:bldGraphic spid="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Были проведены конкурсы проектов среди учащихся: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179388" y="1700808"/>
            <a:ext cx="8050212" cy="4395192"/>
          </a:xfrm>
        </p:spPr>
        <p:txBody>
          <a:bodyPr/>
          <a:lstStyle/>
          <a:p>
            <a:pPr marL="609600" indent="-609600" eaLnBrk="1" hangingPunct="1">
              <a:buNone/>
            </a:pP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«Школьный двор»</a:t>
            </a:r>
          </a:p>
          <a:p>
            <a:pPr marL="609600" indent="-609600" eaLnBrk="1" hangingPunct="1">
              <a:buFont typeface="Wingdings" pitchFamily="2" charset="2"/>
              <a:buNone/>
            </a:pP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 проводился в 2014 г. Главной его задачей являлось привлечение внимания общественности  к проблеме  благоустройства школьного двора ,озеленения и благоустройства школьной территории</a:t>
            </a: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6" name="Содержимое 4" descr="DSC09564.JPG"/>
          <p:cNvPicPr>
            <a:picLocks noChangeAspect="1"/>
          </p:cNvPicPr>
          <p:nvPr/>
        </p:nvPicPr>
        <p:blipFill>
          <a:blip r:embed="rId2" cstate="print"/>
          <a:srcRect l="27328" t="54726" r="10623"/>
          <a:stretch>
            <a:fillRect/>
          </a:stretch>
        </p:blipFill>
        <p:spPr>
          <a:xfrm>
            <a:off x="1547664" y="3789040"/>
            <a:ext cx="453650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8229600" cy="11572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«Школьная клумба-мечта»</a:t>
            </a:r>
          </a:p>
        </p:txBody>
      </p:sp>
      <p:sp>
        <p:nvSpPr>
          <p:cNvPr id="72707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557338"/>
            <a:ext cx="8964613" cy="44227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Сочетание ярких красок, нежных запахов растений, цветущих всё лето, выращенных собственными руками способствует воспитанию эстетического вкуса у ребят.</a:t>
            </a:r>
          </a:p>
        </p:txBody>
      </p:sp>
      <p:pic>
        <p:nvPicPr>
          <p:cNvPr id="72708" name="Picture 4" descr="Сканирован09-02-27 1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140968"/>
            <a:ext cx="4941505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P90603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12976"/>
            <a:ext cx="3419674" cy="29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381000"/>
            <a:ext cx="8229600" cy="1371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Проведенные акции в школе в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году, направленные на реализацию </a:t>
            </a:r>
            <a:r>
              <a:rPr 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3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67544" y="1981200"/>
            <a:ext cx="8176394" cy="4114800"/>
          </a:xfrm>
        </p:spPr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Субботники </a:t>
            </a:r>
          </a:p>
          <a:p>
            <a:pPr eaLnBrk="1" hangingPunct="1">
              <a:buFont typeface="Wingdings" pitchFamily="2" charset="2"/>
              <a:buNone/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«Школьный сад»                                  </a:t>
            </a: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«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Этногрядка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«Чистый двор»</a:t>
            </a:r>
            <a:endParaRPr lang="ru-RU" b="1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Акция«Сирень-45-го»</a:t>
            </a:r>
          </a:p>
        </p:txBody>
      </p:sp>
      <p:sp>
        <p:nvSpPr>
          <p:cNvPr id="66582" name="Line 22"/>
          <p:cNvSpPr>
            <a:spLocks noChangeShapeType="1"/>
          </p:cNvSpPr>
          <p:nvPr/>
        </p:nvSpPr>
        <p:spPr bwMode="auto">
          <a:xfrm flipH="1" flipV="1">
            <a:off x="3779838" y="2349500"/>
            <a:ext cx="2495550" cy="701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83" name="Line 23"/>
          <p:cNvSpPr>
            <a:spLocks noChangeShapeType="1"/>
          </p:cNvSpPr>
          <p:nvPr/>
        </p:nvSpPr>
        <p:spPr bwMode="auto">
          <a:xfrm flipH="1" flipV="1">
            <a:off x="3779912" y="3410967"/>
            <a:ext cx="2448272" cy="1803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84" name="Line 24"/>
          <p:cNvSpPr>
            <a:spLocks noChangeShapeType="1"/>
          </p:cNvSpPr>
          <p:nvPr/>
        </p:nvSpPr>
        <p:spPr bwMode="auto">
          <a:xfrm flipH="1">
            <a:off x="3491879" y="3860800"/>
            <a:ext cx="2664445" cy="792336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85" name="Line 25"/>
          <p:cNvSpPr>
            <a:spLocks noChangeShapeType="1"/>
          </p:cNvSpPr>
          <p:nvPr/>
        </p:nvSpPr>
        <p:spPr bwMode="auto">
          <a:xfrm flipH="1">
            <a:off x="4139951" y="4149080"/>
            <a:ext cx="2160761" cy="13681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3851920" y="3581400"/>
            <a:ext cx="2167880" cy="42366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1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1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1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1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100"/>
                            </p:stCondLst>
                            <p:childTnLst>
                              <p:par>
                                <p:cTn id="5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1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6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6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1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10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  <p:bldP spid="66582" grpId="0" animBg="1"/>
      <p:bldP spid="66583" grpId="0" animBg="1"/>
      <p:bldP spid="66584" grpId="0" animBg="1"/>
      <p:bldP spid="66585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675</Words>
  <Application>Microsoft Office PowerPoint</Application>
  <PresentationFormat>Экран (4:3)</PresentationFormat>
  <Paragraphs>92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Цель и задачи проекта:</vt:lpstr>
      <vt:lpstr>Слайд 3</vt:lpstr>
      <vt:lpstr>Механизм реализации проекта:</vt:lpstr>
      <vt:lpstr>В социологическом опросе приняли участие 661 человек.</vt:lpstr>
      <vt:lpstr>Результаты социальных опросов за 2014 и 2015 годы</vt:lpstr>
      <vt:lpstr>Были проведены конкурсы проектов среди учащихся:</vt:lpstr>
      <vt:lpstr>Проект «Школьная клумба-мечта»</vt:lpstr>
      <vt:lpstr>Проведенные акции в школе в 2015 году, направленные на реализацию проекта</vt:lpstr>
      <vt:lpstr>  Что мы сделали</vt:lpstr>
      <vt:lpstr>Слайд 11</vt:lpstr>
      <vt:lpstr>Высажены гиацинты, тюльпаны, нарциссы</vt:lpstr>
      <vt:lpstr>Слайд 13</vt:lpstr>
      <vt:lpstr>Приобрели рассаду 400 кустов виол</vt:lpstr>
      <vt:lpstr>Кроме того:</vt:lpstr>
      <vt:lpstr>Слайд 16</vt:lpstr>
      <vt:lpstr> Работа на пришкольном участке :</vt:lpstr>
      <vt:lpstr>Заказали металлические арки, в которых разместили кашпо с цветами</vt:lpstr>
      <vt:lpstr>Слайд 19</vt:lpstr>
      <vt:lpstr>Слайд 20</vt:lpstr>
      <vt:lpstr>Получились чудо грядки</vt:lpstr>
      <vt:lpstr>Высадили ели, купили лавочки, детский городок, беседку</vt:lpstr>
      <vt:lpstr>Этногрядка</vt:lpstr>
      <vt:lpstr>Подарок шефов -макет самолета.</vt:lpstr>
      <vt:lpstr>Итог конкурса  «Самая красивая школа»</vt:lpstr>
      <vt:lpstr>СПАСИБО ОГРОМНОЕ  ВСЕМ: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101</cp:revision>
  <dcterms:modified xsi:type="dcterms:W3CDTF">2016-02-11T09:41:40Z</dcterms:modified>
</cp:coreProperties>
</file>