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6"/>
  </p:notesMasterIdLst>
  <p:sldIdLst>
    <p:sldId id="256" r:id="rId2"/>
    <p:sldId id="257" r:id="rId3"/>
    <p:sldId id="273" r:id="rId4"/>
    <p:sldId id="260" r:id="rId5"/>
    <p:sldId id="274" r:id="rId6"/>
    <p:sldId id="263" r:id="rId7"/>
    <p:sldId id="264" r:id="rId8"/>
    <p:sldId id="275" r:id="rId9"/>
    <p:sldId id="276" r:id="rId10"/>
    <p:sldId id="265" r:id="rId11"/>
    <p:sldId id="266" r:id="rId12"/>
    <p:sldId id="277" r:id="rId13"/>
    <p:sldId id="267" r:id="rId14"/>
    <p:sldId id="278" r:id="rId15"/>
    <p:sldId id="268" r:id="rId16"/>
    <p:sldId id="284" r:id="rId17"/>
    <p:sldId id="286" r:id="rId18"/>
    <p:sldId id="287" r:id="rId19"/>
    <p:sldId id="288" r:id="rId20"/>
    <p:sldId id="280" r:id="rId21"/>
    <p:sldId id="281" r:id="rId22"/>
    <p:sldId id="282" r:id="rId23"/>
    <p:sldId id="290" r:id="rId24"/>
    <p:sldId id="291" r:id="rId2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19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BC083A4-4A0F-4D32-BD5F-3B753C180596}" type="datetimeFigureOut">
              <a:rPr lang="ru-RU" smtClean="0"/>
              <a:pPr/>
              <a:t>27.11.2014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3398F62-70FA-4678-83E3-A78E97C4AE7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Заголовок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Овал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Дата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0AC48D-0A64-4B24-AFA2-44401991A880}" type="datetimeFigureOut">
              <a:rPr lang="ru-RU" smtClean="0"/>
              <a:pPr/>
              <a:t>27.11.2014</a:t>
            </a:fld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73F48B1-E6F0-4153-A200-57CFFA45EB4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0AC48D-0A64-4B24-AFA2-44401991A880}" type="datetimeFigureOut">
              <a:rPr lang="ru-RU" smtClean="0"/>
              <a:pPr/>
              <a:t>27.11.2014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3F48B1-E6F0-4153-A200-57CFFA45EB4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0AC48D-0A64-4B24-AFA2-44401991A880}" type="datetimeFigureOut">
              <a:rPr lang="ru-RU" smtClean="0"/>
              <a:pPr/>
              <a:t>27.11.2014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3F48B1-E6F0-4153-A200-57CFFA45EB4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Содержимое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260AC48D-0A64-4B24-AFA2-44401991A880}" type="datetimeFigureOut">
              <a:rPr lang="ru-RU" smtClean="0"/>
              <a:pPr/>
              <a:t>27.11.2014</a:t>
            </a:fld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F73F48B1-E6F0-4153-A200-57CFFA45EB4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6" name="Нижний колонтитул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0AC48D-0A64-4B24-AFA2-44401991A880}" type="datetimeFigureOut">
              <a:rPr lang="ru-RU" smtClean="0"/>
              <a:pPr/>
              <a:t>27.11.2014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3F48B1-E6F0-4153-A200-57CFFA45EB4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0AC48D-0A64-4B24-AFA2-44401991A880}" type="datetimeFigureOut">
              <a:rPr lang="ru-RU" smtClean="0"/>
              <a:pPr/>
              <a:t>27.11.2014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3F48B1-E6F0-4153-A200-57CFFA45EB4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3F48B1-E6F0-4153-A200-57CFFA45EB4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0AC48D-0A64-4B24-AFA2-44401991A880}" type="datetimeFigureOut">
              <a:rPr lang="ru-RU" smtClean="0"/>
              <a:pPr/>
              <a:t>27.11.2014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2" name="Содержимое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4" name="Содержимое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0AC48D-0A64-4B24-AFA2-44401991A880}" type="datetimeFigureOut">
              <a:rPr lang="ru-RU" smtClean="0"/>
              <a:pPr/>
              <a:t>27.11.2014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3F48B1-E6F0-4153-A200-57CFFA45EB4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0AC48D-0A64-4B24-AFA2-44401991A880}" type="datetimeFigureOut">
              <a:rPr lang="ru-RU" smtClean="0"/>
              <a:pPr/>
              <a:t>27.11.2014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3F48B1-E6F0-4153-A200-57CFFA45EB4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Содержимое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1" name="Заголовок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Дата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260AC48D-0A64-4B24-AFA2-44401991A880}" type="datetimeFigureOut">
              <a:rPr lang="ru-RU" smtClean="0"/>
              <a:pPr/>
              <a:t>27.11.2014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F73F48B1-E6F0-4153-A200-57CFFA45EB4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0AC48D-0A64-4B24-AFA2-44401991A880}" type="datetimeFigureOut">
              <a:rPr lang="ru-RU" smtClean="0"/>
              <a:pPr/>
              <a:t>27.11.2014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73F48B1-E6F0-4153-A200-57CFFA45EB4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260AC48D-0A64-4B24-AFA2-44401991A880}" type="datetimeFigureOut">
              <a:rPr lang="ru-RU" smtClean="0"/>
              <a:pPr/>
              <a:t>27.11.2014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F73F48B1-E6F0-4153-A200-57CFFA45EB4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57158" y="4214818"/>
            <a:ext cx="8501122" cy="2286016"/>
          </a:xfrm>
        </p:spPr>
        <p:txBody>
          <a:bodyPr>
            <a:noAutofit/>
          </a:bodyPr>
          <a:lstStyle/>
          <a:p>
            <a:r>
              <a:rPr lang="ru-RU" sz="8000" b="1" dirty="0" smtClean="0">
                <a:solidFill>
                  <a:srgbClr val="FF0000"/>
                </a:solidFill>
                <a:latin typeface="Monotype Corsiva" pitchFamily="66" charset="0"/>
              </a:rPr>
              <a:t>«Откуда есть пошла Русская Земля»</a:t>
            </a:r>
            <a:endParaRPr lang="ru-RU" sz="8000" b="1" dirty="0">
              <a:solidFill>
                <a:srgbClr val="FF0000"/>
              </a:solidFill>
              <a:latin typeface="Monotype Corsiva" pitchFamily="66" charset="0"/>
            </a:endParaRPr>
          </a:p>
        </p:txBody>
      </p:sp>
      <p:pic>
        <p:nvPicPr>
          <p:cNvPr id="7" name="Picture 13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57158" y="357188"/>
            <a:ext cx="8572560" cy="3589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ttp://s44.radikal.ru/i106/1007/a3/84066e6d3a55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857356" y="214290"/>
            <a:ext cx="5572164" cy="621510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71472" y="642918"/>
            <a:ext cx="8072494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7200" dirty="0" smtClean="0">
                <a:latin typeface="Monotype Corsiva" pitchFamily="66" charset="0"/>
              </a:rPr>
              <a:t>В годы правления этого князя Москва стала духовным центром Москвы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900igr.net/datai/istorija/Russkie-knjazhestva/0006-005-Knjaz-Ivan-Ivanovich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85852" y="285728"/>
            <a:ext cx="6143668" cy="626722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71472" y="357166"/>
            <a:ext cx="8072494" cy="64006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6600" dirty="0" smtClean="0">
                <a:latin typeface="Monotype Corsiva" pitchFamily="66" charset="0"/>
              </a:rPr>
              <a:t>А монастырской келье узкой,</a:t>
            </a:r>
          </a:p>
          <a:p>
            <a:r>
              <a:rPr lang="ru-RU" sz="6600" dirty="0" smtClean="0">
                <a:latin typeface="Monotype Corsiva" pitchFamily="66" charset="0"/>
              </a:rPr>
              <a:t>В четырёх глухих стенах,</a:t>
            </a:r>
          </a:p>
          <a:p>
            <a:r>
              <a:rPr lang="ru-RU" sz="6600" dirty="0" smtClean="0">
                <a:latin typeface="Monotype Corsiva" pitchFamily="66" charset="0"/>
              </a:rPr>
              <a:t>О земле о древнерусской</a:t>
            </a:r>
          </a:p>
          <a:p>
            <a:r>
              <a:rPr lang="ru-RU" sz="6600" dirty="0" smtClean="0">
                <a:latin typeface="Monotype Corsiva" pitchFamily="66" charset="0"/>
              </a:rPr>
              <a:t>Быль записывал монах.»</a:t>
            </a:r>
            <a:endParaRPr lang="ru-RU" sz="6600" dirty="0">
              <a:latin typeface="Monotype Corsiva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im5-tub-ru.yandex.net/i?id=201782886-47-72&amp;n=2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14480" y="285728"/>
            <a:ext cx="5357850" cy="635798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85786" y="500042"/>
            <a:ext cx="7929618" cy="51706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6600" dirty="0" smtClean="0">
                <a:latin typeface="Monotype Corsiva" pitchFamily="66" charset="0"/>
              </a:rPr>
              <a:t>Даты, даты.</a:t>
            </a:r>
          </a:p>
          <a:p>
            <a:r>
              <a:rPr lang="ru-RU" sz="6600" dirty="0" smtClean="0">
                <a:latin typeface="Monotype Corsiva" pitchFamily="66" charset="0"/>
              </a:rPr>
              <a:t>Здесь и там.</a:t>
            </a:r>
          </a:p>
          <a:p>
            <a:r>
              <a:rPr lang="ru-RU" sz="6600" dirty="0" smtClean="0">
                <a:latin typeface="Monotype Corsiva" pitchFamily="66" charset="0"/>
              </a:rPr>
              <a:t>Кто же знает эти даты?</a:t>
            </a:r>
          </a:p>
          <a:p>
            <a:r>
              <a:rPr lang="ru-RU" sz="6600" dirty="0" smtClean="0">
                <a:latin typeface="Monotype Corsiva" pitchFamily="66" charset="0"/>
              </a:rPr>
              <a:t>Назовите  их сейчас.</a:t>
            </a:r>
            <a:endParaRPr lang="ru-RU" sz="6600" dirty="0">
              <a:latin typeface="Monotype Corsiva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57158" y="428604"/>
            <a:ext cx="8358246" cy="62786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>
                <a:solidFill>
                  <a:srgbClr val="FFFF00"/>
                </a:solidFill>
              </a:rPr>
              <a:t>1019 - 1054 г.г. –</a:t>
            </a:r>
          </a:p>
          <a:p>
            <a:r>
              <a:rPr lang="ru-RU" sz="3200" dirty="0" smtClean="0">
                <a:solidFill>
                  <a:srgbClr val="FFFF00"/>
                </a:solidFill>
              </a:rPr>
              <a:t>945 – 957 г. г. </a:t>
            </a:r>
          </a:p>
          <a:p>
            <a:r>
              <a:rPr lang="ru-RU" sz="3200" dirty="0" smtClean="0">
                <a:solidFill>
                  <a:srgbClr val="FFFF00"/>
                </a:solidFill>
              </a:rPr>
              <a:t>980 – 1015 г. г. </a:t>
            </a:r>
          </a:p>
          <a:p>
            <a:r>
              <a:rPr lang="ru-RU" sz="3200" dirty="0" smtClean="0">
                <a:solidFill>
                  <a:srgbClr val="FFFF00"/>
                </a:solidFill>
              </a:rPr>
              <a:t>1157 – 1174 г.г. –</a:t>
            </a:r>
          </a:p>
          <a:p>
            <a:r>
              <a:rPr lang="ru-RU" sz="3200" dirty="0" smtClean="0">
                <a:solidFill>
                  <a:srgbClr val="FFFF00"/>
                </a:solidFill>
              </a:rPr>
              <a:t>988 г. –</a:t>
            </a:r>
          </a:p>
          <a:p>
            <a:r>
              <a:rPr lang="ru-RU" sz="3200" dirty="0" smtClean="0">
                <a:solidFill>
                  <a:srgbClr val="FFFF00"/>
                </a:solidFill>
              </a:rPr>
              <a:t>1147 г. –</a:t>
            </a:r>
          </a:p>
          <a:p>
            <a:r>
              <a:rPr lang="ru-RU" sz="3200" dirty="0" smtClean="0">
                <a:solidFill>
                  <a:srgbClr val="FFFF00"/>
                </a:solidFill>
              </a:rPr>
              <a:t>1097 г. – </a:t>
            </a:r>
          </a:p>
          <a:p>
            <a:r>
              <a:rPr lang="ru-RU" sz="3200" dirty="0" smtClean="0">
                <a:solidFill>
                  <a:srgbClr val="FFFF00"/>
                </a:solidFill>
              </a:rPr>
              <a:t>911 г. -</a:t>
            </a:r>
          </a:p>
          <a:p>
            <a:r>
              <a:rPr lang="ru-RU" sz="3200" dirty="0" smtClean="0">
                <a:solidFill>
                  <a:srgbClr val="FFFF00"/>
                </a:solidFill>
              </a:rPr>
              <a:t>1237 г.-</a:t>
            </a:r>
          </a:p>
          <a:p>
            <a:r>
              <a:rPr lang="ru-RU" sz="3200" dirty="0" smtClean="0">
                <a:solidFill>
                  <a:srgbClr val="FFFF00"/>
                </a:solidFill>
              </a:rPr>
              <a:t>862 г.-</a:t>
            </a:r>
          </a:p>
          <a:p>
            <a:r>
              <a:rPr lang="ru-RU" sz="3200" dirty="0" smtClean="0">
                <a:solidFill>
                  <a:srgbClr val="FFFF00"/>
                </a:solidFill>
              </a:rPr>
              <a:t>1019 г. -</a:t>
            </a:r>
          </a:p>
          <a:p>
            <a:r>
              <a:rPr lang="ru-RU" sz="3200" dirty="0" smtClean="0">
                <a:solidFill>
                  <a:srgbClr val="FFFF00"/>
                </a:solidFill>
              </a:rPr>
              <a:t>912г.-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71472" y="285728"/>
            <a:ext cx="8001056" cy="60631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 smtClean="0"/>
          </a:p>
          <a:p>
            <a:r>
              <a:rPr lang="ru-RU" sz="3200" b="1" dirty="0" smtClean="0">
                <a:solidFill>
                  <a:srgbClr val="C00000"/>
                </a:solidFill>
                <a:latin typeface="Monotype Corsiva" pitchFamily="66" charset="0"/>
              </a:rPr>
              <a:t>                         Крылатые выражения</a:t>
            </a:r>
            <a:endParaRPr lang="ru-RU" sz="3200" dirty="0" smtClean="0">
              <a:latin typeface="Monotype Corsiva" pitchFamily="66" charset="0"/>
            </a:endParaRPr>
          </a:p>
          <a:p>
            <a:pPr marL="514350" indent="-514350">
              <a:buAutoNum type="arabicPeriod"/>
            </a:pPr>
            <a:r>
              <a:rPr lang="ru-RU" sz="3200" dirty="0" smtClean="0">
                <a:solidFill>
                  <a:srgbClr val="FFFF00"/>
                </a:solidFill>
                <a:latin typeface="Monotype Corsiva" pitchFamily="66" charset="0"/>
              </a:rPr>
              <a:t>« Кто не придёт завтра на Днепр, да будет мне враг».</a:t>
            </a:r>
          </a:p>
          <a:p>
            <a:r>
              <a:rPr lang="ru-RU" sz="3200" dirty="0" smtClean="0">
                <a:solidFill>
                  <a:srgbClr val="002060"/>
                </a:solidFill>
                <a:latin typeface="Monotype Corsiva" pitchFamily="66" charset="0"/>
              </a:rPr>
              <a:t>2. «Иду на вы!».</a:t>
            </a:r>
          </a:p>
          <a:p>
            <a:r>
              <a:rPr lang="ru-RU" sz="3200" dirty="0" smtClean="0">
                <a:solidFill>
                  <a:srgbClr val="FFFF00"/>
                </a:solidFill>
                <a:latin typeface="Monotype Corsiva" pitchFamily="66" charset="0"/>
              </a:rPr>
              <a:t>3. « Приди  ко мне, брате, в </a:t>
            </a:r>
            <a:r>
              <a:rPr lang="ru-RU" sz="3200" dirty="0" err="1" smtClean="0">
                <a:solidFill>
                  <a:srgbClr val="FFFF00"/>
                </a:solidFill>
                <a:latin typeface="Monotype Corsiva" pitchFamily="66" charset="0"/>
              </a:rPr>
              <a:t>Москов</a:t>
            </a:r>
            <a:r>
              <a:rPr lang="ru-RU" sz="3200" dirty="0" smtClean="0">
                <a:solidFill>
                  <a:srgbClr val="FFFF00"/>
                </a:solidFill>
                <a:latin typeface="Monotype Corsiva" pitchFamily="66" charset="0"/>
              </a:rPr>
              <a:t>».</a:t>
            </a:r>
          </a:p>
          <a:p>
            <a:r>
              <a:rPr lang="ru-RU" sz="3200" dirty="0" smtClean="0">
                <a:solidFill>
                  <a:srgbClr val="002060"/>
                </a:solidFill>
                <a:latin typeface="Monotype Corsiva" pitchFamily="66" charset="0"/>
              </a:rPr>
              <a:t>4. « Что умеете, того не забывайте доброго, а чего не умеете, тому учитесь».</a:t>
            </a:r>
          </a:p>
          <a:p>
            <a:r>
              <a:rPr lang="ru-RU" sz="3200" dirty="0" smtClean="0">
                <a:solidFill>
                  <a:srgbClr val="FFFF00"/>
                </a:solidFill>
                <a:latin typeface="Monotype Corsiva" pitchFamily="66" charset="0"/>
              </a:rPr>
              <a:t>5. « Не посрамим Земли Русской, ляжем тут костьми. Мёртвым нет срама .Если побежим, осрамим себя. Станем же крепко . Если моя голова ляжет, промышляйте о себе».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28596" y="428604"/>
            <a:ext cx="807249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 smtClean="0"/>
          </a:p>
          <a:p>
            <a:endParaRPr lang="ru-RU" dirty="0"/>
          </a:p>
        </p:txBody>
      </p:sp>
      <p:sp>
        <p:nvSpPr>
          <p:cNvPr id="3" name="TextBox 2"/>
          <p:cNvSpPr txBox="1"/>
          <p:nvPr/>
        </p:nvSpPr>
        <p:spPr>
          <a:xfrm>
            <a:off x="500034" y="0"/>
            <a:ext cx="8215370" cy="66437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6000" dirty="0" smtClean="0">
                <a:latin typeface="Monotype Corsiva" pitchFamily="66" charset="0"/>
              </a:rPr>
              <a:t>« Не всё коту масленица».</a:t>
            </a:r>
          </a:p>
          <a:p>
            <a:r>
              <a:rPr lang="ru-RU" sz="6000" dirty="0" smtClean="0">
                <a:latin typeface="Monotype Corsiva" pitchFamily="66" charset="0"/>
              </a:rPr>
              <a:t>«После дождичка в четверг».</a:t>
            </a:r>
          </a:p>
          <a:p>
            <a:r>
              <a:rPr lang="ru-RU" sz="6000" dirty="0" smtClean="0">
                <a:latin typeface="Monotype Corsiva" pitchFamily="66" charset="0"/>
              </a:rPr>
              <a:t>« Проще пареной репы».</a:t>
            </a:r>
          </a:p>
          <a:p>
            <a:r>
              <a:rPr lang="ru-RU" sz="6000" dirty="0" smtClean="0">
                <a:latin typeface="Monotype Corsiva" pitchFamily="66" charset="0"/>
              </a:rPr>
              <a:t>« Пускать красного петуха».</a:t>
            </a:r>
          </a:p>
          <a:p>
            <a:r>
              <a:rPr lang="ru-RU" sz="6000" dirty="0" smtClean="0">
                <a:latin typeface="Monotype Corsiva" pitchFamily="66" charset="0"/>
              </a:rPr>
              <a:t>« Тютелька в тютельку!</a:t>
            </a:r>
            <a:endParaRPr lang="ru-RU" sz="6000" dirty="0">
              <a:latin typeface="Monotype Corsiva" pitchFamily="66" charset="0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00034" y="357166"/>
            <a:ext cx="8286808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solidFill>
                  <a:srgbClr val="FFFF00"/>
                </a:solidFill>
                <a:latin typeface="Monotype Corsiva" pitchFamily="66" charset="0"/>
              </a:rPr>
              <a:t>1.« Город на реке Днепр. По археологическим данным  возник не позднее </a:t>
            </a:r>
            <a:r>
              <a:rPr lang="en-US" sz="2400" dirty="0" smtClean="0">
                <a:solidFill>
                  <a:srgbClr val="FFFF00"/>
                </a:solidFill>
                <a:latin typeface="Monotype Corsiva" pitchFamily="66" charset="0"/>
              </a:rPr>
              <a:t>VIII</a:t>
            </a:r>
            <a:r>
              <a:rPr lang="ru-RU" sz="2400" dirty="0" smtClean="0">
                <a:solidFill>
                  <a:srgbClr val="FFFF00"/>
                </a:solidFill>
                <a:latin typeface="Monotype Corsiva" pitchFamily="66" charset="0"/>
              </a:rPr>
              <a:t>века. В « Повести временных лет» сохранилась легенда об основании города тремя братьями. «Матерью городов русских» называют его современники.»</a:t>
            </a:r>
          </a:p>
          <a:p>
            <a:endParaRPr lang="ru-RU" sz="2400" dirty="0" smtClean="0">
              <a:solidFill>
                <a:srgbClr val="FFFF00"/>
              </a:solidFill>
              <a:latin typeface="Monotype Corsiva" pitchFamily="66" charset="0"/>
            </a:endParaRPr>
          </a:p>
          <a:p>
            <a:r>
              <a:rPr lang="ru-RU" sz="2400" dirty="0" smtClean="0">
                <a:solidFill>
                  <a:srgbClr val="FFFF00"/>
                </a:solidFill>
                <a:latin typeface="Monotype Corsiva" pitchFamily="66" charset="0"/>
              </a:rPr>
              <a:t>2. « Бывшие владения боярина Кучки. В 1147 году впервые было упомянуто в летописи».</a:t>
            </a:r>
          </a:p>
          <a:p>
            <a:endParaRPr lang="ru-RU" sz="2400" dirty="0" smtClean="0">
              <a:solidFill>
                <a:srgbClr val="FFFF00"/>
              </a:solidFill>
              <a:latin typeface="Monotype Corsiva" pitchFamily="66" charset="0"/>
            </a:endParaRPr>
          </a:p>
          <a:p>
            <a:r>
              <a:rPr lang="ru-RU" sz="2400" dirty="0" smtClean="0">
                <a:solidFill>
                  <a:srgbClr val="FFFF00"/>
                </a:solidFill>
                <a:latin typeface="Monotype Corsiva" pitchFamily="66" charset="0"/>
              </a:rPr>
              <a:t>3. « Он раскинулся на берегах реки. Две его части  соединял широкий деревянный мост. Как и всякий город, он являлся крепостью. Большой достопримечательностью города были бревенчатые мостовые. В центре города находилась площадь , на которой обсуждались все важнейшие дела»</a:t>
            </a:r>
          </a:p>
          <a:p>
            <a:r>
              <a:rPr lang="ru-RU" sz="2400" dirty="0" smtClean="0">
                <a:solidFill>
                  <a:srgbClr val="FFFF00"/>
                </a:solidFill>
                <a:latin typeface="Monotype Corsiva" pitchFamily="66" charset="0"/>
              </a:rPr>
              <a:t>« Город, столица Золотой Орды, построен ханом  ( на месте современного с.Царев  Ленинского района Волгоградской области)»1.</a:t>
            </a:r>
            <a:endParaRPr lang="ru-RU" sz="2400" dirty="0">
              <a:solidFill>
                <a:srgbClr val="FFFF00"/>
              </a:solidFill>
              <a:latin typeface="Monotype Corsiva" pitchFamily="66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14282" y="500042"/>
            <a:ext cx="842968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>
                <a:latin typeface="Georgia" pitchFamily="18" charset="0"/>
              </a:rPr>
              <a:t>«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428597" y="642918"/>
            <a:ext cx="8286808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>
                <a:latin typeface="Georgia" pitchFamily="18" charset="0"/>
              </a:rPr>
              <a:t>«</a:t>
            </a:r>
            <a:r>
              <a:rPr lang="ru-RU" sz="6000" b="1" dirty="0" smtClean="0">
                <a:latin typeface="Monotype Corsiva" pitchFamily="66" charset="0"/>
              </a:rPr>
              <a:t>Родная страна становится ещё более близкой и родной, когда знаешь её историю»</a:t>
            </a:r>
          </a:p>
          <a:p>
            <a:r>
              <a:rPr lang="ru-RU" sz="4400" b="1" dirty="0" smtClean="0">
                <a:latin typeface="Monotype Corsiva" pitchFamily="66" charset="0"/>
              </a:rPr>
              <a:t>                                         М.И.Калинин</a:t>
            </a:r>
            <a:endParaRPr lang="ru-RU" sz="4400" dirty="0">
              <a:latin typeface="Monotype Corsiva" pitchFamily="66" charset="0"/>
            </a:endParaRPr>
          </a:p>
        </p:txBody>
      </p:sp>
      <p:pic>
        <p:nvPicPr>
          <p:cNvPr id="4" name="Picture 14" descr="C:\Масимзаде\Домашняя типография\флеш\book20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21782" y="4214818"/>
            <a:ext cx="4107672" cy="22145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static4.read.ru/images/illustrations/1275763127378313335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0034" y="357166"/>
            <a:ext cx="8286808" cy="528641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istorus.ru/uploads/posts/2011-11/1321283783_kievsk.rus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7158" y="357167"/>
            <a:ext cx="8501121" cy="542928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news.mail.ru/prev670x400/pic/f1/f2/image13810864_99d24585e30de311db4a8d6248bbd1f0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20" y="357166"/>
            <a:ext cx="8572560" cy="53578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776270"/>
          </a:xfrm>
        </p:spPr>
        <p:txBody>
          <a:bodyPr/>
          <a:lstStyle/>
          <a:p>
            <a:r>
              <a:rPr lang="ru-RU" dirty="0" smtClean="0">
                <a:solidFill>
                  <a:srgbClr val="FFFF00"/>
                </a:solidFill>
              </a:rPr>
              <a:t>               « Золотой сундучок»</a:t>
            </a:r>
            <a:endParaRPr lang="ru-RU" dirty="0">
              <a:solidFill>
                <a:srgbClr val="FFFF00"/>
              </a:solidFill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143372" y="857232"/>
            <a:ext cx="4564764" cy="5238768"/>
          </a:xfrm>
        </p:spPr>
        <p:txBody>
          <a:bodyPr/>
          <a:lstStyle/>
          <a:p>
            <a:r>
              <a:rPr lang="ru-RU" dirty="0" smtClean="0"/>
              <a:t>Вотчина-  ?              </a:t>
            </a:r>
          </a:p>
          <a:p>
            <a:r>
              <a:rPr lang="ru-RU" dirty="0" smtClean="0"/>
              <a:t>Вече-?</a:t>
            </a:r>
          </a:p>
          <a:p>
            <a:r>
              <a:rPr lang="ru-RU" dirty="0" smtClean="0"/>
              <a:t>Погосты-?</a:t>
            </a:r>
          </a:p>
          <a:p>
            <a:r>
              <a:rPr lang="ru-RU" dirty="0" smtClean="0"/>
              <a:t>Язычество-?</a:t>
            </a:r>
          </a:p>
          <a:p>
            <a:r>
              <a:rPr lang="ru-RU" dirty="0" smtClean="0"/>
              <a:t>Вервь- ?</a:t>
            </a:r>
          </a:p>
          <a:p>
            <a:r>
              <a:rPr lang="ru-RU" dirty="0" smtClean="0"/>
              <a:t>Дань- ?</a:t>
            </a:r>
          </a:p>
          <a:p>
            <a:r>
              <a:rPr lang="ru-RU" dirty="0" smtClean="0"/>
              <a:t>Полюдье-?</a:t>
            </a:r>
          </a:p>
          <a:p>
            <a:r>
              <a:rPr lang="ru-RU" dirty="0" smtClean="0"/>
              <a:t>Уделы- ?</a:t>
            </a:r>
          </a:p>
          <a:p>
            <a:r>
              <a:rPr lang="ru-RU" dirty="0" smtClean="0"/>
              <a:t>Стан- ?</a:t>
            </a:r>
          </a:p>
          <a:p>
            <a:r>
              <a:rPr lang="ru-RU" dirty="0" smtClean="0"/>
              <a:t>Летопись-?</a:t>
            </a:r>
          </a:p>
          <a:p>
            <a:r>
              <a:rPr lang="ru-RU" dirty="0" smtClean="0"/>
              <a:t>Уроки - ?</a:t>
            </a:r>
          </a:p>
          <a:p>
            <a:endParaRPr lang="ru-RU" dirty="0"/>
          </a:p>
        </p:txBody>
      </p:sp>
      <p:pic>
        <p:nvPicPr>
          <p:cNvPr id="5" name="Picture 2" descr="http://im1-tub-ru.yandex.net/i?id=603735035-42-72&amp;n=21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357158" y="1571612"/>
            <a:ext cx="3143272" cy="457203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00034" y="428604"/>
            <a:ext cx="8286808" cy="30777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 smtClean="0">
                <a:solidFill>
                  <a:srgbClr val="FFFF00"/>
                </a:solidFill>
                <a:latin typeface="Monotype Corsiva" pitchFamily="66" charset="0"/>
              </a:rPr>
              <a:t>«Звонят по России колокола. Мы слышим их и радуемся. Колокольный звон возрождает новую Россию. Россию со своими традициями, которые никогда нельзя забывать, а самое главное – знать, помнить и гордиться ими, потому что созданы они великим русским народом»</a:t>
            </a:r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>
              <a:latin typeface="Monotype Corsiva" pitchFamily="66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14282" y="500042"/>
            <a:ext cx="842968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>
                <a:latin typeface="Georgia" pitchFamily="18" charset="0"/>
              </a:rPr>
              <a:t>«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428597" y="642918"/>
            <a:ext cx="8286808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6000" b="1" dirty="0" smtClean="0">
                <a:latin typeface="Monotype Corsiva" pitchFamily="66" charset="0"/>
              </a:rPr>
              <a:t>Княгиня –женщина      жестока отомстила за смерть своего мужа. Назовите их имена.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im4-tub-ru.yandex.net/i?id=173702671-04-72&amp;n=2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72066" y="214290"/>
            <a:ext cx="3311969" cy="5186668"/>
          </a:xfrm>
          <a:prstGeom prst="rect">
            <a:avLst/>
          </a:prstGeom>
          <a:noFill/>
        </p:spPr>
      </p:pic>
      <p:pic>
        <p:nvPicPr>
          <p:cNvPr id="2" name="Picture 2" descr="http://im4-tub-ru.yandex.net/i?id=493708196-70-72&amp;n=2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000100" y="1214422"/>
            <a:ext cx="3381400" cy="5072098"/>
          </a:xfrm>
          <a:prstGeom prst="rect">
            <a:avLst/>
          </a:prstGeom>
          <a:noFill/>
        </p:spPr>
      </p:pic>
      <p:sp>
        <p:nvSpPr>
          <p:cNvPr id="4" name="TextBox 3"/>
          <p:cNvSpPr txBox="1"/>
          <p:nvPr/>
        </p:nvSpPr>
        <p:spPr>
          <a:xfrm>
            <a:off x="5000628" y="5500702"/>
            <a:ext cx="32861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/>
              <a:t>              </a:t>
            </a:r>
            <a:r>
              <a:rPr lang="ru-RU" sz="2800" b="1" dirty="0" smtClean="0">
                <a:latin typeface="Monotype Corsiva" pitchFamily="66" charset="0"/>
              </a:rPr>
              <a:t>Княгиня</a:t>
            </a:r>
            <a:r>
              <a:rPr lang="ru-RU" sz="2800" b="1" dirty="0" smtClean="0"/>
              <a:t> </a:t>
            </a:r>
            <a:r>
              <a:rPr lang="ru-RU" sz="2800" b="1" dirty="0" smtClean="0">
                <a:latin typeface="Monotype Corsiva" pitchFamily="66" charset="0"/>
              </a:rPr>
              <a:t>Ольга</a:t>
            </a:r>
            <a:endParaRPr lang="ru-RU" sz="2800" b="1" dirty="0">
              <a:latin typeface="Monotype Corsiva" pitchFamily="66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071538" y="428604"/>
            <a:ext cx="314327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          </a:t>
            </a:r>
            <a:r>
              <a:rPr lang="ru-RU" sz="3200" b="1" dirty="0" smtClean="0">
                <a:latin typeface="Monotype Corsiva" pitchFamily="66" charset="0"/>
              </a:rPr>
              <a:t>Князь</a:t>
            </a:r>
            <a:r>
              <a:rPr lang="ru-RU" sz="2400" dirty="0" smtClean="0"/>
              <a:t> </a:t>
            </a:r>
            <a:r>
              <a:rPr lang="ru-RU" sz="3200" b="1" dirty="0" smtClean="0">
                <a:latin typeface="Monotype Corsiva" pitchFamily="66" charset="0"/>
              </a:rPr>
              <a:t>Игорь</a:t>
            </a:r>
            <a:endParaRPr lang="ru-RU" sz="3200" b="1" dirty="0">
              <a:latin typeface="Monotype Corsiva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71472" y="214290"/>
            <a:ext cx="7929618" cy="68831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5400" dirty="0" smtClean="0">
                <a:latin typeface="Monotype Corsiva" pitchFamily="66" charset="0"/>
              </a:rPr>
              <a:t>Первый достоверный древнерусский князь, варяг. Совершил в 907 году поход на Византию и прибил щит на стены Константинополя в знак победы. «Вещим» остался этот князь в истории Руси.</a:t>
            </a:r>
            <a:endParaRPr lang="ru-RU" sz="5400" dirty="0">
              <a:latin typeface="Monotype Corsiva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im2-tub-ru.yandex.net/i?id=140863369-03-72&amp;n=2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857356" y="285728"/>
            <a:ext cx="5929354" cy="628654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71472" y="571480"/>
            <a:ext cx="7572428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800" dirty="0" smtClean="0">
                <a:latin typeface="Monotype Corsiva" pitchFamily="66" charset="0"/>
              </a:rPr>
              <a:t>Заложил город Великий, у того града «Золотые ворота», создал закон о порядках в этом городе, нанёс поражение печенегам, уделял большое внимание культуре, просвещению, строительству церквей, монастырей.</a:t>
            </a:r>
            <a:endParaRPr lang="ru-RU" sz="4800" dirty="0">
              <a:latin typeface="Monotype Corsiva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im3-tub-ru.yandex.net/i?id=58723526-14-72&amp;n=2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928794" y="357166"/>
            <a:ext cx="5429288" cy="614366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42910" y="357166"/>
            <a:ext cx="7643866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6600" dirty="0" smtClean="0">
                <a:latin typeface="Monotype Corsiva" pitchFamily="66" charset="0"/>
              </a:rPr>
              <a:t>Внук Ярослава  Мудрого. Был полководцем и государственным деятелем. Написал                       « Поучение детям»</a:t>
            </a:r>
            <a:endParaRPr lang="ru-RU" sz="6600" dirty="0">
              <a:latin typeface="Monotype Corsiva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Бумажная">
  <a:themeElements>
    <a:clrScheme name="Бумажная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Бумажная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141</TotalTime>
  <Words>545</Words>
  <Application>Microsoft Office PowerPoint</Application>
  <PresentationFormat>Экран (4:3)</PresentationFormat>
  <Paragraphs>64</Paragraphs>
  <Slides>24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24</vt:i4>
      </vt:variant>
    </vt:vector>
  </HeadingPairs>
  <TitlesOfParts>
    <vt:vector size="25" baseType="lpstr">
      <vt:lpstr>Бумажная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  <vt:lpstr>Слайд 22</vt:lpstr>
      <vt:lpstr>               « Золотой сундучок»</vt:lpstr>
      <vt:lpstr>Слайд 24</vt:lpstr>
    </vt:vector>
  </TitlesOfParts>
  <Company>Reanimator Extreme Edition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User</cp:lastModifiedBy>
  <cp:revision>43</cp:revision>
  <dcterms:created xsi:type="dcterms:W3CDTF">2014-04-06T16:12:59Z</dcterms:created>
  <dcterms:modified xsi:type="dcterms:W3CDTF">2014-11-27T16:34:06Z</dcterms:modified>
</cp:coreProperties>
</file>