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2" r:id="rId2"/>
    <p:sldId id="303" r:id="rId3"/>
    <p:sldId id="274" r:id="rId4"/>
    <p:sldId id="277" r:id="rId5"/>
    <p:sldId id="279" r:id="rId6"/>
    <p:sldId id="281" r:id="rId7"/>
    <p:sldId id="260" r:id="rId8"/>
    <p:sldId id="261" r:id="rId9"/>
    <p:sldId id="262" r:id="rId10"/>
    <p:sldId id="263" r:id="rId11"/>
    <p:sldId id="291" r:id="rId12"/>
    <p:sldId id="295" r:id="rId13"/>
    <p:sldId id="29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64" autoAdjust="0"/>
  </p:normalViewPr>
  <p:slideViewPr>
    <p:cSldViewPr>
      <p:cViewPr varScale="1">
        <p:scale>
          <a:sx n="72" d="100"/>
          <a:sy n="72" d="100"/>
        </p:scale>
        <p:origin x="-14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1AEFA-D073-4A76-BC0B-3E8C246EA79C}" type="datetimeFigureOut">
              <a:rPr lang="ru-RU" smtClean="0"/>
              <a:pPr/>
              <a:t>01.03.2016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7B983-3E88-4359-91FD-32CC5B928246}" type="slidenum">
              <a:rPr lang="ru-RU" smtClean="0"/>
              <a:pPr/>
              <a:t>‹#›</a:t>
            </a:fld>
            <a:endParaRPr lang="ru-RU"/>
          </a:p>
        </p:txBody>
      </p:sp>
    </p:spTree>
    <p:extLst>
      <p:ext uri="{BB962C8B-B14F-4D97-AF65-F5344CB8AC3E}">
        <p14:creationId xmlns:p14="http://schemas.microsoft.com/office/powerpoint/2010/main" val="212726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287400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86710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79223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413863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376338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265608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81101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410984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391371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80025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2323C-FC38-400B-9BC5-4C04C8084CB9}" type="datetimeFigureOut">
              <a:rPr lang="ru-RU" smtClean="0"/>
              <a:pPr/>
              <a:t>01.03.2016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C35867-365B-42BB-B6BD-D3684506130B}" type="slidenum">
              <a:rPr lang="ru-RU" smtClean="0"/>
              <a:pPr/>
              <a:t>‹#›</a:t>
            </a:fld>
            <a:endParaRPr lang="ru-RU"/>
          </a:p>
        </p:txBody>
      </p:sp>
    </p:spTree>
    <p:extLst>
      <p:ext uri="{BB962C8B-B14F-4D97-AF65-F5344CB8AC3E}">
        <p14:creationId xmlns:p14="http://schemas.microsoft.com/office/powerpoint/2010/main" val="80049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2323C-FC38-400B-9BC5-4C04C8084CB9}" type="datetimeFigureOut">
              <a:rPr lang="ru-RU" smtClean="0"/>
              <a:pPr/>
              <a:t>01.03.2016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35867-365B-42BB-B6BD-D3684506130B}" type="slidenum">
              <a:rPr lang="ru-RU" smtClean="0"/>
              <a:pPr/>
              <a:t>‹#›</a:t>
            </a:fld>
            <a:endParaRPr lang="ru-RU"/>
          </a:p>
        </p:txBody>
      </p:sp>
    </p:spTree>
    <p:extLst>
      <p:ext uri="{BB962C8B-B14F-4D97-AF65-F5344CB8AC3E}">
        <p14:creationId xmlns:p14="http://schemas.microsoft.com/office/powerpoint/2010/main" val="358927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kuzbasseco.ru/wp-content/uploads/2013/12/%D0%A2%D0%BE%D0%BC%D1%81%D0%BA%D0%B0%D1%8F-%D0%9F%D0%B8%D1%81%D0%B0%D0%BD%D0%B8%D1%86%D0%B0.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descr="http://im3-tub-ru.yandex.net/i?id=247299236-24-72&amp;n=21"/>
          <p:cNvPicPr/>
          <p:nvPr/>
        </p:nvPicPr>
        <p:blipFill>
          <a:blip r:embed="rId2">
            <a:extLst>
              <a:ext uri="{BEBA8EAE-BF5A-486C-A8C5-ECC9F3942E4B}">
                <a14:imgProps xmlns:a14="http://schemas.microsoft.com/office/drawing/2010/main">
                  <a14:imgLayer r:embed="rId3">
                    <a14:imgEffect>
                      <a14:brightnessContrast bright="27000" contrast="-6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1043608" y="2828836"/>
            <a:ext cx="7416824" cy="1446550"/>
          </a:xfrm>
          <a:prstGeom prst="rect">
            <a:avLst/>
          </a:prstGeom>
        </p:spPr>
        <p:txBody>
          <a:bodyPr wrap="square">
            <a:spAutoFit/>
          </a:bodyPr>
          <a:lstStyle/>
          <a:p>
            <a:pPr algn="ctr"/>
            <a:endParaRPr lang="ru-RU" sz="4400" b="1" dirty="0">
              <a:solidFill>
                <a:srgbClr val="C00000"/>
              </a:solidFill>
            </a:endParaRPr>
          </a:p>
          <a:p>
            <a:pPr algn="ctr"/>
            <a:endParaRPr lang="ru-RU" sz="4400" dirty="0">
              <a:solidFill>
                <a:srgbClr val="C00000"/>
              </a:solidFill>
            </a:endParaRPr>
          </a:p>
        </p:txBody>
      </p:sp>
      <p:sp>
        <p:nvSpPr>
          <p:cNvPr id="3" name="Прямоугольник 2"/>
          <p:cNvSpPr/>
          <p:nvPr/>
        </p:nvSpPr>
        <p:spPr>
          <a:xfrm>
            <a:off x="323528" y="3105835"/>
            <a:ext cx="8496944" cy="3170099"/>
          </a:xfrm>
          <a:prstGeom prst="rect">
            <a:avLst/>
          </a:prstGeom>
        </p:spPr>
        <p:txBody>
          <a:bodyPr wrap="square">
            <a:spAutoFit/>
          </a:bodyPr>
          <a:lstStyle/>
          <a:p>
            <a:pPr algn="ctr"/>
            <a:r>
              <a:rPr lang="ru-RU" sz="4000" b="1" i="1" dirty="0"/>
              <a:t>Мультимедийный проект на тему </a:t>
            </a:r>
            <a:r>
              <a:rPr lang="ru-RU" sz="4000" b="1" dirty="0">
                <a:solidFill>
                  <a:schemeClr val="tx2"/>
                </a:solidFill>
              </a:rPr>
              <a:t/>
            </a:r>
            <a:br>
              <a:rPr lang="ru-RU" sz="4000" b="1" dirty="0">
                <a:solidFill>
                  <a:schemeClr val="tx2"/>
                </a:solidFill>
              </a:rPr>
            </a:br>
            <a:r>
              <a:rPr lang="ru-RU" sz="4000" b="1" dirty="0">
                <a:solidFill>
                  <a:srgbClr val="C00000"/>
                </a:solidFill>
              </a:rPr>
              <a:t>«Добро </a:t>
            </a:r>
            <a:r>
              <a:rPr lang="ru-RU" sz="4000" b="1" dirty="0" smtClean="0">
                <a:solidFill>
                  <a:srgbClr val="C00000"/>
                </a:solidFill>
              </a:rPr>
              <a:t>пожаловать </a:t>
            </a:r>
            <a:r>
              <a:rPr lang="ru-RU" sz="4000" b="1" dirty="0">
                <a:solidFill>
                  <a:srgbClr val="C00000"/>
                </a:solidFill>
              </a:rPr>
              <a:t>в Кемеровскую область!»</a:t>
            </a:r>
          </a:p>
          <a:p>
            <a:pPr algn="ctr"/>
            <a:r>
              <a:rPr lang="en-US" sz="4000" b="1" i="1" dirty="0">
                <a:solidFill>
                  <a:srgbClr val="C00000"/>
                </a:solidFill>
              </a:rPr>
              <a:t>Welcome to </a:t>
            </a:r>
            <a:r>
              <a:rPr lang="en-US" sz="4000" b="1" i="1" dirty="0" err="1">
                <a:solidFill>
                  <a:srgbClr val="C00000"/>
                </a:solidFill>
              </a:rPr>
              <a:t>Kemerovskaya</a:t>
            </a:r>
            <a:r>
              <a:rPr lang="en-US" sz="4000" b="1" i="1" dirty="0">
                <a:solidFill>
                  <a:srgbClr val="C00000"/>
                </a:solidFill>
              </a:rPr>
              <a:t> region!</a:t>
            </a:r>
            <a:endParaRPr lang="ru-RU" sz="4000" b="1" i="1" dirty="0">
              <a:solidFill>
                <a:srgbClr val="C00000"/>
              </a:solidFill>
            </a:endParaRPr>
          </a:p>
          <a:p>
            <a:endParaRPr lang="ru-RU" sz="4000" dirty="0"/>
          </a:p>
        </p:txBody>
      </p:sp>
    </p:spTree>
    <p:extLst>
      <p:ext uri="{BB962C8B-B14F-4D97-AF65-F5344CB8AC3E}">
        <p14:creationId xmlns:p14="http://schemas.microsoft.com/office/powerpoint/2010/main" val="115856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
              <a:schemeClr val="accent3">
                <a:lumMod val="75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2160240"/>
          </a:xfrm>
        </p:spPr>
        <p:txBody>
          <a:bodyPr>
            <a:normAutofit fontScale="90000"/>
          </a:bodyPr>
          <a:lstStyle/>
          <a:p>
            <a:pPr algn="l"/>
            <a:r>
              <a:rPr lang="en-US" sz="2400" b="1" i="1" dirty="0" smtClean="0"/>
              <a:t>Do you want </a:t>
            </a:r>
            <a:r>
              <a:rPr lang="en-US" sz="2400" b="1" i="1" dirty="0"/>
              <a:t>to visit a unique museum of nature and human history, an ancient sanctuary with pictures on some smooth surfaces of stones reflecting different scenes of hunting and magic rituals, elks, bears, boats, anthropomorphous creatures, masks </a:t>
            </a:r>
            <a:r>
              <a:rPr lang="en-US" sz="2400" b="1" i="1" dirty="0" err="1"/>
              <a:t>refering</a:t>
            </a:r>
            <a:r>
              <a:rPr lang="en-US" sz="2400" b="1" i="1" dirty="0"/>
              <a:t> to the end of the Stone Age and the Bronze Era? </a:t>
            </a:r>
            <a:r>
              <a:rPr lang="en-US" sz="3100" b="1" i="1" dirty="0">
                <a:solidFill>
                  <a:srgbClr val="C00000"/>
                </a:solidFill>
              </a:rPr>
              <a:t>“</a:t>
            </a:r>
            <a:r>
              <a:rPr lang="en-US" sz="3100" b="1" i="1" dirty="0" err="1">
                <a:solidFill>
                  <a:srgbClr val="C00000"/>
                </a:solidFill>
              </a:rPr>
              <a:t>Tomskaya</a:t>
            </a:r>
            <a:r>
              <a:rPr lang="en-US" sz="3100" b="1" i="1" dirty="0">
                <a:solidFill>
                  <a:srgbClr val="C00000"/>
                </a:solidFill>
              </a:rPr>
              <a:t> </a:t>
            </a:r>
            <a:r>
              <a:rPr lang="en-US" sz="3100" b="1" i="1" dirty="0" err="1">
                <a:solidFill>
                  <a:srgbClr val="C00000"/>
                </a:solidFill>
              </a:rPr>
              <a:t>Pisanitsa</a:t>
            </a:r>
            <a:r>
              <a:rPr lang="en-US" sz="3100" b="1" i="1" dirty="0">
                <a:solidFill>
                  <a:srgbClr val="C00000"/>
                </a:solidFill>
              </a:rPr>
              <a:t>” </a:t>
            </a:r>
            <a:r>
              <a:rPr lang="en-US" sz="2400" b="1" i="1" dirty="0"/>
              <a:t>is just the right place.</a:t>
            </a:r>
            <a:r>
              <a:rPr lang="ru-RU" sz="2400" b="1" i="1" dirty="0"/>
              <a:t/>
            </a:r>
            <a:br>
              <a:rPr lang="ru-RU" sz="2400" b="1" i="1" dirty="0"/>
            </a:br>
            <a:endParaRPr lang="ru-RU" sz="2400" b="1" i="1" dirty="0"/>
          </a:p>
        </p:txBody>
      </p:sp>
      <p:sp>
        <p:nvSpPr>
          <p:cNvPr id="7" name="Объект 6"/>
          <p:cNvSpPr>
            <a:spLocks noGrp="1"/>
          </p:cNvSpPr>
          <p:nvPr>
            <p:ph idx="1"/>
          </p:nvPr>
        </p:nvSpPr>
        <p:spPr>
          <a:xfrm>
            <a:off x="457200" y="2636912"/>
            <a:ext cx="8229600" cy="3744416"/>
          </a:xfrm>
        </p:spPr>
        <p:txBody>
          <a:bodyPr>
            <a:normAutofit/>
          </a:bodyPr>
          <a:lstStyle/>
          <a:p>
            <a:endParaRPr lang="ru-RU" sz="2000" dirty="0" smtClean="0"/>
          </a:p>
          <a:p>
            <a:endParaRPr lang="ru-RU" sz="2000" dirty="0"/>
          </a:p>
          <a:p>
            <a:endParaRPr lang="ru-RU" sz="2000" dirty="0" smtClean="0"/>
          </a:p>
          <a:p>
            <a:endParaRPr lang="ru-RU" sz="2000" dirty="0"/>
          </a:p>
          <a:p>
            <a:endParaRPr lang="ru-RU" sz="2000" dirty="0" smtClean="0"/>
          </a:p>
          <a:p>
            <a:endParaRPr lang="ru-RU" sz="2000" dirty="0"/>
          </a:p>
          <a:p>
            <a:endParaRPr lang="ru-RU" sz="2000" dirty="0" smtClean="0"/>
          </a:p>
          <a:p>
            <a:endParaRPr lang="ru-RU" sz="2000" dirty="0"/>
          </a:p>
          <a:p>
            <a:endParaRPr lang="ru-RU" sz="2000" dirty="0" smtClean="0"/>
          </a:p>
        </p:txBody>
      </p:sp>
      <p:pic>
        <p:nvPicPr>
          <p:cNvPr id="8" name="Рисунок 7" descr="http://kuzbasseco.ru/wp-content/uploads/2013/12/%D0%A2%D0%BE%D0%BC%D1%81%D0%BA%D0%B0%D1%8F-%D0%9F%D0%B8%D1%81%D0%B0%D0%BD%D0%B8%D1%86%D0%B0-300x199.jpg">
            <a:hlinkClick r:id="rId2" tooltip="&quot;Томская Писаница&quot;"/>
          </p:cNvPr>
          <p:cNvPicPr/>
          <p:nvPr/>
        </p:nvPicPr>
        <p:blipFill>
          <a:blip r:embed="rId3"/>
          <a:srcRect/>
          <a:stretch>
            <a:fillRect/>
          </a:stretch>
        </p:blipFill>
        <p:spPr bwMode="auto">
          <a:xfrm>
            <a:off x="539552" y="2636912"/>
            <a:ext cx="3816424" cy="2952328"/>
          </a:xfrm>
          <a:prstGeom prst="rect">
            <a:avLst/>
          </a:prstGeom>
          <a:noFill/>
          <a:ln w="9525">
            <a:noFill/>
            <a:miter lim="800000"/>
            <a:headEnd/>
            <a:tailEnd/>
          </a:ln>
        </p:spPr>
      </p:pic>
      <p:pic>
        <p:nvPicPr>
          <p:cNvPr id="9" name="Рисунок 8" descr="http://img0.liveinternet.ru/images/attach/c/2/68/696/68696241_skala_9.jpg"/>
          <p:cNvPicPr/>
          <p:nvPr/>
        </p:nvPicPr>
        <p:blipFill>
          <a:blip r:embed="rId4"/>
          <a:srcRect/>
          <a:stretch>
            <a:fillRect/>
          </a:stretch>
        </p:blipFill>
        <p:spPr bwMode="auto">
          <a:xfrm>
            <a:off x="4662670" y="3573016"/>
            <a:ext cx="4157802" cy="2952328"/>
          </a:xfrm>
          <a:prstGeom prst="rect">
            <a:avLst/>
          </a:prstGeom>
          <a:noFill/>
          <a:ln w="9525">
            <a:noFill/>
            <a:miter lim="800000"/>
            <a:headEnd/>
            <a:tailEnd/>
          </a:ln>
        </p:spPr>
      </p:pic>
    </p:spTree>
    <p:extLst>
      <p:ext uri="{BB962C8B-B14F-4D97-AF65-F5344CB8AC3E}">
        <p14:creationId xmlns:p14="http://schemas.microsoft.com/office/powerpoint/2010/main" val="133145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8000"/>
                <a:lumOff val="22000"/>
                <a:alpha val="72000"/>
              </a:schemeClr>
            </a:gs>
            <a:gs pos="50000">
              <a:schemeClr val="accent1">
                <a:tint val="44500"/>
                <a:satMod val="160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pic>
        <p:nvPicPr>
          <p:cNvPr id="1026" name="Picture 2" descr="http://krai.myschool44.edu.ru/pics/chem_udivitelna_kemerovskaya_oblast/novoromanovskaya_pisan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9657"/>
            <a:ext cx="4309999"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узнецкий природный заповедник Алатау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4309999" cy="3142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анорама Шорского парка Кемеровской области фот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253" y="182425"/>
            <a:ext cx="4207228" cy="304380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Картинки по запросу шереге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10" descr="Картинки по запросу шерегеш"/>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12" descr="Картинки по запросу шерегеш"/>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8" name="Picture 14" descr="http://sheregesh-hotels.ru/assets/images/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253" y="3429000"/>
            <a:ext cx="4207228" cy="314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7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7-tub-ru.yandex.net/i?id=183119717-69-72&amp;n=21"/>
          <p:cNvPicPr/>
          <p:nvPr/>
        </p:nvPicPr>
        <p:blipFill>
          <a:blip r:embed="rId2">
            <a:extLst>
              <a:ext uri="{BEBA8EAE-BF5A-486C-A8C5-ECC9F3942E4B}">
                <a14:imgProps xmlns:a14="http://schemas.microsoft.com/office/drawing/2010/main">
                  <a14:imgLayer r:embed="rId3">
                    <a14:imgEffect>
                      <a14:sharpenSoften amount="-33000"/>
                    </a14:imgEffect>
                    <a14:imgEffect>
                      <a14:brightnessContrast bright="28000" contrast="3000"/>
                    </a14:imgEffect>
                  </a14:imgLayer>
                </a14:imgProps>
              </a:ext>
            </a:extLst>
          </a:blip>
          <a:srcRect/>
          <a:stretch>
            <a:fillRect/>
          </a:stretch>
        </p:blipFill>
        <p:spPr bwMode="auto">
          <a:xfrm>
            <a:off x="11157" y="-10682"/>
            <a:ext cx="9144000" cy="6858000"/>
          </a:xfrm>
          <a:prstGeom prst="rect">
            <a:avLst/>
          </a:prstGeom>
          <a:noFill/>
          <a:ln w="9525">
            <a:noFill/>
            <a:miter lim="800000"/>
            <a:headEnd/>
            <a:tailEnd/>
          </a:ln>
        </p:spPr>
      </p:pic>
      <p:sp>
        <p:nvSpPr>
          <p:cNvPr id="5" name="Прямоугольник 4"/>
          <p:cNvSpPr/>
          <p:nvPr/>
        </p:nvSpPr>
        <p:spPr>
          <a:xfrm>
            <a:off x="539552" y="2951947"/>
            <a:ext cx="7920880" cy="2062103"/>
          </a:xfrm>
          <a:prstGeom prst="rect">
            <a:avLst/>
          </a:prstGeom>
        </p:spPr>
        <p:txBody>
          <a:bodyPr wrap="square">
            <a:spAutoFit/>
          </a:bodyPr>
          <a:lstStyle/>
          <a:p>
            <a:pPr lvl="0" algn="ctr"/>
            <a:r>
              <a:rPr lang="en-US" sz="4000" b="1" i="1" dirty="0"/>
              <a:t>Have you been intrigued? Come to </a:t>
            </a:r>
            <a:r>
              <a:rPr lang="en-US" sz="4800" b="1" i="1" dirty="0" err="1">
                <a:solidFill>
                  <a:srgbClr val="C00000"/>
                </a:solidFill>
              </a:rPr>
              <a:t>Kemerovskaya</a:t>
            </a:r>
            <a:r>
              <a:rPr lang="en-US" sz="4800" b="1" i="1" dirty="0">
                <a:solidFill>
                  <a:srgbClr val="C00000"/>
                </a:solidFill>
              </a:rPr>
              <a:t> region </a:t>
            </a:r>
            <a:r>
              <a:rPr lang="en-US" sz="4000" b="1" i="1" dirty="0">
                <a:solidFill>
                  <a:prstClr val="black"/>
                </a:solidFill>
              </a:rPr>
              <a:t>and enjoy everything all to yourself! </a:t>
            </a:r>
            <a:endParaRPr lang="ru-RU" sz="4000" b="1" i="1" dirty="0">
              <a:solidFill>
                <a:prstClr val="black"/>
              </a:solidFill>
            </a:endParaRPr>
          </a:p>
        </p:txBody>
      </p:sp>
    </p:spTree>
    <p:extLst>
      <p:ext uri="{BB962C8B-B14F-4D97-AF65-F5344CB8AC3E}">
        <p14:creationId xmlns:p14="http://schemas.microsoft.com/office/powerpoint/2010/main" val="73820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8000"/>
                <a:lumOff val="22000"/>
                <a:alpha val="72000"/>
              </a:schemeClr>
            </a:gs>
            <a:gs pos="50000">
              <a:schemeClr val="accent1">
                <a:tint val="44500"/>
                <a:satMod val="160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ormAutofit/>
          </a:bodyPr>
          <a:lstStyle/>
          <a:p>
            <a:pPr algn="l" fontAlgn="ctr"/>
            <a:r>
              <a:rPr lang="ru-RU" sz="2000" b="1" i="1" dirty="0" smtClean="0">
                <a:solidFill>
                  <a:srgbClr val="C00000"/>
                </a:solidFill>
              </a:rPr>
              <a:t>Источники:</a:t>
            </a:r>
            <a:r>
              <a:rPr lang="ru-RU" sz="2000" b="1" i="1" dirty="0" smtClean="0"/>
              <a:t/>
            </a:r>
            <a:br>
              <a:rPr lang="ru-RU" sz="2000" b="1" i="1" dirty="0" smtClean="0"/>
            </a:br>
            <a:r>
              <a:rPr lang="ru-RU" sz="1800" b="1" i="1" dirty="0" smtClean="0"/>
              <a:t/>
            </a:r>
            <a:br>
              <a:rPr lang="ru-RU" sz="1800" b="1" i="1" dirty="0" smtClean="0"/>
            </a:br>
            <a:r>
              <a:rPr lang="en-US" sz="1800" b="1" i="1" dirty="0"/>
              <a:t>turizm.ngs.ru/</a:t>
            </a:r>
            <a:r>
              <a:rPr lang="en-US" sz="1800" b="1" i="1" dirty="0" err="1"/>
              <a:t>kemerovoRegion</a:t>
            </a:r>
            <a:r>
              <a:rPr lang="en-US" sz="1800" b="1" i="1" dirty="0"/>
              <a:t>/sights</a:t>
            </a:r>
            <a:r>
              <a:rPr lang="en-US" sz="1800" b="1" i="1" dirty="0" smtClean="0"/>
              <a:t>/</a:t>
            </a:r>
            <a:r>
              <a:rPr lang="ru-RU" sz="1800" b="1" i="1" dirty="0" smtClean="0"/>
              <a:t/>
            </a:r>
            <a:br>
              <a:rPr lang="ru-RU" sz="1800" b="1" i="1" dirty="0" smtClean="0"/>
            </a:br>
            <a:r>
              <a:rPr lang="en-US" sz="1800" b="1" i="1" dirty="0"/>
              <a:t>kemoblast.ru/region/sem-chudes-kuzbassa.html</a:t>
            </a:r>
            <a:br>
              <a:rPr lang="en-US" sz="1800" b="1" i="1" dirty="0"/>
            </a:br>
            <a:r>
              <a:rPr lang="en-US" sz="1600" b="1" i="1" dirty="0" smtClean="0"/>
              <a:t>krai.myschool44.edu.ru/</a:t>
            </a:r>
            <a:r>
              <a:rPr lang="en-US" sz="1600" b="1" i="1" dirty="0" err="1" smtClean="0"/>
              <a:t>chem_udivitelna_kemerovskaya_oblast</a:t>
            </a:r>
            <a:r>
              <a:rPr lang="ru-RU" sz="1600" b="1" i="1" dirty="0" smtClean="0"/>
              <a:t/>
            </a:r>
            <a:br>
              <a:rPr lang="ru-RU" sz="1600" b="1" i="1" dirty="0" smtClean="0"/>
            </a:br>
            <a:r>
              <a:rPr lang="en-US" sz="1600" b="1" i="1" dirty="0" smtClean="0"/>
              <a:t>strana.ru/places/31776</a:t>
            </a:r>
            <a:r>
              <a:rPr lang="ru-RU" sz="1600" b="1" i="1" dirty="0" smtClean="0"/>
              <a:t/>
            </a:r>
            <a:br>
              <a:rPr lang="ru-RU" sz="1600" b="1" i="1" dirty="0" smtClean="0"/>
            </a:br>
            <a:r>
              <a:rPr lang="en-US" sz="1600" b="1" i="1" dirty="0" smtClean="0"/>
              <a:t>krasivye-mesta.ru/</a:t>
            </a:r>
            <a:r>
              <a:rPr lang="en-US" sz="1600" b="1" i="1" dirty="0" err="1" smtClean="0"/>
              <a:t>kemerovskaya</a:t>
            </a:r>
            <a:r>
              <a:rPr lang="en-US" sz="1600" b="1" i="1" dirty="0" smtClean="0"/>
              <a:t>-oblast</a:t>
            </a:r>
            <a:r>
              <a:rPr lang="ru-RU" sz="1600" b="1" i="1" dirty="0" smtClean="0"/>
              <a:t/>
            </a:r>
            <a:br>
              <a:rPr lang="ru-RU" sz="1600" b="1" i="1" dirty="0" smtClean="0"/>
            </a:br>
            <a:r>
              <a:rPr lang="en-US" sz="1600" b="1" i="1" dirty="0"/>
              <a:t>www.sheregesh.su/</a:t>
            </a:r>
            <a:r>
              <a:rPr lang="en-US" sz="1800" dirty="0"/>
              <a:t/>
            </a:r>
            <a:br>
              <a:rPr lang="en-US" sz="1800" dirty="0"/>
            </a:br>
            <a:endParaRPr lang="ru-RU" sz="1800" dirty="0"/>
          </a:p>
        </p:txBody>
      </p:sp>
    </p:spTree>
    <p:extLst>
      <p:ext uri="{BB962C8B-B14F-4D97-AF65-F5344CB8AC3E}">
        <p14:creationId xmlns:p14="http://schemas.microsoft.com/office/powerpoint/2010/main" val="223265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85000">
              <a:schemeClr val="accent1">
                <a:tint val="44500"/>
                <a:satMod val="160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1071538" y="500042"/>
            <a:ext cx="6929486" cy="4985980"/>
          </a:xfrm>
          <a:prstGeom prst="rect">
            <a:avLst/>
          </a:prstGeom>
        </p:spPr>
        <p:txBody>
          <a:bodyPr wrap="square">
            <a:spAutoFit/>
          </a:bodyPr>
          <a:lstStyle/>
          <a:p>
            <a:pPr lvl="0" eaLnBrk="0" fontAlgn="base" hangingPunct="0">
              <a:spcBef>
                <a:spcPct val="0"/>
              </a:spcBef>
              <a:spcAft>
                <a:spcPct val="0"/>
              </a:spcAft>
              <a:buFontTx/>
              <a:buChar char="•"/>
            </a:pPr>
            <a:endParaRPr lang="en-US" dirty="0" smtClean="0">
              <a:solidFill>
                <a:srgbClr val="000000"/>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ru-RU" sz="2000" b="1" dirty="0" smtClean="0">
                <a:solidFill>
                  <a:srgbClr val="C00000"/>
                </a:solidFill>
              </a:rPr>
              <a:t>Цели </a:t>
            </a:r>
            <a:r>
              <a:rPr lang="ru-RU" sz="2000" b="1" dirty="0" smtClean="0"/>
              <a:t>проекта:</a:t>
            </a:r>
          </a:p>
          <a:p>
            <a:pPr marL="342900" indent="-342900" eaLnBrk="0" fontAlgn="base" hangingPunct="0">
              <a:spcBef>
                <a:spcPct val="0"/>
              </a:spcBef>
              <a:spcAft>
                <a:spcPct val="0"/>
              </a:spcAft>
              <a:buFont typeface="Arial" charset="0"/>
              <a:buChar char="•"/>
            </a:pPr>
            <a:r>
              <a:rPr lang="ru-RU" sz="2000" b="1" dirty="0" smtClean="0"/>
              <a:t>Ознакомить учащихся с достопримечательностями родного края.</a:t>
            </a:r>
          </a:p>
          <a:p>
            <a:pPr marL="342900" indent="-342900" eaLnBrk="0" fontAlgn="base" hangingPunct="0">
              <a:spcBef>
                <a:spcPct val="0"/>
              </a:spcBef>
              <a:spcAft>
                <a:spcPct val="0"/>
              </a:spcAft>
              <a:buFont typeface="Arial" charset="0"/>
              <a:buChar char="•"/>
            </a:pPr>
            <a:r>
              <a:rPr lang="ru-RU" sz="2000" b="1" dirty="0" smtClean="0"/>
              <a:t>Предоставить  условия для овладения каждым учащимся способностью создавать авторские тексты о своем регионе, культуре.</a:t>
            </a:r>
            <a:endParaRPr lang="en-US" sz="2000" b="1" dirty="0" smtClean="0">
              <a:solidFill>
                <a:srgbClr val="000000"/>
              </a:solidFill>
              <a:ea typeface="Times New Roman" pitchFamily="18" charset="0"/>
              <a:cs typeface="Times New Roman" pitchFamily="18" charset="0"/>
            </a:endParaRPr>
          </a:p>
          <a:p>
            <a:pPr lvl="0" algn="just" eaLnBrk="0" fontAlgn="base" hangingPunct="0">
              <a:spcBef>
                <a:spcPct val="0"/>
              </a:spcBef>
              <a:spcAft>
                <a:spcPct val="0"/>
              </a:spcAft>
              <a:buFontTx/>
              <a:buChar char="•"/>
            </a:pPr>
            <a:r>
              <a:rPr lang="ru-RU" sz="2000" b="1" dirty="0" smtClean="0">
                <a:ea typeface="Times New Roman" pitchFamily="18" charset="0"/>
                <a:cs typeface="Times New Roman" pitchFamily="18" charset="0"/>
              </a:rPr>
              <a:t>    Развивать у школьников способности представлять себя и свою культуру в условиях иноязычного общения.</a:t>
            </a:r>
            <a:endParaRPr lang="ru-RU" sz="2000" b="1" dirty="0" smtClean="0"/>
          </a:p>
          <a:p>
            <a:pPr lvl="0" algn="just" eaLnBrk="0" fontAlgn="base" hangingPunct="0">
              <a:spcBef>
                <a:spcPct val="0"/>
              </a:spcBef>
              <a:spcAft>
                <a:spcPct val="0"/>
              </a:spcAft>
              <a:buFontTx/>
              <a:buChar char="•"/>
            </a:pPr>
            <a:r>
              <a:rPr lang="ru-RU" sz="2000" b="1" dirty="0" smtClean="0">
                <a:ea typeface="Times New Roman" pitchFamily="18" charset="0"/>
                <a:cs typeface="Times New Roman" pitchFamily="18" charset="0"/>
              </a:rPr>
              <a:t>    Развивать интеллектуальные и творческие способности детей.</a:t>
            </a:r>
            <a:endParaRPr lang="ru-RU" sz="2000" b="1" dirty="0" smtClean="0"/>
          </a:p>
          <a:p>
            <a:pPr lvl="0" algn="just" eaLnBrk="0" fontAlgn="base" hangingPunct="0">
              <a:spcBef>
                <a:spcPct val="0"/>
              </a:spcBef>
              <a:spcAft>
                <a:spcPct val="0"/>
              </a:spcAft>
              <a:buFontTx/>
              <a:buChar char="•"/>
            </a:pPr>
            <a:r>
              <a:rPr lang="ru-RU" sz="2000" b="1" dirty="0" smtClean="0">
                <a:ea typeface="Times New Roman" pitchFamily="18" charset="0"/>
                <a:cs typeface="Times New Roman" pitchFamily="18" charset="0"/>
              </a:rPr>
              <a:t>    Развивать самообразовательный потенциал школьников с учетом многообразия поликультурного мира.</a:t>
            </a:r>
            <a:endParaRPr lang="ru-RU" sz="2000" b="1" dirty="0" smtClean="0"/>
          </a:p>
          <a:p>
            <a:pPr lvl="0" algn="just" eaLnBrk="0" fontAlgn="base" hangingPunct="0">
              <a:spcBef>
                <a:spcPct val="0"/>
              </a:spcBef>
              <a:spcAft>
                <a:spcPct val="0"/>
              </a:spcAft>
              <a:buFontTx/>
              <a:buChar char="•"/>
            </a:pPr>
            <a:r>
              <a:rPr lang="ru-RU" sz="2000" b="1" dirty="0" smtClean="0">
                <a:solidFill>
                  <a:srgbClr val="000000"/>
                </a:solidFill>
                <a:ea typeface="Times New Roman" pitchFamily="18" charset="0"/>
                <a:cs typeface="Times New Roman" pitchFamily="18" charset="0"/>
              </a:rPr>
              <a:t>    Развивать умения и навыки применения современных компьютерных </a:t>
            </a:r>
            <a:r>
              <a:rPr lang="ru-RU" sz="2000" dirty="0" smtClean="0">
                <a:solidFill>
                  <a:srgbClr val="000000"/>
                </a:solidFill>
                <a:ea typeface="Times New Roman" pitchFamily="18" charset="0"/>
                <a:cs typeface="Times New Roman" pitchFamily="18" charset="0"/>
              </a:rPr>
              <a:t>технологий.</a:t>
            </a:r>
            <a:endParaRPr lang="ru-RU" sz="2000" dirty="0" smtClean="0"/>
          </a:p>
          <a:p>
            <a:pPr lvl="0" eaLnBrk="0" fontAlgn="base" hangingPunct="0">
              <a:spcBef>
                <a:spcPct val="0"/>
              </a:spcBef>
              <a:spcAft>
                <a:spcPct val="0"/>
              </a:spcAft>
            </a:pPr>
            <a:endParaRPr lang="ru-RU" sz="2000" dirty="0" smtClean="0">
              <a:latin typeface="Arial" pitchFamily="34" charset="0"/>
            </a:endParaRPr>
          </a:p>
        </p:txBody>
      </p:sp>
    </p:spTree>
    <p:extLst>
      <p:ext uri="{BB962C8B-B14F-4D97-AF65-F5344CB8AC3E}">
        <p14:creationId xmlns:p14="http://schemas.microsoft.com/office/powerpoint/2010/main" val="2493223538"/>
      </p:ext>
    </p:extLst>
  </p:cSld>
  <p:clrMapOvr>
    <a:masterClrMapping/>
  </p:clrMapOvr>
  <p:transition advTm="261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
              <a:schemeClr val="accent3">
                <a:lumMod val="75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fontScale="90000"/>
          </a:bodyPr>
          <a:lstStyle/>
          <a:p>
            <a:pPr lvl="0" algn="l" eaLnBrk="0" fontAlgn="base" hangingPunct="0">
              <a:spcAft>
                <a:spcPct val="0"/>
              </a:spcAft>
              <a:tabLst>
                <a:tab pos="180975" algn="l"/>
              </a:tabLst>
            </a:pPr>
            <a:r>
              <a:rPr lang="en-US" sz="2000" b="1" dirty="0" smtClean="0">
                <a:solidFill>
                  <a:srgbClr val="000000"/>
                </a:solidFill>
                <a:latin typeface="Calibri" pitchFamily="34" charset="0"/>
                <a:ea typeface="Times New Roman" pitchFamily="18" charset="0"/>
                <a:cs typeface="Times New Roman" pitchFamily="18" charset="0"/>
              </a:rPr>
              <a:t/>
            </a:r>
            <a:br>
              <a:rPr lang="en-US" sz="2000" b="1" dirty="0" smtClean="0">
                <a:solidFill>
                  <a:srgbClr val="000000"/>
                </a:solidFill>
                <a:latin typeface="Calibri" pitchFamily="34" charset="0"/>
                <a:ea typeface="Times New Roman" pitchFamily="18" charset="0"/>
                <a:cs typeface="Times New Roman" pitchFamily="18" charset="0"/>
              </a:rPr>
            </a:br>
            <a:r>
              <a:rPr lang="ru-RU" sz="2200" b="1" dirty="0" smtClean="0">
                <a:solidFill>
                  <a:srgbClr val="C00000"/>
                </a:solidFill>
                <a:latin typeface="Calibri" pitchFamily="34" charset="0"/>
                <a:ea typeface="Times New Roman" pitchFamily="18" charset="0"/>
                <a:cs typeface="Times New Roman" pitchFamily="18" charset="0"/>
              </a:rPr>
              <a:t>Задачи:</a:t>
            </a:r>
            <a:r>
              <a:rPr lang="ru-RU" sz="2000" dirty="0" smtClean="0"/>
              <a:t/>
            </a:r>
            <a:br>
              <a:rPr lang="ru-RU" sz="2000" dirty="0" smtClean="0"/>
            </a:br>
            <a:r>
              <a:rPr lang="ru-RU" sz="2000" b="1" i="1" u="sng" dirty="0" smtClean="0">
                <a:solidFill>
                  <a:srgbClr val="000000"/>
                </a:solidFill>
                <a:latin typeface="Calibri" pitchFamily="34" charset="0"/>
                <a:ea typeface="Times New Roman" pitchFamily="18" charset="0"/>
                <a:cs typeface="Times New Roman" pitchFamily="18" charset="0"/>
              </a:rPr>
              <a:t>Воспитательные</a:t>
            </a:r>
            <a:r>
              <a:rPr lang="ru-RU" sz="2000" i="1" u="sng" dirty="0" smtClean="0">
                <a:solidFill>
                  <a:srgbClr val="000000"/>
                </a:solidFill>
                <a:latin typeface="Calibri" pitchFamily="34" charset="0"/>
                <a:ea typeface="Times New Roman" pitchFamily="18" charset="0"/>
                <a:cs typeface="Times New Roman" pitchFamily="18" charset="0"/>
              </a:rPr>
              <a:t>:</a:t>
            </a:r>
            <a:br>
              <a:rPr lang="ru-RU" sz="2000" i="1" u="sng" dirty="0" smtClean="0">
                <a:solidFill>
                  <a:srgbClr val="000000"/>
                </a:solidFill>
                <a:latin typeface="Calibri" pitchFamily="34" charset="0"/>
                <a:ea typeface="Times New Roman" pitchFamily="18" charset="0"/>
                <a:cs typeface="Times New Roman" pitchFamily="18" charset="0"/>
              </a:rPr>
            </a:br>
            <a:r>
              <a:rPr lang="ru-RU" sz="2000" b="1" dirty="0" smtClean="0"/>
              <a:t>*   Способствовать воспитанию чувства гордости за свой край, чувства любви к своей малой родине.</a:t>
            </a:r>
            <a:r>
              <a:rPr lang="ru-RU" sz="2000" b="1" dirty="0" smtClean="0">
                <a:latin typeface="Arial" pitchFamily="34" charset="0"/>
              </a:rPr>
              <a:t/>
            </a:r>
            <a:br>
              <a:rPr lang="ru-RU" sz="2000" b="1" dirty="0" smtClean="0">
                <a:latin typeface="Arial" pitchFamily="34" charset="0"/>
              </a:rPr>
            </a:br>
            <a:r>
              <a:rPr lang="ru-RU" sz="2000" b="1" dirty="0" smtClean="0">
                <a:solidFill>
                  <a:srgbClr val="000000"/>
                </a:solidFill>
                <a:ea typeface="Times New Roman" pitchFamily="18" charset="0"/>
                <a:cs typeface="Times New Roman" pitchFamily="18" charset="0"/>
              </a:rPr>
              <a:t>*   Воспитание эстетических навыков в оформлении    презентации, информационной культуры.</a:t>
            </a:r>
            <a:r>
              <a:rPr lang="ru-RU" sz="2000" b="1" dirty="0" smtClean="0"/>
              <a:t/>
            </a:r>
            <a:br>
              <a:rPr lang="ru-RU" sz="2000" b="1" dirty="0" smtClean="0"/>
            </a:br>
            <a:r>
              <a:rPr lang="ru-RU" sz="2000" b="1" dirty="0" smtClean="0">
                <a:solidFill>
                  <a:srgbClr val="000000"/>
                </a:solidFill>
                <a:ea typeface="Times New Roman" pitchFamily="18" charset="0"/>
                <a:cs typeface="Times New Roman" pitchFamily="18" charset="0"/>
              </a:rPr>
              <a:t>*   Воспитание чувства коллективизма при работе в группах, умение выслушивать мнение товарищей, умение отстаивать свою точку зрения.</a:t>
            </a:r>
            <a:br>
              <a:rPr lang="ru-RU" sz="2000" b="1" dirty="0" smtClean="0">
                <a:solidFill>
                  <a:srgbClr val="000000"/>
                </a:solidFill>
                <a:ea typeface="Times New Roman" pitchFamily="18" charset="0"/>
                <a:cs typeface="Times New Roman" pitchFamily="18" charset="0"/>
              </a:rPr>
            </a:br>
            <a:r>
              <a:rPr lang="ru-RU" sz="2000" b="1" i="1" u="sng" dirty="0" smtClean="0">
                <a:solidFill>
                  <a:srgbClr val="000000"/>
                </a:solidFill>
                <a:latin typeface="Calibri" pitchFamily="34" charset="0"/>
                <a:ea typeface="Times New Roman" pitchFamily="18" charset="0"/>
                <a:cs typeface="Times New Roman" pitchFamily="18" charset="0"/>
              </a:rPr>
              <a:t>Образовательные:</a:t>
            </a:r>
            <a:r>
              <a:rPr lang="ru-RU" sz="2000" b="1" dirty="0" smtClean="0">
                <a:latin typeface="Arial" pitchFamily="34" charset="0"/>
              </a:rPr>
              <a:t/>
            </a:r>
            <a:br>
              <a:rPr lang="ru-RU" sz="2000" b="1" dirty="0" smtClean="0">
                <a:latin typeface="Arial" pitchFamily="34" charset="0"/>
              </a:rPr>
            </a:br>
            <a:r>
              <a:rPr lang="ru-RU" sz="2000" b="1" dirty="0" smtClean="0">
                <a:solidFill>
                  <a:srgbClr val="000000"/>
                </a:solidFill>
                <a:ea typeface="Times New Roman" pitchFamily="18" charset="0"/>
                <a:cs typeface="Times New Roman" pitchFamily="18" charset="0"/>
              </a:rPr>
              <a:t>*   Научить учащихся работать с современными прикладными программами. Выработать умения и навыки создания и оформления компьютерной презентации.</a:t>
            </a:r>
            <a:r>
              <a:rPr lang="ru-RU" sz="2000" b="1" dirty="0" smtClean="0"/>
              <a:t/>
            </a:r>
            <a:br>
              <a:rPr lang="ru-RU" sz="2000" b="1" dirty="0" smtClean="0"/>
            </a:br>
            <a:r>
              <a:rPr lang="ru-RU" sz="2000" b="1" dirty="0" smtClean="0">
                <a:solidFill>
                  <a:srgbClr val="000000"/>
                </a:solidFill>
                <a:ea typeface="Times New Roman" pitchFamily="18" charset="0"/>
                <a:cs typeface="Times New Roman" pitchFamily="18" charset="0"/>
              </a:rPr>
              <a:t>*   Научить учащихся использовать различные источники информации (архивные документы, подборки газет прошлых лет, Интернет).</a:t>
            </a:r>
            <a:r>
              <a:rPr lang="en-US" sz="2000" b="1" dirty="0" smtClean="0">
                <a:solidFill>
                  <a:srgbClr val="000000"/>
                </a:solidFill>
                <a:ea typeface="Times New Roman" pitchFamily="18" charset="0"/>
                <a:cs typeface="Times New Roman" pitchFamily="18" charset="0"/>
              </a:rPr>
              <a:t/>
            </a:r>
            <a:br>
              <a:rPr lang="en-US" sz="2000" b="1" dirty="0" smtClean="0">
                <a:solidFill>
                  <a:srgbClr val="000000"/>
                </a:solidFill>
                <a:ea typeface="Times New Roman" pitchFamily="18" charset="0"/>
                <a:cs typeface="Times New Roman" pitchFamily="18" charset="0"/>
              </a:rPr>
            </a:br>
            <a:r>
              <a:rPr lang="ru-RU" sz="2000" b="1" i="1" u="sng" dirty="0" smtClean="0">
                <a:solidFill>
                  <a:srgbClr val="000000"/>
                </a:solidFill>
                <a:latin typeface="Calibri" pitchFamily="34" charset="0"/>
                <a:ea typeface="Times New Roman" pitchFamily="18" charset="0"/>
                <a:cs typeface="Times New Roman" pitchFamily="18" charset="0"/>
              </a:rPr>
              <a:t>Развивающие:</a:t>
            </a:r>
            <a:r>
              <a:rPr lang="ru-RU" sz="2000" b="1" i="1" dirty="0" smtClean="0">
                <a:solidFill>
                  <a:srgbClr val="000000"/>
                </a:solidFill>
                <a:latin typeface="Calibri" pitchFamily="34" charset="0"/>
                <a:ea typeface="Times New Roman" pitchFamily="18" charset="0"/>
                <a:cs typeface="Times New Roman" pitchFamily="18" charset="0"/>
              </a:rPr>
              <a:t/>
            </a:r>
            <a:br>
              <a:rPr lang="ru-RU" sz="2000" b="1" i="1" dirty="0" smtClean="0">
                <a:solidFill>
                  <a:srgbClr val="000000"/>
                </a:solidFill>
                <a:latin typeface="Calibri" pitchFamily="34" charset="0"/>
                <a:ea typeface="Times New Roman" pitchFamily="18" charset="0"/>
                <a:cs typeface="Times New Roman" pitchFamily="18" charset="0"/>
              </a:rPr>
            </a:br>
            <a:r>
              <a:rPr lang="ru-RU" sz="2000" b="1" dirty="0" smtClean="0">
                <a:solidFill>
                  <a:srgbClr val="000000"/>
                </a:solidFill>
                <a:latin typeface="Calibri" pitchFamily="34" charset="0"/>
                <a:ea typeface="Times New Roman" pitchFamily="18" charset="0"/>
                <a:cs typeface="Times New Roman" pitchFamily="18" charset="0"/>
              </a:rPr>
              <a:t>*   Развивать логическое мышление, познавательный интерес, расширить кругозор учащихся. </a:t>
            </a:r>
            <a:r>
              <a:rPr lang="ru-RU" sz="2000" b="1" dirty="0" smtClean="0">
                <a:latin typeface="Arial" pitchFamily="34" charset="0"/>
              </a:rPr>
              <a:t/>
            </a:r>
            <a:br>
              <a:rPr lang="ru-RU" sz="2000" b="1" dirty="0" smtClean="0">
                <a:latin typeface="Arial" pitchFamily="34" charset="0"/>
              </a:rPr>
            </a:br>
            <a:r>
              <a:rPr lang="ru-RU" sz="2000" b="1" dirty="0" smtClean="0">
                <a:solidFill>
                  <a:srgbClr val="000000"/>
                </a:solidFill>
                <a:latin typeface="Calibri" pitchFamily="34" charset="0"/>
                <a:ea typeface="Times New Roman" pitchFamily="18" charset="0"/>
                <a:cs typeface="Times New Roman" pitchFamily="18" charset="0"/>
              </a:rPr>
              <a:t>*   Развивать чувство меры, вкуса; аккуратность; логику изложения материала с помощью информации различных видов.</a:t>
            </a:r>
            <a:r>
              <a:rPr lang="ru-RU" sz="2000" b="1" dirty="0" smtClean="0">
                <a:latin typeface="Arial" pitchFamily="34" charset="0"/>
              </a:rPr>
              <a:t/>
            </a:r>
            <a:br>
              <a:rPr lang="ru-RU" sz="2000" b="1" dirty="0" smtClean="0">
                <a:latin typeface="Arial" pitchFamily="34" charset="0"/>
              </a:rPr>
            </a:br>
            <a:r>
              <a:rPr lang="ru-RU" sz="2000" b="1" dirty="0" smtClean="0">
                <a:solidFill>
                  <a:srgbClr val="000000"/>
                </a:solidFill>
                <a:latin typeface="Calibri" pitchFamily="34" charset="0"/>
                <a:ea typeface="Times New Roman" pitchFamily="18" charset="0"/>
                <a:cs typeface="Times New Roman" pitchFamily="18" charset="0"/>
              </a:rPr>
              <a:t>*   Развивать навыки и умение выделять в тексте главные моменты; умение работать в группе; умение планировать собственную работу.</a:t>
            </a:r>
            <a:r>
              <a:rPr lang="ru-RU" sz="2000" b="1" dirty="0" smtClean="0"/>
              <a:t/>
            </a:r>
            <a:br>
              <a:rPr lang="ru-RU" sz="2000" b="1" dirty="0" smtClean="0"/>
            </a:br>
            <a:endParaRPr lang="ru-RU" sz="2000" b="1" dirty="0"/>
          </a:p>
        </p:txBody>
      </p:sp>
    </p:spTree>
    <p:extLst>
      <p:ext uri="{BB962C8B-B14F-4D97-AF65-F5344CB8AC3E}">
        <p14:creationId xmlns:p14="http://schemas.microsoft.com/office/powerpoint/2010/main" val="278266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000">
              <a:schemeClr val="accent3">
                <a:lumMod val="75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714348" y="214291"/>
            <a:ext cx="7358114" cy="2523768"/>
          </a:xfrm>
          <a:prstGeom prst="rect">
            <a:avLst/>
          </a:prstGeom>
        </p:spPr>
        <p:txBody>
          <a:bodyPr wrap="square">
            <a:spAutoFit/>
          </a:bodyPr>
          <a:lstStyle/>
          <a:p>
            <a:pPr lvl="0" fontAlgn="base">
              <a:spcBef>
                <a:spcPct val="0"/>
              </a:spcBef>
              <a:spcAft>
                <a:spcPct val="0"/>
              </a:spcAft>
              <a:tabLst>
                <a:tab pos="180975" algn="l"/>
              </a:tabLst>
            </a:pPr>
            <a:r>
              <a:rPr lang="ru-RU" b="1" dirty="0" smtClean="0">
                <a:solidFill>
                  <a:srgbClr val="C00000"/>
                </a:solidFill>
                <a:latin typeface="Calibri" pitchFamily="34" charset="0"/>
                <a:ea typeface="Times New Roman" pitchFamily="18" charset="0"/>
                <a:cs typeface="Times New Roman" pitchFamily="18" charset="0"/>
              </a:rPr>
              <a:t>Требования к проекту:</a:t>
            </a:r>
          </a:p>
          <a:p>
            <a:pPr lvl="0" fontAlgn="base">
              <a:spcBef>
                <a:spcPct val="0"/>
              </a:spcBef>
              <a:spcAft>
                <a:spcPct val="0"/>
              </a:spcAft>
              <a:tabLst>
                <a:tab pos="180975" algn="l"/>
              </a:tabLst>
            </a:pPr>
            <a:endParaRPr lang="ru-RU" sz="1400" dirty="0" smtClean="0">
              <a:solidFill>
                <a:srgbClr val="C00000"/>
              </a:solidFill>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Использование дополнительных эффектов </a:t>
            </a:r>
            <a:r>
              <a:rPr lang="en-US" sz="1400" b="1" dirty="0" smtClean="0">
                <a:solidFill>
                  <a:srgbClr val="000000"/>
                </a:solidFill>
                <a:latin typeface="Calibri" pitchFamily="34" charset="0"/>
                <a:ea typeface="Times New Roman" pitchFamily="18" charset="0"/>
                <a:cs typeface="Times New Roman" pitchFamily="18" charset="0"/>
              </a:rPr>
              <a:t>Sony Vegas </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Использование эффектов анимации</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Представление слайдов в логической последовательности</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Красивое оформление  презентации, дружеский интерфейс</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Звуковое оформление</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Техническая сложность презентации</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Соответствие презентации выбранной теме</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Подбор материала для выступления</a:t>
            </a:r>
            <a:endParaRPr lang="ru-RU" sz="1400" b="1" dirty="0" smtClean="0">
              <a:latin typeface="Arial" pitchFamily="34" charset="0"/>
            </a:endParaRPr>
          </a:p>
          <a:p>
            <a:pPr lvl="0" eaLnBrk="0" fontAlgn="base" hangingPunct="0">
              <a:spcBef>
                <a:spcPct val="0"/>
              </a:spcBef>
              <a:spcAft>
                <a:spcPct val="0"/>
              </a:spcAft>
              <a:buFontTx/>
              <a:buChar char="•"/>
              <a:tabLst>
                <a:tab pos="180975" algn="l"/>
              </a:tabLst>
            </a:pPr>
            <a:r>
              <a:rPr lang="ru-RU" sz="1400" b="1" dirty="0" smtClean="0">
                <a:solidFill>
                  <a:srgbClr val="000000"/>
                </a:solidFill>
                <a:latin typeface="Calibri" pitchFamily="34" charset="0"/>
                <a:ea typeface="Times New Roman" pitchFamily="18" charset="0"/>
                <a:cs typeface="Times New Roman" pitchFamily="18" charset="0"/>
              </a:rPr>
              <a:t>Соответствие материала и презентации</a:t>
            </a:r>
            <a:endParaRPr lang="ru-RU" sz="1400" b="1" dirty="0" smtClean="0">
              <a:latin typeface="Arial" pitchFamily="34" charset="0"/>
            </a:endParaRPr>
          </a:p>
        </p:txBody>
      </p:sp>
      <p:sp>
        <p:nvSpPr>
          <p:cNvPr id="4" name="Прямоугольник 3"/>
          <p:cNvSpPr/>
          <p:nvPr/>
        </p:nvSpPr>
        <p:spPr>
          <a:xfrm>
            <a:off x="714348" y="2786058"/>
            <a:ext cx="7429552" cy="3600986"/>
          </a:xfrm>
          <a:prstGeom prst="rect">
            <a:avLst/>
          </a:prstGeom>
        </p:spPr>
        <p:txBody>
          <a:bodyPr wrap="square">
            <a:spAutoFit/>
          </a:bodyPr>
          <a:lstStyle/>
          <a:p>
            <a:pPr lvl="0" algn="just" fontAlgn="base">
              <a:spcBef>
                <a:spcPct val="0"/>
              </a:spcBef>
              <a:spcAft>
                <a:spcPct val="0"/>
              </a:spcAft>
              <a:tabLst>
                <a:tab pos="180975" algn="l"/>
              </a:tabLst>
            </a:pPr>
            <a:r>
              <a:rPr lang="ru-RU" b="1" dirty="0" smtClean="0">
                <a:solidFill>
                  <a:srgbClr val="C00000"/>
                </a:solidFill>
                <a:ea typeface="Times New Roman" pitchFamily="18" charset="0"/>
                <a:cs typeface="Times New Roman" pitchFamily="18" charset="0"/>
              </a:rPr>
              <a:t>Алгоритм работы над проектом</a:t>
            </a:r>
          </a:p>
          <a:p>
            <a:pPr lvl="0" algn="just" fontAlgn="base">
              <a:spcBef>
                <a:spcPct val="0"/>
              </a:spcBef>
              <a:spcAft>
                <a:spcPct val="0"/>
              </a:spcAft>
              <a:tabLst>
                <a:tab pos="180975" algn="l"/>
              </a:tabLst>
            </a:pPr>
            <a:endParaRPr lang="ru-RU" sz="1400" dirty="0" smtClean="0">
              <a:solidFill>
                <a:srgbClr val="C00000"/>
              </a:solidFill>
            </a:endParaRPr>
          </a:p>
          <a:p>
            <a:pPr lvl="0" algn="just" eaLnBrk="0" fontAlgn="base" hangingPunct="0">
              <a:spcBef>
                <a:spcPct val="0"/>
              </a:spcBef>
              <a:spcAft>
                <a:spcPct val="0"/>
              </a:spcAft>
              <a:tabLst>
                <a:tab pos="180975" algn="l"/>
              </a:tabLst>
            </a:pPr>
            <a:r>
              <a:rPr lang="ru-RU" sz="1400" i="1" dirty="0" smtClean="0">
                <a:ea typeface="Times New Roman" pitchFamily="18" charset="0"/>
                <a:cs typeface="Times New Roman" pitchFamily="18" charset="0"/>
              </a:rPr>
              <a:t>1</a:t>
            </a:r>
            <a:r>
              <a:rPr lang="ru-RU" sz="1400" b="1" dirty="0" smtClean="0">
                <a:ea typeface="Times New Roman" pitchFamily="18" charset="0"/>
                <a:cs typeface="Times New Roman" pitchFamily="18" charset="0"/>
              </a:rPr>
              <a:t>.  Учитель формулирует  тему проекта.</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2.  Учитель выбирает  возрастную категорию учащихся 8-11 классов</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3.  Учащиеся делятся на мини-группы по 2-3 человека в соответствии предстоящей работой.</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4.  Обсуждение плана работы учащихся индивидуально и в группах. Ученики обсуждают, как найти источники информации по теме проекта (в школьной, городской библиотеках, в Интернете или </a:t>
            </a:r>
            <a:r>
              <a:rPr lang="ru-RU" sz="1400" b="1" dirty="0" err="1" smtClean="0">
                <a:ea typeface="Times New Roman" pitchFamily="18" charset="0"/>
                <a:cs typeface="Times New Roman" pitchFamily="18" charset="0"/>
              </a:rPr>
              <a:t>мульти­медийной</a:t>
            </a:r>
            <a:r>
              <a:rPr lang="ru-RU" sz="1400" b="1" dirty="0" smtClean="0">
                <a:ea typeface="Times New Roman" pitchFamily="18" charset="0"/>
                <a:cs typeface="Times New Roman" pitchFamily="18" charset="0"/>
              </a:rPr>
              <a:t> энциклопедии: например, книги (какие?), интервью (с кем?), опросы (кого?), веб-сайты (какие?), мультимедиа издания (какие?), видеофрагменты (где взять?); создание видеозаписей и видеосъемки, обработка собранных материалов. </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5.  Самостоятельная работа учащихся в группах, обсуждение задания каждого в группе: кто за что отвечает, и сроки исполнения.</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6.  Роль учителя - консультирование, помощь, направление деятельности учащихся в методически нужное русло. </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7.  Презентация проектов.</a:t>
            </a:r>
            <a:endParaRPr lang="ru-RU" sz="1400" b="1" dirty="0" smtClean="0"/>
          </a:p>
          <a:p>
            <a:pPr lvl="0" algn="just" eaLnBrk="0" fontAlgn="base" hangingPunct="0">
              <a:spcBef>
                <a:spcPct val="0"/>
              </a:spcBef>
              <a:spcAft>
                <a:spcPct val="0"/>
              </a:spcAft>
              <a:tabLst>
                <a:tab pos="180975" algn="l"/>
              </a:tabLst>
            </a:pPr>
            <a:r>
              <a:rPr lang="ru-RU" sz="1400" b="1" dirty="0" smtClean="0">
                <a:ea typeface="Times New Roman" pitchFamily="18" charset="0"/>
                <a:cs typeface="Times New Roman" pitchFamily="18" charset="0"/>
              </a:rPr>
              <a:t>8.  Оценивание результатов проекта школьниками и учителем.</a:t>
            </a:r>
            <a:endParaRPr lang="ru-RU" sz="1400" b="1" dirty="0" smtClean="0"/>
          </a:p>
        </p:txBody>
      </p:sp>
    </p:spTree>
    <p:extLst>
      <p:ext uri="{BB962C8B-B14F-4D97-AF65-F5344CB8AC3E}">
        <p14:creationId xmlns:p14="http://schemas.microsoft.com/office/powerpoint/2010/main" val="4161303187"/>
      </p:ext>
    </p:extLst>
  </p:cSld>
  <p:clrMapOvr>
    <a:masterClrMapping/>
  </p:clrMapOvr>
  <p:transition advTm="60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
              <a:schemeClr val="accent3">
                <a:lumMod val="75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857224" y="714355"/>
            <a:ext cx="7358114" cy="5301451"/>
          </a:xfrm>
          <a:prstGeom prst="rect">
            <a:avLst/>
          </a:prstGeom>
        </p:spPr>
        <p:txBody>
          <a:bodyPr wrap="square">
            <a:spAutoFit/>
          </a:bodyPr>
          <a:lstStyle/>
          <a:p>
            <a:pPr lvl="0" eaLnBrk="0" fontAlgn="base" hangingPunct="0">
              <a:spcBef>
                <a:spcPct val="0"/>
              </a:spcBef>
              <a:spcAft>
                <a:spcPct val="0"/>
              </a:spcAft>
              <a:tabLst>
                <a:tab pos="180975" algn="l"/>
              </a:tabLst>
            </a:pPr>
            <a:r>
              <a:rPr lang="ru-RU" sz="2000" b="1" dirty="0" smtClean="0">
                <a:solidFill>
                  <a:srgbClr val="C00000"/>
                </a:solidFill>
                <a:latin typeface="Calibri" pitchFamily="34" charset="0"/>
                <a:ea typeface="Times New Roman" pitchFamily="18" charset="0"/>
                <a:cs typeface="Times New Roman" pitchFamily="18" charset="0"/>
              </a:rPr>
              <a:t>Рефлексия.</a:t>
            </a:r>
          </a:p>
          <a:p>
            <a:pPr lvl="0" eaLnBrk="0" fontAlgn="base" hangingPunct="0">
              <a:spcBef>
                <a:spcPct val="0"/>
              </a:spcBef>
              <a:spcAft>
                <a:spcPct val="0"/>
              </a:spcAft>
              <a:tabLst>
                <a:tab pos="180975" algn="l"/>
              </a:tabLst>
            </a:pPr>
            <a:endParaRPr lang="ru-RU" sz="2000" b="1" dirty="0" smtClean="0">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tabLst>
                <a:tab pos="180975" algn="l"/>
              </a:tabLst>
            </a:pPr>
            <a:r>
              <a:rPr lang="ru-RU" b="1" dirty="0" smtClean="0">
                <a:latin typeface="Calibri" pitchFamily="34" charset="0"/>
                <a:ea typeface="Times New Roman" pitchFamily="18" charset="0"/>
                <a:cs typeface="Times New Roman" pitchFamily="18" charset="0"/>
              </a:rPr>
              <a:t> Группы оценивают работу каждого участника. Учитель оце­нивает работу групп в целом. Результативность каждого - это фундамент для новых исследований по темам проекта:</a:t>
            </a:r>
          </a:p>
          <a:p>
            <a:pPr lvl="0" algn="just"/>
            <a:r>
              <a:rPr lang="ru-RU" b="1" dirty="0" smtClean="0"/>
              <a:t>* отметить лучших докладчиков и дать рекомендации тем, у кого что-либо не получилось;</a:t>
            </a:r>
          </a:p>
          <a:p>
            <a:pPr lvl="0" algn="just"/>
            <a:r>
              <a:rPr lang="ru-RU" b="1" dirty="0" smtClean="0"/>
              <a:t>* отметить достоинства и недостатки представленных презентаций.</a:t>
            </a:r>
          </a:p>
          <a:p>
            <a:pPr lvl="0" algn="just"/>
            <a:r>
              <a:rPr lang="ru-RU" b="1" dirty="0" smtClean="0"/>
              <a:t>* Обсудить  перспективы использования презентаций в учебной деятельности.</a:t>
            </a:r>
          </a:p>
          <a:p>
            <a:pPr algn="just"/>
            <a:r>
              <a:rPr lang="ru-RU" b="1" dirty="0" smtClean="0"/>
              <a:t>    Ребята, как вы думаете можно ли использовать ваши проекты в учебной деятельности? (Учащиеся предлагают свои перспективы использования презентаций).</a:t>
            </a:r>
          </a:p>
          <a:p>
            <a:pPr algn="just"/>
            <a:r>
              <a:rPr lang="ru-RU" b="1" dirty="0" smtClean="0"/>
              <a:t>Конечно, их можно использовать в качестве наглядного пособия на уроках в других параллелях, в качестве дополнительного материала при подготовке к урокам.</a:t>
            </a:r>
          </a:p>
          <a:p>
            <a:pPr algn="just"/>
            <a:r>
              <a:rPr lang="ru-RU" b="1" dirty="0" smtClean="0"/>
              <a:t>Т.е. то, что вы создали, может использовать и ученик, и учитель.</a:t>
            </a:r>
          </a:p>
          <a:p>
            <a:pPr lvl="0" eaLnBrk="0" fontAlgn="base" hangingPunct="0">
              <a:spcBef>
                <a:spcPct val="0"/>
              </a:spcBef>
              <a:spcAft>
                <a:spcPct val="0"/>
              </a:spcAft>
              <a:tabLst>
                <a:tab pos="180975" algn="l"/>
              </a:tabLst>
            </a:pPr>
            <a:endParaRPr lang="ru-RU" sz="1050" b="1" dirty="0" smtClean="0">
              <a:latin typeface="Arial" pitchFamily="34" charset="0"/>
            </a:endParaRPr>
          </a:p>
          <a:p>
            <a:pPr lvl="0" fontAlgn="base">
              <a:spcBef>
                <a:spcPct val="0"/>
              </a:spcBef>
              <a:spcAft>
                <a:spcPct val="0"/>
              </a:spcAft>
              <a:tabLst>
                <a:tab pos="180975" algn="l"/>
              </a:tabLst>
            </a:pPr>
            <a:endParaRPr lang="ru-RU" dirty="0"/>
          </a:p>
        </p:txBody>
      </p:sp>
    </p:spTree>
    <p:extLst>
      <p:ext uri="{BB962C8B-B14F-4D97-AF65-F5344CB8AC3E}">
        <p14:creationId xmlns:p14="http://schemas.microsoft.com/office/powerpoint/2010/main" val="2165071411"/>
      </p:ext>
    </p:extLst>
  </p:cSld>
  <p:clrMapOvr>
    <a:masterClrMapping/>
  </p:clrMapOvr>
  <p:transition advTm="162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
              <a:schemeClr val="accent3">
                <a:lumMod val="75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3096344"/>
          </a:xfrm>
        </p:spPr>
        <p:txBody>
          <a:bodyPr>
            <a:noAutofit/>
          </a:bodyPr>
          <a:lstStyle/>
          <a:p>
            <a:pPr algn="l"/>
            <a:r>
              <a:rPr lang="en-US" sz="2400" b="1" i="1" dirty="0" smtClean="0">
                <a:solidFill>
                  <a:srgbClr val="C00000"/>
                </a:solidFill>
              </a:rPr>
              <a:t>“Mountainous </a:t>
            </a:r>
            <a:r>
              <a:rPr lang="en-US" sz="2400" b="1" i="1" dirty="0" err="1" smtClean="0">
                <a:solidFill>
                  <a:srgbClr val="C00000"/>
                </a:solidFill>
              </a:rPr>
              <a:t>Shoria</a:t>
            </a:r>
            <a:r>
              <a:rPr lang="en-US" sz="2400" b="1" i="1" dirty="0" smtClean="0">
                <a:solidFill>
                  <a:srgbClr val="C00000"/>
                </a:solidFill>
              </a:rPr>
              <a:t>” (</a:t>
            </a:r>
            <a:r>
              <a:rPr lang="en-US" sz="2400" b="1" i="1" dirty="0" err="1" smtClean="0">
                <a:solidFill>
                  <a:srgbClr val="C00000"/>
                </a:solidFill>
              </a:rPr>
              <a:t>Gornaya</a:t>
            </a:r>
            <a:r>
              <a:rPr lang="en-US" sz="2400" b="1" i="1" dirty="0" smtClean="0">
                <a:solidFill>
                  <a:srgbClr val="C00000"/>
                </a:solidFill>
              </a:rPr>
              <a:t> </a:t>
            </a:r>
            <a:r>
              <a:rPr lang="en-US" sz="2400" b="1" i="1" dirty="0" err="1" smtClean="0">
                <a:solidFill>
                  <a:srgbClr val="C00000"/>
                </a:solidFill>
              </a:rPr>
              <a:t>Shoria</a:t>
            </a:r>
            <a:r>
              <a:rPr lang="en-US" sz="2400" b="1" i="1" dirty="0" smtClean="0">
                <a:solidFill>
                  <a:srgbClr val="C00000"/>
                </a:solidFill>
              </a:rPr>
              <a:t>) </a:t>
            </a:r>
            <a:r>
              <a:rPr lang="en-US" sz="2000" b="1" i="1" dirty="0" smtClean="0"/>
              <a:t>is called “The Second </a:t>
            </a:r>
            <a:r>
              <a:rPr lang="en-US" sz="2000" b="1" i="1" dirty="0" err="1" smtClean="0"/>
              <a:t>Switszeland</a:t>
            </a:r>
            <a:r>
              <a:rPr lang="en-US" sz="2000" b="1" i="1" dirty="0" smtClean="0"/>
              <a:t>”. It’s the place where you can get filled with the energy of primordial nature.</a:t>
            </a:r>
            <a:r>
              <a:rPr lang="ru-RU" sz="2000" b="1" i="1" dirty="0" smtClean="0"/>
              <a:t/>
            </a:r>
            <a:br>
              <a:rPr lang="ru-RU" sz="2000" b="1" i="1" dirty="0" smtClean="0"/>
            </a:br>
            <a:r>
              <a:rPr lang="en-US" sz="2000" b="1" i="1" dirty="0" smtClean="0"/>
              <a:t>For many people the name “</a:t>
            </a:r>
            <a:r>
              <a:rPr lang="en-US" sz="2000" b="1" i="1" dirty="0" err="1" smtClean="0"/>
              <a:t>Gornaya</a:t>
            </a:r>
            <a:r>
              <a:rPr lang="en-US" sz="2000" b="1" i="1" dirty="0" smtClean="0"/>
              <a:t> </a:t>
            </a:r>
            <a:r>
              <a:rPr lang="en-US" sz="2000" b="1" i="1" dirty="0" err="1" smtClean="0"/>
              <a:t>Shoria</a:t>
            </a:r>
            <a:r>
              <a:rPr lang="en-US" sz="2000" b="1" i="1" dirty="0" smtClean="0"/>
              <a:t>” is romance and adventures. </a:t>
            </a:r>
            <a:r>
              <a:rPr lang="ru-RU" sz="2000" b="1" i="1" dirty="0" smtClean="0"/>
              <a:t/>
            </a:r>
            <a:br>
              <a:rPr lang="ru-RU" sz="2000" b="1" i="1" dirty="0" smtClean="0"/>
            </a:br>
            <a:r>
              <a:rPr lang="en-US" sz="2000" b="1" i="1" dirty="0" smtClean="0"/>
              <a:t>In summer </a:t>
            </a:r>
            <a:r>
              <a:rPr lang="en-US" sz="2000" b="1" i="1" dirty="0" err="1" smtClean="0"/>
              <a:t>Gornaya</a:t>
            </a:r>
            <a:r>
              <a:rPr lang="en-US" sz="2000" b="1" i="1" dirty="0" smtClean="0"/>
              <a:t> </a:t>
            </a:r>
            <a:r>
              <a:rPr lang="en-US" sz="2000" b="1" i="1" dirty="0" err="1" smtClean="0"/>
              <a:t>Shoria</a:t>
            </a:r>
            <a:r>
              <a:rPr lang="en-US" sz="2000" b="1" i="1" dirty="0" smtClean="0"/>
              <a:t> is popular with its water trips. Rafting on the </a:t>
            </a:r>
            <a:r>
              <a:rPr lang="en-US" sz="2000" b="1" i="1" dirty="0" err="1" smtClean="0"/>
              <a:t>Mras-su</a:t>
            </a:r>
            <a:r>
              <a:rPr lang="en-US" sz="2000" b="1" i="1" dirty="0" smtClean="0"/>
              <a:t>, the main river of </a:t>
            </a:r>
            <a:r>
              <a:rPr lang="en-US" sz="2000" b="1" i="1" dirty="0" err="1" smtClean="0"/>
              <a:t>Shoria</a:t>
            </a:r>
            <a:r>
              <a:rPr lang="en-US" sz="2000" b="1" i="1" dirty="0" smtClean="0"/>
              <a:t>, lets you not only have an active rest, but also admire the beauty of the taiga, mountain ranges passing by, get great energy and inspiration. The Moon Cave, The Dry Waterfall, the cliffs of the </a:t>
            </a:r>
            <a:r>
              <a:rPr lang="en-US" sz="2000" b="1" i="1" dirty="0" err="1" smtClean="0"/>
              <a:t>Karchitsky</a:t>
            </a:r>
            <a:r>
              <a:rPr lang="en-US" sz="2000" b="1" i="1" dirty="0" smtClean="0"/>
              <a:t> Castle… Wind, water and time have produced fantastic caves and grottos.</a:t>
            </a:r>
            <a:r>
              <a:rPr lang="ru-RU" sz="2000" dirty="0" smtClean="0"/>
              <a:t/>
            </a:r>
            <a:br>
              <a:rPr lang="ru-RU" sz="2000" dirty="0" smtClean="0"/>
            </a:br>
            <a:endParaRPr lang="ru-RU" sz="2000" dirty="0"/>
          </a:p>
        </p:txBody>
      </p:sp>
      <p:pic>
        <p:nvPicPr>
          <p:cNvPr id="4" name="Объект 3" descr="http://img-fotki.yandex.ru/get/5005/1118136.57/0_a0083_67a561f5_XL.png"/>
          <p:cNvPicPr>
            <a:picLocks noGrp="1"/>
          </p:cNvPicPr>
          <p:nvPr>
            <p:ph idx="1"/>
          </p:nvPr>
        </p:nvPicPr>
        <p:blipFill>
          <a:blip r:embed="rId2"/>
          <a:srcRect/>
          <a:stretch>
            <a:fillRect/>
          </a:stretch>
        </p:blipFill>
        <p:spPr bwMode="auto">
          <a:xfrm>
            <a:off x="539552" y="3284984"/>
            <a:ext cx="4032448" cy="2952328"/>
          </a:xfrm>
          <a:prstGeom prst="rect">
            <a:avLst/>
          </a:prstGeom>
          <a:noFill/>
          <a:ln w="9525">
            <a:noFill/>
            <a:miter lim="800000"/>
            <a:headEnd/>
            <a:tailEnd/>
          </a:ln>
        </p:spPr>
      </p:pic>
      <p:pic>
        <p:nvPicPr>
          <p:cNvPr id="5" name="Рисунок 4" descr="Рафтинг, сплавы - Фильмы Сергея Шакуро о Поднебесных Зубьях (ВИДЕО)"/>
          <p:cNvPicPr/>
          <p:nvPr/>
        </p:nvPicPr>
        <p:blipFill>
          <a:blip r:embed="rId3"/>
          <a:srcRect/>
          <a:stretch>
            <a:fillRect/>
          </a:stretch>
        </p:blipFill>
        <p:spPr bwMode="auto">
          <a:xfrm>
            <a:off x="4854460" y="3429000"/>
            <a:ext cx="4038020" cy="3168352"/>
          </a:xfrm>
          <a:prstGeom prst="rect">
            <a:avLst/>
          </a:prstGeom>
          <a:noFill/>
          <a:ln w="9525">
            <a:noFill/>
            <a:miter lim="800000"/>
            <a:headEnd/>
            <a:tailEnd/>
          </a:ln>
        </p:spPr>
      </p:pic>
    </p:spTree>
    <p:extLst>
      <p:ext uri="{BB962C8B-B14F-4D97-AF65-F5344CB8AC3E}">
        <p14:creationId xmlns:p14="http://schemas.microsoft.com/office/powerpoint/2010/main" val="24023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
              <a:schemeClr val="tx2">
                <a:lumMod val="60000"/>
                <a:lumOff val="40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2376264"/>
          </a:xfrm>
        </p:spPr>
        <p:txBody>
          <a:bodyPr>
            <a:normAutofit/>
          </a:bodyPr>
          <a:lstStyle/>
          <a:p>
            <a:pPr algn="l"/>
            <a:r>
              <a:rPr lang="en-US" sz="2400" b="1" i="1" dirty="0"/>
              <a:t>In winter </a:t>
            </a:r>
            <a:r>
              <a:rPr lang="en-US" sz="2800" b="1" i="1" dirty="0" err="1">
                <a:solidFill>
                  <a:srgbClr val="C00000"/>
                </a:solidFill>
              </a:rPr>
              <a:t>Gornaya</a:t>
            </a:r>
            <a:r>
              <a:rPr lang="en-US" sz="2800" b="1" i="1" dirty="0">
                <a:solidFill>
                  <a:srgbClr val="C00000"/>
                </a:solidFill>
              </a:rPr>
              <a:t> </a:t>
            </a:r>
            <a:r>
              <a:rPr lang="en-US" sz="2800" b="1" i="1" dirty="0" err="1">
                <a:solidFill>
                  <a:srgbClr val="C00000"/>
                </a:solidFill>
              </a:rPr>
              <a:t>Shoria</a:t>
            </a:r>
            <a:r>
              <a:rPr lang="en-US" sz="2800" b="1" i="1" dirty="0">
                <a:solidFill>
                  <a:srgbClr val="C00000"/>
                </a:solidFill>
              </a:rPr>
              <a:t> </a:t>
            </a:r>
            <a:r>
              <a:rPr lang="en-US" sz="2400" b="1" i="1" dirty="0"/>
              <a:t>is a magic land where you can get sunburnt even at the beginning of March, the snow doesn’t melt till the end of April. Various winter activities are available for young and old: mountain skiing, snowboarding, riding a snowmobile, paragliding… </a:t>
            </a:r>
            <a:r>
              <a:rPr lang="ru-RU" sz="2400" b="1" i="1" dirty="0"/>
              <a:t/>
            </a:r>
            <a:br>
              <a:rPr lang="ru-RU" sz="2400" b="1" i="1" dirty="0"/>
            </a:br>
            <a:endParaRPr lang="ru-RU" sz="2400" b="1" i="1" dirty="0"/>
          </a:p>
        </p:txBody>
      </p:sp>
      <p:pic>
        <p:nvPicPr>
          <p:cNvPr id="4" name="Объект 3" descr="http://im6-tub-ru.yandex.net/i?id=112673531-02-72&amp;n=21"/>
          <p:cNvPicPr>
            <a:picLocks noGrp="1"/>
          </p:cNvPicPr>
          <p:nvPr>
            <p:ph idx="1"/>
          </p:nvPr>
        </p:nvPicPr>
        <p:blipFill>
          <a:blip r:embed="rId2"/>
          <a:srcRect/>
          <a:stretch>
            <a:fillRect/>
          </a:stretch>
        </p:blipFill>
        <p:spPr bwMode="auto">
          <a:xfrm>
            <a:off x="611560" y="2780928"/>
            <a:ext cx="3888432" cy="3168352"/>
          </a:xfrm>
          <a:prstGeom prst="rect">
            <a:avLst/>
          </a:prstGeom>
          <a:noFill/>
          <a:ln w="9525">
            <a:noFill/>
            <a:miter lim="800000"/>
            <a:headEnd/>
            <a:tailEnd/>
          </a:ln>
        </p:spPr>
      </p:pic>
      <p:pic>
        <p:nvPicPr>
          <p:cNvPr id="5" name="Рисунок 4" descr="http://im5-tub-ru.yandex.net/i?id=844870673-46-72&amp;n=21"/>
          <p:cNvPicPr/>
          <p:nvPr/>
        </p:nvPicPr>
        <p:blipFill>
          <a:blip r:embed="rId3"/>
          <a:srcRect/>
          <a:stretch>
            <a:fillRect/>
          </a:stretch>
        </p:blipFill>
        <p:spPr bwMode="auto">
          <a:xfrm>
            <a:off x="4860032" y="3140968"/>
            <a:ext cx="3960440" cy="3528392"/>
          </a:xfrm>
          <a:prstGeom prst="rect">
            <a:avLst/>
          </a:prstGeom>
          <a:noFill/>
          <a:ln w="9525">
            <a:noFill/>
            <a:miter lim="800000"/>
            <a:headEnd/>
            <a:tailEnd/>
          </a:ln>
        </p:spPr>
      </p:pic>
    </p:spTree>
    <p:extLst>
      <p:ext uri="{BB962C8B-B14F-4D97-AF65-F5344CB8AC3E}">
        <p14:creationId xmlns:p14="http://schemas.microsoft.com/office/powerpoint/2010/main" val="206174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2592288"/>
          </a:xfrm>
        </p:spPr>
        <p:txBody>
          <a:bodyPr>
            <a:noAutofit/>
          </a:bodyPr>
          <a:lstStyle/>
          <a:p>
            <a:pPr algn="l"/>
            <a:r>
              <a:rPr lang="en-US" sz="2800" b="1" i="1" dirty="0" err="1">
                <a:solidFill>
                  <a:srgbClr val="C00000"/>
                </a:solidFill>
              </a:rPr>
              <a:t>Sheregesh</a:t>
            </a:r>
            <a:r>
              <a:rPr lang="en-US" sz="2400" b="1" i="1" dirty="0">
                <a:solidFill>
                  <a:srgbClr val="C00000"/>
                </a:solidFill>
              </a:rPr>
              <a:t> </a:t>
            </a:r>
            <a:r>
              <a:rPr lang="en-US" sz="2400" b="1" i="1" dirty="0"/>
              <a:t>is called a mountain skiing </a:t>
            </a:r>
            <a:r>
              <a:rPr lang="en-US" sz="2400" b="1" i="1" dirty="0" err="1"/>
              <a:t>resourt</a:t>
            </a:r>
            <a:r>
              <a:rPr lang="en-US" sz="2400" b="1" i="1" dirty="0"/>
              <a:t>.</a:t>
            </a:r>
            <a:r>
              <a:rPr lang="ru-RU" sz="2400" b="1" i="1" dirty="0"/>
              <a:t/>
            </a:r>
            <a:br>
              <a:rPr lang="ru-RU" sz="2400" b="1" i="1" dirty="0"/>
            </a:br>
            <a:r>
              <a:rPr lang="en-US" sz="2400" b="1" i="1" dirty="0"/>
              <a:t>Every year in April there is a mass skiing down the mountain held in </a:t>
            </a:r>
            <a:r>
              <a:rPr lang="en-US" sz="2400" b="1" i="1" dirty="0" err="1"/>
              <a:t>Sheregesh</a:t>
            </a:r>
            <a:r>
              <a:rPr lang="en-US" sz="2400" b="1" i="1" dirty="0"/>
              <a:t>. </a:t>
            </a:r>
            <a:r>
              <a:rPr lang="en-US" sz="2400" b="1" i="1" dirty="0" smtClean="0"/>
              <a:t>More </a:t>
            </a:r>
            <a:r>
              <a:rPr lang="en-US" sz="2400" b="1" i="1" dirty="0"/>
              <a:t>than seven hundred </a:t>
            </a:r>
            <a:r>
              <a:rPr lang="en-US" sz="2400" b="1" i="1" dirty="0" err="1"/>
              <a:t>mountainskiers</a:t>
            </a:r>
            <a:r>
              <a:rPr lang="en-US" sz="2400" b="1" i="1" dirty="0"/>
              <a:t> and snowboarders dressed in bathing suits went down Green </a:t>
            </a:r>
            <a:r>
              <a:rPr lang="en-US" sz="2400" b="1" i="1" dirty="0" smtClean="0"/>
              <a:t>Mountain in 2013.</a:t>
            </a:r>
            <a:r>
              <a:rPr lang="ru-RU" sz="2400" b="1" i="1" dirty="0"/>
              <a:t/>
            </a:r>
            <a:br>
              <a:rPr lang="ru-RU" sz="2400" b="1" i="1" dirty="0"/>
            </a:br>
            <a:r>
              <a:rPr lang="en-US" sz="2400" b="1" i="1" dirty="0"/>
              <a:t>The event was taken into Guinness Record </a:t>
            </a:r>
            <a:r>
              <a:rPr lang="en-US" sz="2400" b="1" i="1" dirty="0" smtClean="0"/>
              <a:t>Book.</a:t>
            </a:r>
            <a:r>
              <a:rPr lang="ru-RU" sz="2400" b="1" i="1" dirty="0"/>
              <a:t/>
            </a:r>
            <a:br>
              <a:rPr lang="ru-RU" sz="2400" b="1" i="1" dirty="0"/>
            </a:br>
            <a:endParaRPr lang="ru-RU" sz="2400" b="1" i="1" dirty="0"/>
          </a:p>
        </p:txBody>
      </p:sp>
      <p:pic>
        <p:nvPicPr>
          <p:cNvPr id="4" name="Объект 3" descr="http://im0-tub-ru.yandex.net/i?id=871466055-45-72&amp;n=21"/>
          <p:cNvPicPr>
            <a:picLocks noGrp="1"/>
          </p:cNvPicPr>
          <p:nvPr>
            <p:ph idx="1"/>
          </p:nvPr>
        </p:nvPicPr>
        <p:blipFill>
          <a:blip r:embed="rId2"/>
          <a:srcRect/>
          <a:stretch>
            <a:fillRect/>
          </a:stretch>
        </p:blipFill>
        <p:spPr bwMode="auto">
          <a:xfrm>
            <a:off x="467544" y="2924944"/>
            <a:ext cx="3888432" cy="2664296"/>
          </a:xfrm>
          <a:prstGeom prst="rect">
            <a:avLst/>
          </a:prstGeom>
          <a:noFill/>
          <a:ln w="9525">
            <a:noFill/>
            <a:miter lim="800000"/>
            <a:headEnd/>
            <a:tailEnd/>
          </a:ln>
        </p:spPr>
      </p:pic>
      <p:pic>
        <p:nvPicPr>
          <p:cNvPr id="5" name="Рисунок 4" descr="http://im6-tub-ru.yandex.net/i?id=4598481-01-16f-05607&amp;n=21"/>
          <p:cNvPicPr/>
          <p:nvPr/>
        </p:nvPicPr>
        <p:blipFill>
          <a:blip r:embed="rId3"/>
          <a:srcRect/>
          <a:stretch>
            <a:fillRect/>
          </a:stretch>
        </p:blipFill>
        <p:spPr bwMode="auto">
          <a:xfrm>
            <a:off x="4716016" y="3717032"/>
            <a:ext cx="4104456" cy="2880320"/>
          </a:xfrm>
          <a:prstGeom prst="rect">
            <a:avLst/>
          </a:prstGeom>
          <a:noFill/>
          <a:ln w="9525">
            <a:noFill/>
            <a:miter lim="800000"/>
            <a:headEnd/>
            <a:tailEnd/>
          </a:ln>
        </p:spPr>
      </p:pic>
    </p:spTree>
    <p:extLst>
      <p:ext uri="{BB962C8B-B14F-4D97-AF65-F5344CB8AC3E}">
        <p14:creationId xmlns:p14="http://schemas.microsoft.com/office/powerpoint/2010/main" val="387645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
              <a:schemeClr val="accent3">
                <a:lumMod val="75000"/>
              </a:schemeClr>
            </a:gs>
            <a:gs pos="100000">
              <a:schemeClr val="accent1">
                <a:tint val="23500"/>
                <a:satMod val="160000"/>
              </a:schemeClr>
            </a:gs>
          </a:gsLst>
          <a:lin ang="126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2232248"/>
          </a:xfrm>
        </p:spPr>
        <p:txBody>
          <a:bodyPr>
            <a:noAutofit/>
          </a:bodyPr>
          <a:lstStyle/>
          <a:p>
            <a:pPr algn="l"/>
            <a:r>
              <a:rPr lang="en-US" sz="2400" b="1" i="1" dirty="0"/>
              <a:t>If you believe in </a:t>
            </a:r>
            <a:r>
              <a:rPr lang="en-US" sz="2800" b="1" i="1" dirty="0" err="1">
                <a:solidFill>
                  <a:srgbClr val="C00000"/>
                </a:solidFill>
              </a:rPr>
              <a:t>Yetti</a:t>
            </a:r>
            <a:r>
              <a:rPr lang="en-US" sz="2400" b="1" i="1" dirty="0"/>
              <a:t>, then you have a chance in a million to see him. He is said to settle in </a:t>
            </a:r>
            <a:r>
              <a:rPr lang="en-US" sz="2400" b="1" i="1" dirty="0" err="1"/>
              <a:t>Azasskaya</a:t>
            </a:r>
            <a:r>
              <a:rPr lang="en-US" sz="2400" b="1" i="1" dirty="0"/>
              <a:t> Cave. Local hunters </a:t>
            </a:r>
            <a:r>
              <a:rPr lang="en-US" sz="2400" b="1" i="1" dirty="0" smtClean="0"/>
              <a:t>are said to have </a:t>
            </a:r>
            <a:r>
              <a:rPr lang="en-US" sz="2400" b="1" i="1" dirty="0"/>
              <a:t>seen his giant footsteps several times. By the way, the governor of </a:t>
            </a:r>
            <a:r>
              <a:rPr lang="en-US" sz="2400" b="1" i="1" dirty="0" err="1"/>
              <a:t>Kemerovskaya</a:t>
            </a:r>
            <a:r>
              <a:rPr lang="en-US" sz="2400" b="1" i="1" dirty="0"/>
              <a:t> region promised to give a million </a:t>
            </a:r>
            <a:r>
              <a:rPr lang="en-US" sz="2400" b="1" i="1" dirty="0" err="1"/>
              <a:t>roubles</a:t>
            </a:r>
            <a:r>
              <a:rPr lang="en-US" sz="2400" b="1" i="1" dirty="0"/>
              <a:t> to the one who would find </a:t>
            </a:r>
            <a:r>
              <a:rPr lang="en-US" sz="2400" b="1" i="1" dirty="0" err="1"/>
              <a:t>Yetti</a:t>
            </a:r>
            <a:r>
              <a:rPr lang="en-US" sz="2400" b="1" i="1" dirty="0"/>
              <a:t>. </a:t>
            </a:r>
            <a:r>
              <a:rPr lang="ru-RU" sz="2400" b="1" i="1" dirty="0"/>
              <a:t/>
            </a:r>
            <a:br>
              <a:rPr lang="ru-RU" sz="2400" b="1" i="1" dirty="0"/>
            </a:br>
            <a:endParaRPr lang="ru-RU" sz="2400" b="1" i="1" dirty="0"/>
          </a:p>
        </p:txBody>
      </p:sp>
      <p:pic>
        <p:nvPicPr>
          <p:cNvPr id="4" name="Объект 3" descr="http://im6-tub-ru.yandex.net/i?id=336360264-50-72&amp;n=21"/>
          <p:cNvPicPr>
            <a:picLocks noGrp="1"/>
          </p:cNvPicPr>
          <p:nvPr>
            <p:ph idx="1"/>
          </p:nvPr>
        </p:nvPicPr>
        <p:blipFill>
          <a:blip r:embed="rId2"/>
          <a:srcRect/>
          <a:stretch>
            <a:fillRect/>
          </a:stretch>
        </p:blipFill>
        <p:spPr bwMode="auto">
          <a:xfrm>
            <a:off x="611560" y="2708920"/>
            <a:ext cx="3744416" cy="3024336"/>
          </a:xfrm>
          <a:prstGeom prst="rect">
            <a:avLst/>
          </a:prstGeom>
          <a:noFill/>
          <a:ln w="9525">
            <a:noFill/>
            <a:miter lim="800000"/>
            <a:headEnd/>
            <a:tailEnd/>
          </a:ln>
        </p:spPr>
      </p:pic>
      <p:pic>
        <p:nvPicPr>
          <p:cNvPr id="5" name="Рисунок 4" descr="http://im1-tub-ru.yandex.net/i?id=492862601-44-72&amp;n=21"/>
          <p:cNvPicPr/>
          <p:nvPr/>
        </p:nvPicPr>
        <p:blipFill>
          <a:blip r:embed="rId3"/>
          <a:srcRect/>
          <a:stretch>
            <a:fillRect/>
          </a:stretch>
        </p:blipFill>
        <p:spPr bwMode="auto">
          <a:xfrm>
            <a:off x="4716016" y="3240742"/>
            <a:ext cx="3960440" cy="2996570"/>
          </a:xfrm>
          <a:prstGeom prst="rect">
            <a:avLst/>
          </a:prstGeom>
          <a:noFill/>
          <a:ln w="9525">
            <a:noFill/>
            <a:miter lim="800000"/>
            <a:headEnd/>
            <a:tailEnd/>
          </a:ln>
        </p:spPr>
      </p:pic>
    </p:spTree>
    <p:extLst>
      <p:ext uri="{BB962C8B-B14F-4D97-AF65-F5344CB8AC3E}">
        <p14:creationId xmlns:p14="http://schemas.microsoft.com/office/powerpoint/2010/main" val="3740116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550</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 Задачи: Воспитательные: *   Способствовать воспитанию чувства гордости за свой край, чувства любви к своей малой родине. *   Воспитание эстетических навыков в оформлении    презентации, информационной культуры. *   Воспитание чувства коллективизма при работе в группах, умение выслушивать мнение товарищей, умение отстаивать свою точку зрения. Образовательные: *   Научить учащихся работать с современными прикладными программами. Выработать умения и навыки создания и оформления компьютерной презентации. *   Научить учащихся использовать различные источники информации (архивные документы, подборки газет прошлых лет, Интернет). Развивающие: *   Развивать логическое мышление, познавательный интерес, расширить кругозор учащихся.  *   Развивать чувство меры, вкуса; аккуратность; логику изложения материала с помощью информации различных видов. *   Развивать навыки и умение выделять в тексте главные моменты; умение работать в группе; умение планировать собственную работу. </vt:lpstr>
      <vt:lpstr>Презентация PowerPoint</vt:lpstr>
      <vt:lpstr>Презентация PowerPoint</vt:lpstr>
      <vt:lpstr>“Mountainous Shoria” (Gornaya Shoria) is called “The Second Switszeland”. It’s the place where you can get filled with the energy of primordial nature. For many people the name “Gornaya Shoria” is romance and adventures.  In summer Gornaya Shoria is popular with its water trips. Rafting on the Mras-su, the main river of Shoria, lets you not only have an active rest, but also admire the beauty of the taiga, mountain ranges passing by, get great energy and inspiration. The Moon Cave, The Dry Waterfall, the cliffs of the Karchitsky Castle… Wind, water and time have produced fantastic caves and grottos. </vt:lpstr>
      <vt:lpstr>In winter Gornaya Shoria is a magic land where you can get sunburnt even at the beginning of March, the snow doesn’t melt till the end of April. Various winter activities are available for young and old: mountain skiing, snowboarding, riding a snowmobile, paragliding…  </vt:lpstr>
      <vt:lpstr>Sheregesh is called a mountain skiing resourt. Every year in April there is a mass skiing down the mountain held in Sheregesh. More than seven hundred mountainskiers and snowboarders dressed in bathing suits went down Green Mountain in 2013. The event was taken into Guinness Record Book. </vt:lpstr>
      <vt:lpstr>If you believe in Yetti, then you have a chance in a million to see him. He is said to settle in Azasskaya Cave. Local hunters are said to have seen his giant footsteps several times. By the way, the governor of Kemerovskaya region promised to give a million roubles to the one who would find Yetti.  </vt:lpstr>
      <vt:lpstr>Do you want to visit a unique museum of nature and human history, an ancient sanctuary with pictures on some smooth surfaces of stones reflecting different scenes of hunting and magic rituals, elks, bears, boats, anthropomorphous creatures, masks refering to the end of the Stone Age and the Bronze Era? “Tomskaya Pisanitsa” is just the right place. </vt:lpstr>
      <vt:lpstr>Презентация PowerPoint</vt:lpstr>
      <vt:lpstr>Презентация PowerPoint</vt:lpstr>
      <vt:lpstr>Источники:  turizm.ngs.ru/kemerovoRegion/sights/ kemoblast.ru/region/sem-chudes-kuzbassa.html krai.myschool44.edu.ru/chem_udivitelna_kemerovskaya_oblast strana.ru/places/31776 krasivye-mesta.ru/kemerovskaya-oblast www.sheregesh.su/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“Tomskaya Pisanitsa” – a unique museum of nature and human history, an ancient sanctuary. There are pictures on some smooth surfaces of stones reflecting different scenes of hunting and magic rituals, elks, bears, boats, anthropomorphous creatures, masks. All these pictures are considered to refer to the end of the Stone Age and the Bronze Era.</dc:title>
  <dc:creator>Светлана Любимова</dc:creator>
  <cp:lastModifiedBy>Светлана Любимова</cp:lastModifiedBy>
  <cp:revision>22</cp:revision>
  <dcterms:created xsi:type="dcterms:W3CDTF">2016-02-28T11:50:12Z</dcterms:created>
  <dcterms:modified xsi:type="dcterms:W3CDTF">2016-03-01T13:07:11Z</dcterms:modified>
</cp:coreProperties>
</file>