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69" r:id="rId2"/>
  </p:sldMasterIdLst>
  <p:notesMasterIdLst>
    <p:notesMasterId r:id="rId24"/>
  </p:notesMasterIdLst>
  <p:sldIdLst>
    <p:sldId id="266" r:id="rId3"/>
    <p:sldId id="283" r:id="rId4"/>
    <p:sldId id="268" r:id="rId5"/>
    <p:sldId id="279" r:id="rId6"/>
    <p:sldId id="280" r:id="rId7"/>
    <p:sldId id="281" r:id="rId8"/>
    <p:sldId id="269" r:id="rId9"/>
    <p:sldId id="282" r:id="rId10"/>
    <p:sldId id="284" r:id="rId11"/>
    <p:sldId id="285" r:id="rId12"/>
    <p:sldId id="267" r:id="rId13"/>
    <p:sldId id="258" r:id="rId14"/>
    <p:sldId id="276" r:id="rId15"/>
    <p:sldId id="275" r:id="rId16"/>
    <p:sldId id="277" r:id="rId17"/>
    <p:sldId id="278" r:id="rId18"/>
    <p:sldId id="262" r:id="rId19"/>
    <p:sldId id="270" r:id="rId20"/>
    <p:sldId id="286" r:id="rId21"/>
    <p:sldId id="263" r:id="rId22"/>
    <p:sldId id="264" r:id="rId2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95" autoAdjust="0"/>
  </p:normalViewPr>
  <p:slideViewPr>
    <p:cSldViewPr>
      <p:cViewPr>
        <p:scale>
          <a:sx n="66" d="100"/>
          <a:sy n="66" d="100"/>
        </p:scale>
        <p:origin x="-1284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9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B6384B8C-74FE-494B-869A-73D150917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CCD945-8A68-429E-AF70-A096E56FBF35}" type="slidenum">
              <a:rPr lang="ru-RU" smtClean="0">
                <a:latin typeface="Arial" charset="0"/>
              </a:rPr>
              <a:pPr/>
              <a:t>14</a:t>
            </a:fld>
            <a:endParaRPr lang="ru-RU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03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F13BA-6121-4257-BBC4-20FEB384A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5B5EB-BF73-4AE5-92FC-209E472E3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E632E-22AC-4DFA-A051-85834610E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0DF84-6C29-442C-AF65-BB12796FB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634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634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6C6AA-205E-441F-A44A-AC21C0E6F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CFF8D-7B88-403D-9BE9-A4E2E07EE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0D82C-4D7A-4FCD-98D5-9D77C1BAD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9B3CB-483B-457B-ACCE-F4B0A0C7D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9FEC1-33B4-44F9-B248-8D431BEC7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11A86-4005-4018-91B0-34A1BCFF9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B52CD-A8C5-42C5-929F-3B8C92F9C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A2E16-C56E-4941-954A-BA3178C2B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AC31E-F98F-45D7-97BF-26BDC2B0D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56607-8EC8-4DFD-8B1A-89A5CF2E4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A1904-63FB-459D-B328-ED067B8D8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C87C4-3080-4CA1-B8EE-3950F5D76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30E40-FA88-448E-892D-8AEB16B86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3B285-1F27-403F-AE46-65C6533DB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FB749-802F-4127-86E9-52C09D099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C0AE-70CE-4A3D-91F6-DA0AEA925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D515E-EDE5-45FC-A546-6B0E5E036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002B2-4290-4BA6-A590-55BB9C807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2F473-2B19-4FE2-8F6A-84BA240A8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823FFC8-76F6-4B33-A9B1-0327D3C82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0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  <p:bldP spid="43014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3014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30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30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3014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30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30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3014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30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30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3014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30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30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3014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30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30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52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30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30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30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30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30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3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3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30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30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30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31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3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31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3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31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3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31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31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31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3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532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32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2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2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46C67A6-9781-43CC-8140-38B64F895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532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1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20" grpId="0"/>
      <p:bldP spid="55321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3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3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53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3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3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3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53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3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3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3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53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3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3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3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53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3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3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3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53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3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jpeg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jpeg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.wmf"/><Relationship Id="rId5" Type="http://schemas.openxmlformats.org/officeDocument/2006/relationships/image" Target="../media/image2.wmf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7050"/>
            <a:ext cx="8686800" cy="1581150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smtClean="0"/>
              <a:t>Урок русского языка </a:t>
            </a:r>
            <a:br>
              <a:rPr lang="ru-RU" sz="3800" smtClean="0"/>
            </a:br>
            <a:r>
              <a:rPr lang="ru-RU" sz="3800" smtClean="0"/>
              <a:t>в 5 классе.</a:t>
            </a:r>
            <a:br>
              <a:rPr lang="ru-RU" sz="3800" smtClean="0"/>
            </a:br>
            <a:endParaRPr lang="ru-RU" sz="380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86063"/>
            <a:ext cx="9144000" cy="368935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(УМК под редакцией </a:t>
            </a:r>
            <a:r>
              <a:rPr lang="ru-RU" sz="1800" dirty="0" err="1" smtClean="0"/>
              <a:t>В.В.Бабайцевой</a:t>
            </a:r>
            <a:endParaRPr lang="ru-RU" sz="1800" dirty="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«Русский язык. Практика. Теория. 5 класс»)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hlink"/>
                </a:solidFill>
                <a:latin typeface="Century Gothic" pitchFamily="34" charset="0"/>
              </a:rPr>
              <a:t>Учитель  русского  языка и  литературы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hlink"/>
                </a:solidFill>
                <a:latin typeface="Century Gothic" pitchFamily="34" charset="0"/>
              </a:rPr>
              <a:t>МБОУ БГО СОШ №10 Тарасова Е.В.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г.Борисоглебск</a:t>
            </a:r>
            <a:endParaRPr lang="ru-RU" sz="1800" dirty="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/>
          </a:p>
        </p:txBody>
      </p:sp>
      <p:sp>
        <p:nvSpPr>
          <p:cNvPr id="15364" name="WordArt 5"/>
          <p:cNvSpPr>
            <a:spLocks noChangeArrowheads="1" noChangeShapeType="1" noTextEdit="1"/>
          </p:cNvSpPr>
          <p:nvPr/>
        </p:nvSpPr>
        <p:spPr bwMode="auto">
          <a:xfrm>
            <a:off x="1447800" y="2286000"/>
            <a:ext cx="6781800" cy="7651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endParaRPr lang="ru-RU" sz="40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79387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5925"/>
          </a:xfrm>
        </p:spPr>
        <p:txBody>
          <a:bodyPr/>
          <a:lstStyle/>
          <a:p>
            <a:pPr algn="ctr">
              <a:defRPr/>
            </a:pPr>
            <a:r>
              <a:rPr lang="ru-RU" sz="60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Сложное предложение</a:t>
            </a:r>
            <a:endParaRPr lang="ru-RU" sz="6000" dirty="0" smtClean="0"/>
          </a:p>
          <a:p>
            <a:pPr>
              <a:defRPr/>
            </a:pPr>
            <a:endParaRPr lang="ru-RU" dirty="0"/>
          </a:p>
        </p:txBody>
      </p:sp>
      <p:pic>
        <p:nvPicPr>
          <p:cNvPr id="24580" name="Picture 4" descr="к знания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124200"/>
            <a:ext cx="3810000" cy="2697163"/>
          </a:xfrm>
          <a:prstGeom prst="rect">
            <a:avLst/>
          </a:prstGeom>
          <a:solidFill>
            <a:srgbClr val="FFCCFF"/>
          </a:solidFill>
          <a:ln w="57150">
            <a:solidFill>
              <a:srgbClr val="84408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 descr="Пергамент"/>
          <p:cNvSpPr>
            <a:spLocks noChangeArrowheads="1"/>
          </p:cNvSpPr>
          <p:nvPr/>
        </p:nvSpPr>
        <p:spPr bwMode="auto">
          <a:xfrm>
            <a:off x="762000" y="4495800"/>
            <a:ext cx="7162800" cy="1905000"/>
          </a:xfrm>
          <a:prstGeom prst="flowChartPunchedCard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rgbClr val="FF9966"/>
            </a:solidFill>
            <a:miter lim="800000"/>
            <a:headEnd/>
            <a:tailEnd/>
          </a:ln>
          <a:effectLst>
            <a:outerShdw dist="107763" dir="18900000" algn="ctr" rotWithShape="0">
              <a:srgbClr val="FF9966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8" name="WordArt 3"/>
          <p:cNvSpPr>
            <a:spLocks noChangeArrowheads="1" noChangeShapeType="1" noTextEdit="1"/>
          </p:cNvSpPr>
          <p:nvPr/>
        </p:nvSpPr>
        <p:spPr bwMode="auto">
          <a:xfrm>
            <a:off x="1828800" y="0"/>
            <a:ext cx="6705600" cy="1371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Город Сложное предложение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04800" y="228600"/>
          <a:ext cx="874713" cy="1200150"/>
        </p:xfrm>
        <a:graphic>
          <a:graphicData uri="http://schemas.openxmlformats.org/presentationml/2006/ole">
            <p:oleObj spid="_x0000_s1026" name="Clip" r:id="rId4" imgW="875520" imgH="1201320" progId="">
              <p:embed/>
            </p:oleObj>
          </a:graphicData>
        </a:graphic>
      </p:graphicFrame>
      <p:pic>
        <p:nvPicPr>
          <p:cNvPr id="1029" name="Picture 6" descr="IMG_0998"/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 b="28033"/>
          <a:stretch>
            <a:fillRect/>
          </a:stretch>
        </p:blipFill>
        <p:spPr bwMode="auto">
          <a:xfrm>
            <a:off x="762000" y="1447800"/>
            <a:ext cx="7696200" cy="522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3"/>
          <p:cNvSpPr>
            <a:spLocks noChangeArrowheads="1" noChangeShapeType="1" noTextEdit="1"/>
          </p:cNvSpPr>
          <p:nvPr/>
        </p:nvSpPr>
        <p:spPr bwMode="auto">
          <a:xfrm>
            <a:off x="1905000" y="0"/>
            <a:ext cx="6705600" cy="1371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Город Сложное предложение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533400" y="304800"/>
          <a:ext cx="874713" cy="1200150"/>
        </p:xfrm>
        <a:graphic>
          <a:graphicData uri="http://schemas.openxmlformats.org/presentationml/2006/ole">
            <p:oleObj spid="_x0000_s2050" name="Clip" r:id="rId3" imgW="875520" imgH="1201320" progId="">
              <p:embed/>
            </p:oleObj>
          </a:graphicData>
        </a:graphic>
      </p:graphicFrame>
      <p:graphicFrame>
        <p:nvGraphicFramePr>
          <p:cNvPr id="2051" name="Object 13"/>
          <p:cNvGraphicFramePr>
            <a:graphicFrameLocks noChangeAspect="1"/>
          </p:cNvGraphicFramePr>
          <p:nvPr/>
        </p:nvGraphicFramePr>
        <p:xfrm>
          <a:off x="533400" y="304800"/>
          <a:ext cx="874713" cy="1200150"/>
        </p:xfrm>
        <a:graphic>
          <a:graphicData uri="http://schemas.openxmlformats.org/presentationml/2006/ole">
            <p:oleObj spid="_x0000_s2051" name="Clip" r:id="rId4" imgW="875520" imgH="1201320" progId="">
              <p:embed/>
            </p:oleObj>
          </a:graphicData>
        </a:graphic>
      </p:graphicFrame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166" name="Rectangle 2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200" dirty="0" smtClean="0"/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200" dirty="0" smtClean="0"/>
              <a:t>  </a:t>
            </a:r>
            <a:endParaRPr lang="en-US" sz="1600" dirty="0" smtClean="0">
              <a:effectLst/>
              <a:latin typeface="Candar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1600" dirty="0" smtClean="0">
              <a:effectLst/>
              <a:latin typeface="Candar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1600" dirty="0" smtClean="0">
              <a:effectLst/>
              <a:latin typeface="Candar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600" dirty="0" smtClean="0">
                <a:effectLst/>
                <a:latin typeface="Candara" pitchFamily="34" charset="0"/>
              </a:rPr>
              <a:t>                                                               </a:t>
            </a:r>
            <a:endParaRPr lang="ru-RU" sz="1600" dirty="0" smtClean="0">
              <a:effectLst/>
              <a:latin typeface="Candara" pitchFamily="34" charset="0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Задачи.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1. Узнать, чем отличаются … предложения от … 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2. Правильно ставить …</a:t>
            </a:r>
          </a:p>
          <a:p>
            <a:pPr>
              <a:buNone/>
              <a:defRPr/>
            </a:pPr>
            <a:r>
              <a:rPr lang="ru-RU" dirty="0" smtClean="0"/>
              <a:t>    в … предложениях.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3. Узнать, чем … части …</a:t>
            </a:r>
          </a:p>
          <a:p>
            <a:pPr>
              <a:buNone/>
              <a:defRPr/>
            </a:pPr>
            <a:r>
              <a:rPr lang="ru-RU" dirty="0" smtClean="0"/>
              <a:t>    предложения.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056" name="Picture 39" descr="сов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971800"/>
            <a:ext cx="2590800" cy="3124200"/>
          </a:xfrm>
          <a:prstGeom prst="rect">
            <a:avLst/>
          </a:prstGeom>
          <a:noFill/>
          <a:ln w="57150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smtClean="0"/>
              <a:t>Задачи.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1.Узнать, чем отличаются простые предложения от сложных.</a:t>
            </a:r>
          </a:p>
          <a:p>
            <a:pPr>
              <a:defRPr/>
            </a:pPr>
            <a:r>
              <a:rPr lang="ru-RU" dirty="0" smtClean="0"/>
              <a:t>2. Правильно ставить знаки препинания в сложных  предложениях.</a:t>
            </a:r>
          </a:p>
          <a:p>
            <a:pPr>
              <a:defRPr/>
            </a:pPr>
            <a:r>
              <a:rPr lang="ru-RU" dirty="0" smtClean="0"/>
              <a:t>3. Узнать, чем соединяются части сложного предложения.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type="title"/>
          </p:nvPr>
        </p:nvGraphicFramePr>
        <p:xfrm>
          <a:off x="457200" y="304800"/>
          <a:ext cx="833438" cy="1143000"/>
        </p:xfrm>
        <a:graphic>
          <a:graphicData uri="http://schemas.openxmlformats.org/presentationml/2006/ole">
            <p:oleObj spid="_x0000_s3074" name="Clip" r:id="rId3" imgW="875520" imgH="1201320" progId="">
              <p:embed/>
            </p:oleObj>
          </a:graphicData>
        </a:graphic>
      </p:graphicFrame>
      <p:sp>
        <p:nvSpPr>
          <p:cNvPr id="3076" name="WordArt 5"/>
          <p:cNvSpPr>
            <a:spLocks noChangeArrowheads="1" noChangeShapeType="1" noTextEdit="1"/>
          </p:cNvSpPr>
          <p:nvPr/>
        </p:nvSpPr>
        <p:spPr bwMode="auto">
          <a:xfrm>
            <a:off x="1905000" y="0"/>
            <a:ext cx="6705600" cy="1371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Город Сложное предложение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Физкультминутка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Раз – подняться, потянуться,</a:t>
            </a:r>
          </a:p>
          <a:p>
            <a:r>
              <a:rPr lang="ru-RU" smtClean="0"/>
              <a:t>Два – согнуться, разогнуться, </a:t>
            </a:r>
          </a:p>
          <a:p>
            <a:r>
              <a:rPr lang="ru-RU" smtClean="0"/>
              <a:t>Три – в ладоши три хлопка,</a:t>
            </a:r>
          </a:p>
          <a:p>
            <a:r>
              <a:rPr lang="ru-RU" smtClean="0"/>
              <a:t>Головою три кивка.</a:t>
            </a:r>
          </a:p>
          <a:p>
            <a:r>
              <a:rPr lang="ru-RU" smtClean="0"/>
              <a:t>На 4 – руки шире, </a:t>
            </a:r>
          </a:p>
          <a:p>
            <a:r>
              <a:rPr lang="ru-RU" smtClean="0"/>
              <a:t>5 – руками помахать.</a:t>
            </a:r>
          </a:p>
          <a:p>
            <a:r>
              <a:rPr lang="ru-RU" smtClean="0"/>
              <a:t>6 – на место тихо сесть.</a:t>
            </a:r>
            <a:endParaRPr lang="ru-RU" dirty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457200" y="304800"/>
          <a:ext cx="833438" cy="1143000"/>
        </p:xfrm>
        <a:graphic>
          <a:graphicData uri="http://schemas.openxmlformats.org/presentationml/2006/ole">
            <p:oleObj spid="_x0000_s4098" name="Clip" r:id="rId4" imgW="875520" imgH="1201320" progId="">
              <p:embed/>
            </p:oleObj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33400" y="228600"/>
          <a:ext cx="874713" cy="1200150"/>
        </p:xfrm>
        <a:graphic>
          <a:graphicData uri="http://schemas.openxmlformats.org/presentationml/2006/ole">
            <p:oleObj spid="_x0000_s5122" name="Clip" r:id="rId3" imgW="875520" imgH="1201320" progId="">
              <p:embed/>
            </p:oleObj>
          </a:graphicData>
        </a:graphic>
      </p:graphicFrame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8305800" y="6583363"/>
            <a:ext cx="8382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ru-RU" sz="1200">
              <a:latin typeface="Times New Roman" pitchFamily="18" charset="0"/>
            </a:endParaRPr>
          </a:p>
        </p:txBody>
      </p:sp>
      <p:sp>
        <p:nvSpPr>
          <p:cNvPr id="5124" name="WordArt 8"/>
          <p:cNvSpPr>
            <a:spLocks noChangeArrowheads="1" noChangeShapeType="1" noTextEdit="1"/>
          </p:cNvSpPr>
          <p:nvPr/>
        </p:nvSpPr>
        <p:spPr bwMode="auto">
          <a:xfrm>
            <a:off x="3429000" y="457200"/>
            <a:ext cx="25812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66CCFF"/>
              </a:solidFill>
              <a:effectLst>
                <a:outerShdw dist="35921" dir="2700000" algn="ctr" rotWithShape="0">
                  <a:srgbClr val="0000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defRPr/>
            </a:pPr>
            <a:r>
              <a:rPr lang="ru-RU" sz="2800" i="1" dirty="0" smtClean="0"/>
              <a:t> </a:t>
            </a:r>
            <a:r>
              <a:rPr lang="ru-RU" sz="2800" dirty="0" smtClean="0"/>
              <a:t>1. Наступила долгожданная зима.</a:t>
            </a:r>
          </a:p>
          <a:p>
            <a:pPr>
              <a:defRPr/>
            </a:pPr>
            <a:r>
              <a:rPr lang="ru-RU" sz="2800" dirty="0" smtClean="0"/>
              <a:t>2. Ночью земля покрылась пушистым снегом.</a:t>
            </a:r>
          </a:p>
          <a:p>
            <a:pPr>
              <a:defRPr/>
            </a:pPr>
            <a:r>
              <a:rPr lang="ru-RU" sz="2800" dirty="0" smtClean="0"/>
              <a:t>3. Ёлки стоят в пушистых шубах каждую иголку посеребрил иней. </a:t>
            </a:r>
          </a:p>
          <a:p>
            <a:pPr>
              <a:defRPr/>
            </a:pPr>
            <a:r>
              <a:rPr lang="ru-RU" sz="2800" dirty="0" smtClean="0"/>
              <a:t>4. И спелые ягоды рябины не расстаются с хрустальным нарядом.</a:t>
            </a:r>
          </a:p>
          <a:p>
            <a:pPr>
              <a:defRPr/>
            </a:pPr>
            <a:r>
              <a:rPr lang="ru-RU" sz="2800" dirty="0" smtClean="0"/>
              <a:t>5. Ударил мороз и речка покрылась льдом.</a:t>
            </a:r>
          </a:p>
          <a:p>
            <a:pPr>
              <a:defRPr/>
            </a:pPr>
            <a:r>
              <a:rPr lang="ru-RU" sz="2800" dirty="0" smtClean="0"/>
              <a:t>6. Скоро появится солнце и заблестит весь лес.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3"/>
          <p:cNvGraphicFramePr>
            <a:graphicFrameLocks noChangeAspect="1"/>
          </p:cNvGraphicFramePr>
          <p:nvPr>
            <p:ph type="title"/>
          </p:nvPr>
        </p:nvGraphicFramePr>
        <p:xfrm>
          <a:off x="4154488" y="274638"/>
          <a:ext cx="833437" cy="1143000"/>
        </p:xfrm>
        <a:graphic>
          <a:graphicData uri="http://schemas.openxmlformats.org/presentationml/2006/ole">
            <p:oleObj spid="_x0000_s6146" name="Clip" r:id="rId3" imgW="875520" imgH="1201320" progId="">
              <p:embed/>
            </p:oleObj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dirty="0" smtClean="0"/>
              <a:t>А.Саврасов</a:t>
            </a:r>
            <a:endParaRPr lang="ru-RU" sz="28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dirty="0" smtClean="0"/>
              <a:t>И.Грабарь</a:t>
            </a:r>
            <a:endParaRPr lang="ru-RU" sz="2800" dirty="0"/>
          </a:p>
        </p:txBody>
      </p:sp>
      <p:sp>
        <p:nvSpPr>
          <p:cNvPr id="6150" name="WordArt 4"/>
          <p:cNvSpPr>
            <a:spLocks noChangeArrowheads="1" noChangeShapeType="1" noTextEdit="1"/>
          </p:cNvSpPr>
          <p:nvPr/>
        </p:nvSpPr>
        <p:spPr bwMode="auto">
          <a:xfrm>
            <a:off x="1905000" y="0"/>
            <a:ext cx="6705600" cy="1371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Город Сложное предложение</a:t>
            </a:r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152" name="Picture 6" descr="C:\Users\КГБ\Desktop\img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286000"/>
            <a:ext cx="3657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7" descr="C:\Users\КГБ\Desktop\tmp8gHiEY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286000"/>
            <a:ext cx="3733800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Пергамент"/>
          <p:cNvSpPr>
            <a:spLocks noChangeArrowheads="1"/>
          </p:cNvSpPr>
          <p:nvPr/>
        </p:nvSpPr>
        <p:spPr bwMode="auto">
          <a:xfrm>
            <a:off x="1219200" y="1752600"/>
            <a:ext cx="6781800" cy="457200"/>
          </a:xfrm>
          <a:prstGeom prst="flowChartPunchedCard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rgbClr val="FF9966"/>
            </a:solidFill>
            <a:miter lim="800000"/>
            <a:headEnd/>
            <a:tailEnd/>
          </a:ln>
          <a:effectLst>
            <a:outerShdw dist="107763" dir="18900000" algn="ctr" rotWithShape="0">
              <a:srgbClr val="FF9966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533400" y="304800"/>
          <a:ext cx="874713" cy="1200150"/>
        </p:xfrm>
        <a:graphic>
          <a:graphicData uri="http://schemas.openxmlformats.org/presentationml/2006/ole">
            <p:oleObj spid="_x0000_s7170" name="Clip" r:id="rId4" imgW="875520" imgH="1201320" progId="">
              <p:embed/>
            </p:oleObj>
          </a:graphicData>
        </a:graphic>
      </p:graphicFrame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1143000" y="1600200"/>
            <a:ext cx="7239000" cy="685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chemeClr val="folHlink"/>
                  </a:outerShdw>
                </a:effectLst>
                <a:latin typeface="Impact"/>
              </a:rPr>
              <a:t>Творческое задание</a:t>
            </a: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8305800" y="6583363"/>
            <a:ext cx="8382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ru-RU" sz="1200">
              <a:latin typeface="Times New Roman" pitchFamily="18" charset="0"/>
            </a:endParaRPr>
          </a:p>
        </p:txBody>
      </p:sp>
      <p:graphicFrame>
        <p:nvGraphicFramePr>
          <p:cNvPr id="10251" name="Object 11"/>
          <p:cNvGraphicFramePr>
            <a:graphicFrameLocks noChangeAspect="1"/>
          </p:cNvGraphicFramePr>
          <p:nvPr/>
        </p:nvGraphicFramePr>
        <p:xfrm>
          <a:off x="6532563" y="5330825"/>
          <a:ext cx="2611437" cy="1527175"/>
        </p:xfrm>
        <a:graphic>
          <a:graphicData uri="http://schemas.openxmlformats.org/presentationml/2006/ole">
            <p:oleObj spid="_x0000_s7171" name="Clip" r:id="rId5" imgW="1180080" imgH="689040" progId="">
              <p:embed/>
            </p:oleObj>
          </a:graphicData>
        </a:graphic>
      </p:graphicFrame>
      <p:sp>
        <p:nvSpPr>
          <p:cNvPr id="7175" name="WordArt 12"/>
          <p:cNvSpPr>
            <a:spLocks noChangeArrowheads="1" noChangeShapeType="1" noTextEdit="1"/>
          </p:cNvSpPr>
          <p:nvPr/>
        </p:nvSpPr>
        <p:spPr bwMode="auto">
          <a:xfrm>
            <a:off x="1600200" y="0"/>
            <a:ext cx="6705600" cy="1371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Город Сложное предложение</a:t>
            </a:r>
          </a:p>
        </p:txBody>
      </p:sp>
      <p:sp>
        <p:nvSpPr>
          <p:cNvPr id="10250" name="WordArt 15"/>
          <p:cNvSpPr>
            <a:spLocks noChangeArrowheads="1" noChangeShapeType="1" noTextEdit="1"/>
          </p:cNvSpPr>
          <p:nvPr/>
        </p:nvSpPr>
        <p:spPr bwMode="auto">
          <a:xfrm>
            <a:off x="381000" y="2590800"/>
            <a:ext cx="8382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35"/>
              </a:avLst>
            </a:prstTxWarp>
          </a:bodyPr>
          <a:lstStyle/>
          <a:p>
            <a:pPr>
              <a:defRPr/>
            </a:pPr>
            <a:r>
              <a:rPr lang="ru-RU" sz="2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+mn-lt"/>
              </a:rPr>
              <a:t>Написать рассказ на тему  «Зима»  (5 предложений</a:t>
            </a:r>
            <a:r>
              <a:rPr lang="ru-RU" sz="2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</a:rPr>
              <a:t>),</a:t>
            </a:r>
          </a:p>
          <a:p>
            <a:pPr>
              <a:defRPr/>
            </a:pPr>
            <a:r>
              <a:rPr lang="ru-RU" sz="2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+mn-lt"/>
              </a:rPr>
              <a:t>                      включив в текст сложные предложения</a:t>
            </a:r>
          </a:p>
        </p:txBody>
      </p:sp>
      <p:pic>
        <p:nvPicPr>
          <p:cNvPr id="7177" name="Picture 4" descr="перо к тексту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352800"/>
            <a:ext cx="1981200" cy="3276600"/>
          </a:xfrm>
          <a:prstGeom prst="rect">
            <a:avLst/>
          </a:prstGeom>
          <a:solidFill>
            <a:srgbClr val="FF3300"/>
          </a:solidFill>
          <a:ln w="57150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 descr="Пергамент"/>
          <p:cNvSpPr>
            <a:spLocks noChangeArrowheads="1"/>
          </p:cNvSpPr>
          <p:nvPr/>
        </p:nvSpPr>
        <p:spPr bwMode="auto">
          <a:xfrm>
            <a:off x="2286000" y="1905000"/>
            <a:ext cx="2209800" cy="76200"/>
          </a:xfrm>
          <a:prstGeom prst="flowChartPunchedCard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rgbClr val="FF9966"/>
            </a:solidFill>
            <a:miter lim="800000"/>
            <a:headEnd/>
            <a:tailEnd/>
          </a:ln>
          <a:effectLst>
            <a:outerShdw dist="107763" dir="18900000" algn="ctr" rotWithShape="0">
              <a:srgbClr val="FF9966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533400" y="304800"/>
          <a:ext cx="874713" cy="1200150"/>
        </p:xfrm>
        <a:graphic>
          <a:graphicData uri="http://schemas.openxmlformats.org/presentationml/2006/ole">
            <p:oleObj spid="_x0000_s8194" name="Clip" r:id="rId4" imgW="875520" imgH="1201320" progId="">
              <p:embed/>
            </p:oleObj>
          </a:graphicData>
        </a:graphic>
      </p:graphicFrame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1066800" y="1676400"/>
            <a:ext cx="5410200" cy="685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ru-RU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chemeClr val="folHlink"/>
                  </a:outerShdw>
                </a:effectLst>
                <a:latin typeface="Impact"/>
              </a:rPr>
              <a:t>Домашнее задание:</a:t>
            </a:r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8305800" y="6583363"/>
            <a:ext cx="8382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ru-RU" sz="1200">
              <a:latin typeface="Times New Roman" pitchFamily="18" charset="0"/>
            </a:endParaRPr>
          </a:p>
        </p:txBody>
      </p:sp>
      <p:graphicFrame>
        <p:nvGraphicFramePr>
          <p:cNvPr id="75787" name="Object 11"/>
          <p:cNvGraphicFramePr>
            <a:graphicFrameLocks noChangeAspect="1"/>
          </p:cNvGraphicFramePr>
          <p:nvPr/>
        </p:nvGraphicFramePr>
        <p:xfrm>
          <a:off x="6324600" y="5105400"/>
          <a:ext cx="2611438" cy="1527175"/>
        </p:xfrm>
        <a:graphic>
          <a:graphicData uri="http://schemas.openxmlformats.org/presentationml/2006/ole">
            <p:oleObj spid="_x0000_s8195" name="Clip" r:id="rId5" imgW="1180080" imgH="689040" progId="">
              <p:embed/>
            </p:oleObj>
          </a:graphicData>
        </a:graphic>
      </p:graphicFrame>
      <p:sp>
        <p:nvSpPr>
          <p:cNvPr id="8199" name="WordArt 12"/>
          <p:cNvSpPr>
            <a:spLocks noChangeArrowheads="1" noChangeShapeType="1" noTextEdit="1"/>
          </p:cNvSpPr>
          <p:nvPr/>
        </p:nvSpPr>
        <p:spPr bwMode="auto">
          <a:xfrm>
            <a:off x="1905000" y="0"/>
            <a:ext cx="6705600" cy="1371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Город Сложное предложение</a:t>
            </a:r>
          </a:p>
        </p:txBody>
      </p:sp>
      <p:sp>
        <p:nvSpPr>
          <p:cNvPr id="75789" name="AutoShape 13"/>
          <p:cNvSpPr>
            <a:spLocks noChangeArrowheads="1"/>
          </p:cNvSpPr>
          <p:nvPr/>
        </p:nvSpPr>
        <p:spPr bwMode="auto">
          <a:xfrm flipV="1">
            <a:off x="7467600" y="3810000"/>
            <a:ext cx="76200" cy="265113"/>
          </a:xfrm>
          <a:prstGeom prst="triangle">
            <a:avLst>
              <a:gd name="adj" fmla="val 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790" name="AutoShape 14"/>
          <p:cNvSpPr>
            <a:spLocks noChangeArrowheads="1"/>
          </p:cNvSpPr>
          <p:nvPr/>
        </p:nvSpPr>
        <p:spPr bwMode="auto">
          <a:xfrm>
            <a:off x="3465513" y="3305175"/>
            <a:ext cx="114300" cy="1143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02" name="Rectangle 15"/>
          <p:cNvSpPr>
            <a:spLocks noChangeArrowheads="1"/>
          </p:cNvSpPr>
          <p:nvPr/>
        </p:nvSpPr>
        <p:spPr bwMode="auto">
          <a:xfrm>
            <a:off x="1295400" y="2544763"/>
            <a:ext cx="68040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457200" indent="-457200" algn="l">
              <a:buFontTx/>
              <a:buAutoNum type="arabicParenR"/>
            </a:pPr>
            <a:r>
              <a:rPr lang="ru-RU" sz="2800">
                <a:latin typeface="Arial" charset="0"/>
                <a:cs typeface="Times New Roman" pitchFamily="18" charset="0"/>
              </a:rPr>
              <a:t>Учебник «Теория», параграф № 24</a:t>
            </a:r>
          </a:p>
          <a:p>
            <a:pPr marL="457200" indent="-457200" algn="l"/>
            <a:r>
              <a:rPr lang="ru-RU" sz="2800">
                <a:latin typeface="Arial" charset="0"/>
                <a:cs typeface="Times New Roman" pitchFamily="18" charset="0"/>
              </a:rPr>
              <a:t> ( с пометками)</a:t>
            </a:r>
            <a:endParaRPr lang="ru-RU" sz="2800">
              <a:latin typeface="Arial" charset="0"/>
            </a:endParaRPr>
          </a:p>
        </p:txBody>
      </p:sp>
      <p:sp>
        <p:nvSpPr>
          <p:cNvPr id="8203" name="Rectangle 16"/>
          <p:cNvSpPr>
            <a:spLocks noChangeArrowheads="1"/>
          </p:cNvSpPr>
          <p:nvPr/>
        </p:nvSpPr>
        <p:spPr bwMode="auto">
          <a:xfrm>
            <a:off x="609600" y="3581400"/>
            <a:ext cx="8382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1800">
                <a:latin typeface="Arial" charset="0"/>
              </a:rPr>
              <a:t>          </a:t>
            </a:r>
            <a:r>
              <a:rPr lang="ru-RU" sz="1400">
                <a:latin typeface="Arial" charset="0"/>
              </a:rPr>
              <a:t> </a:t>
            </a:r>
            <a:r>
              <a:rPr lang="ru-RU" sz="2800">
                <a:latin typeface="Arial" charset="0"/>
                <a:cs typeface="Times New Roman" pitchFamily="18" charset="0"/>
              </a:rPr>
              <a:t>2) Учебник «Практика»:</a:t>
            </a:r>
          </a:p>
          <a:p>
            <a:pPr algn="l"/>
            <a:r>
              <a:rPr lang="ru-RU" sz="2800">
                <a:latin typeface="Arial" charset="0"/>
                <a:cs typeface="Times New Roman" pitchFamily="18" charset="0"/>
              </a:rPr>
              <a:t>               «5» – упр. 326</a:t>
            </a:r>
          </a:p>
          <a:p>
            <a:pPr algn="l"/>
            <a:r>
              <a:rPr lang="ru-RU" sz="2800">
                <a:latin typeface="Arial" charset="0"/>
                <a:cs typeface="Times New Roman" pitchFamily="18" charset="0"/>
              </a:rPr>
              <a:t> ( по заданию, с разборами),</a:t>
            </a:r>
          </a:p>
          <a:p>
            <a:pPr algn="l"/>
            <a:r>
              <a:rPr lang="ru-RU" sz="2800">
                <a:latin typeface="Arial" charset="0"/>
                <a:cs typeface="Times New Roman" pitchFamily="18" charset="0"/>
              </a:rPr>
              <a:t>               «4», «3» – упр. 325</a:t>
            </a:r>
          </a:p>
          <a:p>
            <a:pPr algn="l"/>
            <a:r>
              <a:rPr lang="ru-RU" sz="2800">
                <a:latin typeface="Arial" charset="0"/>
                <a:cs typeface="Times New Roman" pitchFamily="18" charset="0"/>
              </a:rPr>
              <a:t> ( по заданию, с разборами)</a:t>
            </a:r>
            <a:endParaRPr lang="ru-RU" sz="2800">
              <a:latin typeface="Arial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sz="3600" dirty="0" smtClean="0"/>
              <a:t>1. С чем познакомились на уроке?</a:t>
            </a:r>
          </a:p>
          <a:p>
            <a:pPr>
              <a:defRPr/>
            </a:pPr>
            <a:r>
              <a:rPr lang="ru-RU" sz="3600" dirty="0" smtClean="0"/>
              <a:t>2. Что было легко?</a:t>
            </a:r>
          </a:p>
          <a:p>
            <a:pPr>
              <a:defRPr/>
            </a:pPr>
            <a:r>
              <a:rPr lang="ru-RU" sz="3600" dirty="0" smtClean="0"/>
              <a:t>3. В чём испытывали</a:t>
            </a:r>
          </a:p>
          <a:p>
            <a:pPr>
              <a:buNone/>
              <a:defRPr/>
            </a:pPr>
            <a:r>
              <a:rPr lang="ru-RU" sz="3600" dirty="0" smtClean="0"/>
              <a:t>   трудности?</a:t>
            </a:r>
          </a:p>
          <a:p>
            <a:pPr>
              <a:defRPr/>
            </a:pPr>
            <a:r>
              <a:rPr lang="ru-RU" sz="3600" dirty="0" smtClean="0"/>
              <a:t>4. Что понравилось </a:t>
            </a:r>
          </a:p>
          <a:p>
            <a:pPr>
              <a:buNone/>
              <a:defRPr/>
            </a:pPr>
            <a:r>
              <a:rPr lang="ru-RU" sz="3600" dirty="0" smtClean="0"/>
              <a:t>   или не понравилось?</a:t>
            </a:r>
            <a:endParaRPr lang="ru-RU" sz="3600" dirty="0"/>
          </a:p>
        </p:txBody>
      </p:sp>
      <p:pic>
        <p:nvPicPr>
          <p:cNvPr id="25604" name="Picture 6" descr="у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895600"/>
            <a:ext cx="2614613" cy="3124200"/>
          </a:xfrm>
          <a:prstGeom prst="rect">
            <a:avLst/>
          </a:prstGeom>
          <a:noFill/>
          <a:ln w="57150">
            <a:solidFill>
              <a:srgbClr val="84408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endParaRPr lang="ru-RU" i="1" dirty="0" smtClean="0"/>
          </a:p>
          <a:p>
            <a:pPr algn="ctr">
              <a:defRPr/>
            </a:pPr>
            <a:r>
              <a:rPr lang="ru-RU" i="1" dirty="0" smtClean="0"/>
              <a:t>Учите русский – годы кряду,</a:t>
            </a:r>
            <a:endParaRPr lang="ru-RU" dirty="0" smtClean="0"/>
          </a:p>
          <a:p>
            <a:pPr algn="ctr">
              <a:defRPr/>
            </a:pPr>
            <a:r>
              <a:rPr lang="ru-RU" i="1" dirty="0" smtClean="0"/>
              <a:t>С душой, с усердием, с умом!</a:t>
            </a:r>
            <a:endParaRPr lang="ru-RU" dirty="0" smtClean="0"/>
          </a:p>
          <a:p>
            <a:pPr algn="ctr">
              <a:defRPr/>
            </a:pPr>
            <a:r>
              <a:rPr lang="ru-RU" i="1" dirty="0" smtClean="0"/>
              <a:t>Вас ждёт великая награда, </a:t>
            </a:r>
            <a:endParaRPr lang="ru-RU" dirty="0" smtClean="0"/>
          </a:p>
          <a:p>
            <a:pPr algn="ctr">
              <a:defRPr/>
            </a:pPr>
            <a:r>
              <a:rPr lang="ru-RU" i="1" dirty="0" smtClean="0"/>
              <a:t>И та награда – в нём самом!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Пергамент"/>
          <p:cNvSpPr>
            <a:spLocks noChangeArrowheads="1"/>
          </p:cNvSpPr>
          <p:nvPr/>
        </p:nvSpPr>
        <p:spPr bwMode="auto">
          <a:xfrm>
            <a:off x="1066800" y="4800600"/>
            <a:ext cx="7010400" cy="76200"/>
          </a:xfrm>
          <a:prstGeom prst="flowChartPunchedCard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rgbClr val="FF9966"/>
            </a:solidFill>
            <a:miter lim="800000"/>
            <a:headEnd/>
            <a:tailEnd/>
          </a:ln>
          <a:effectLst>
            <a:outerShdw dist="107763" dir="18900000" algn="ctr" rotWithShape="0">
              <a:srgbClr val="FF9966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533400" y="304800"/>
          <a:ext cx="874713" cy="1200150"/>
        </p:xfrm>
        <a:graphic>
          <a:graphicData uri="http://schemas.openxmlformats.org/presentationml/2006/ole">
            <p:oleObj spid="_x0000_s9218" name="Clip" r:id="rId4" imgW="875520" imgH="1201320" progId="">
              <p:embed/>
            </p:oleObj>
          </a:graphicData>
        </a:graphic>
      </p:graphicFrame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304800" y="4648200"/>
            <a:ext cx="83820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chemeClr val="folHlink"/>
                  </a:outerShdw>
                </a:effectLst>
                <a:latin typeface="Impact"/>
              </a:rPr>
              <a:t>Творческих  Вам  успехов!</a:t>
            </a:r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8305800" y="6583363"/>
            <a:ext cx="8382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ru-RU" sz="1200">
              <a:latin typeface="Times New Roman" pitchFamily="18" charset="0"/>
            </a:endParaRPr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1905000" y="0"/>
            <a:ext cx="6705600" cy="1371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Город Сложное предложение</a:t>
            </a:r>
          </a:p>
        </p:txBody>
      </p:sp>
      <p:pic>
        <p:nvPicPr>
          <p:cNvPr id="11277" name="Picture 13" descr="Паравоз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2438400"/>
            <a:ext cx="259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810000" y="2667000"/>
            <a:ext cx="1447800" cy="1219200"/>
            <a:chOff x="2880" y="1979"/>
            <a:chExt cx="2757" cy="1056"/>
          </a:xfrm>
        </p:grpSpPr>
        <p:pic>
          <p:nvPicPr>
            <p:cNvPr id="9234" name="Picture 15" descr="Вагон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80" y="1979"/>
              <a:ext cx="2757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5" name="Rectangle 16"/>
            <p:cNvSpPr>
              <a:spLocks noChangeArrowheads="1"/>
            </p:cNvSpPr>
            <p:nvPr/>
          </p:nvSpPr>
          <p:spPr bwMode="auto">
            <a:xfrm>
              <a:off x="3096" y="2296"/>
              <a:ext cx="2359" cy="544"/>
            </a:xfrm>
            <a:prstGeom prst="rect">
              <a:avLst/>
            </a:prstGeom>
            <a:solidFill>
              <a:srgbClr val="A5EDF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ru-RU" sz="2000" b="0">
                  <a:solidFill>
                    <a:schemeClr val="bg1"/>
                  </a:solidFill>
                  <a:latin typeface="Comic Sans MS" pitchFamily="66" charset="0"/>
                </a:rPr>
                <a:t>1.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105400" y="2667000"/>
            <a:ext cx="1447800" cy="1219200"/>
            <a:chOff x="2880" y="1979"/>
            <a:chExt cx="2757" cy="1056"/>
          </a:xfrm>
        </p:grpSpPr>
        <p:pic>
          <p:nvPicPr>
            <p:cNvPr id="9232" name="Picture 18" descr="Вагон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80" y="1979"/>
              <a:ext cx="2757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3" name="Rectangle 19"/>
            <p:cNvSpPr>
              <a:spLocks noChangeArrowheads="1"/>
            </p:cNvSpPr>
            <p:nvPr/>
          </p:nvSpPr>
          <p:spPr bwMode="auto">
            <a:xfrm>
              <a:off x="3096" y="2296"/>
              <a:ext cx="2359" cy="544"/>
            </a:xfrm>
            <a:prstGeom prst="rect">
              <a:avLst/>
            </a:prstGeom>
            <a:solidFill>
              <a:srgbClr val="A5EDF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ru-RU" sz="2000" b="0">
                  <a:solidFill>
                    <a:schemeClr val="bg1"/>
                  </a:solidFill>
                  <a:latin typeface="Comic Sans MS" pitchFamily="66" charset="0"/>
                </a:rPr>
                <a:t>2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477000" y="2667000"/>
            <a:ext cx="1447800" cy="1219200"/>
            <a:chOff x="2880" y="1979"/>
            <a:chExt cx="2757" cy="1056"/>
          </a:xfrm>
        </p:grpSpPr>
        <p:pic>
          <p:nvPicPr>
            <p:cNvPr id="9230" name="Picture 21" descr="Вагон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80" y="1979"/>
              <a:ext cx="2757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1" name="Rectangle 22"/>
            <p:cNvSpPr>
              <a:spLocks noChangeArrowheads="1"/>
            </p:cNvSpPr>
            <p:nvPr/>
          </p:nvSpPr>
          <p:spPr bwMode="auto">
            <a:xfrm>
              <a:off x="3096" y="2296"/>
              <a:ext cx="2359" cy="544"/>
            </a:xfrm>
            <a:prstGeom prst="rect">
              <a:avLst/>
            </a:prstGeom>
            <a:solidFill>
              <a:srgbClr val="A5EDF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ru-RU" sz="2000" b="0">
                  <a:solidFill>
                    <a:schemeClr val="bg1"/>
                  </a:solidFill>
                  <a:latin typeface="Comic Sans MS" pitchFamily="66" charset="0"/>
                </a:rPr>
                <a:t>3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7620000" y="2438400"/>
            <a:ext cx="914400" cy="1219200"/>
            <a:chOff x="204" y="1162"/>
            <a:chExt cx="1723" cy="1633"/>
          </a:xfrm>
        </p:grpSpPr>
        <p:pic>
          <p:nvPicPr>
            <p:cNvPr id="9228" name="Picture 24" descr="BALLOON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3" y="1162"/>
              <a:ext cx="77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204" y="1934"/>
              <a:ext cx="1723" cy="861"/>
            </a:xfrm>
            <a:prstGeom prst="rect">
              <a:avLst/>
            </a:prstGeom>
            <a:solidFill>
              <a:srgbClr val="A5ED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3500000" algn="ctr" rotWithShape="0">
                <a:schemeClr val="bg1">
                  <a:alpha val="50000"/>
                </a:schemeClr>
              </a:outerShdw>
            </a:effectLst>
          </p:spPr>
          <p:txBody>
            <a:bodyPr anchor="b"/>
            <a:lstStyle/>
            <a:p>
              <a:pPr>
                <a:defRPr/>
              </a:pPr>
              <a:r>
                <a:rPr lang="ru-RU" b="0" dirty="0">
                  <a:solidFill>
                    <a:srgbClr val="130BB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3.</a:t>
              </a:r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01622E-6 L -0.50382 2.01622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64E-6 L -0.4882 -0.00301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64E-6 L -0.4882 -0.00301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0"/>
                            </p:stCondLst>
                            <p:childTnLst>
                              <p:par>
                                <p:cTn id="3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64E-6 L -0.4882 -0.00301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7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3657600"/>
            <a:ext cx="9144000" cy="320040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chemeClr val="accent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7024688" y="2895600"/>
          <a:ext cx="2119312" cy="2166938"/>
        </p:xfrm>
        <a:graphic>
          <a:graphicData uri="http://schemas.openxmlformats.org/presentationml/2006/ole">
            <p:oleObj spid="_x0000_s10242" name="Clip" r:id="rId3" imgW="630000" imgH="643680" progId="">
              <p:embed/>
            </p:oleObj>
          </a:graphicData>
        </a:graphic>
      </p:graphicFrame>
      <p:graphicFrame>
        <p:nvGraphicFramePr>
          <p:cNvPr id="10243" name="Object 4"/>
          <p:cNvGraphicFramePr>
            <a:graphicFrameLocks noChangeAspect="1"/>
          </p:cNvGraphicFramePr>
          <p:nvPr/>
        </p:nvGraphicFramePr>
        <p:xfrm>
          <a:off x="5791200" y="4333875"/>
          <a:ext cx="2274888" cy="1017588"/>
        </p:xfrm>
        <a:graphic>
          <a:graphicData uri="http://schemas.openxmlformats.org/presentationml/2006/ole">
            <p:oleObj spid="_x0000_s10243" name="Clip" r:id="rId4" imgW="751320" imgH="534600" progId="">
              <p:embed/>
            </p:oleObj>
          </a:graphicData>
        </a:graphic>
      </p:graphicFrame>
      <p:graphicFrame>
        <p:nvGraphicFramePr>
          <p:cNvPr id="10244" name="Object 5"/>
          <p:cNvGraphicFramePr>
            <a:graphicFrameLocks noChangeAspect="1"/>
          </p:cNvGraphicFramePr>
          <p:nvPr/>
        </p:nvGraphicFramePr>
        <p:xfrm>
          <a:off x="5791200" y="5410200"/>
          <a:ext cx="2743200" cy="1143000"/>
        </p:xfrm>
        <a:graphic>
          <a:graphicData uri="http://schemas.openxmlformats.org/presentationml/2006/ole">
            <p:oleObj spid="_x0000_s10244" name="Clip" r:id="rId5" imgW="1357560" imgH="1599840" progId="">
              <p:embed/>
            </p:oleObj>
          </a:graphicData>
        </a:graphic>
      </p:graphicFrame>
      <p:graphicFrame>
        <p:nvGraphicFramePr>
          <p:cNvPr id="10245" name="Object 6"/>
          <p:cNvGraphicFramePr>
            <a:graphicFrameLocks noChangeAspect="1"/>
          </p:cNvGraphicFramePr>
          <p:nvPr/>
        </p:nvGraphicFramePr>
        <p:xfrm>
          <a:off x="2743200" y="4876800"/>
          <a:ext cx="2438400" cy="1069975"/>
        </p:xfrm>
        <a:graphic>
          <a:graphicData uri="http://schemas.openxmlformats.org/presentationml/2006/ole">
            <p:oleObj spid="_x0000_s10245" name="Clip" r:id="rId6" imgW="1820160" imgH="1299240" progId="">
              <p:embed/>
            </p:oleObj>
          </a:graphicData>
        </a:graphic>
      </p:graphicFrame>
      <p:graphicFrame>
        <p:nvGraphicFramePr>
          <p:cNvPr id="10246" name="Object 7"/>
          <p:cNvGraphicFramePr>
            <a:graphicFrameLocks noChangeAspect="1"/>
          </p:cNvGraphicFramePr>
          <p:nvPr/>
        </p:nvGraphicFramePr>
        <p:xfrm>
          <a:off x="304800" y="685800"/>
          <a:ext cx="3001963" cy="4584700"/>
        </p:xfrm>
        <a:graphic>
          <a:graphicData uri="http://schemas.openxmlformats.org/presentationml/2006/ole">
            <p:oleObj spid="_x0000_s10246" name="Clip" r:id="rId7" imgW="3108240" imgH="4747680" progId="">
              <p:embed/>
            </p:oleObj>
          </a:graphicData>
        </a:graphic>
      </p:graphicFrame>
      <p:graphicFrame>
        <p:nvGraphicFramePr>
          <p:cNvPr id="10247" name="Object 8"/>
          <p:cNvGraphicFramePr>
            <a:graphicFrameLocks noChangeAspect="1"/>
          </p:cNvGraphicFramePr>
          <p:nvPr/>
        </p:nvGraphicFramePr>
        <p:xfrm>
          <a:off x="3810000" y="3733800"/>
          <a:ext cx="2476500" cy="1012825"/>
        </p:xfrm>
        <a:graphic>
          <a:graphicData uri="http://schemas.openxmlformats.org/presentationml/2006/ole">
            <p:oleObj spid="_x0000_s10247" name="Clip" r:id="rId8" imgW="1486440" imgH="608040" progId="">
              <p:embed/>
            </p:oleObj>
          </a:graphicData>
        </a:graphic>
      </p:graphicFrame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>
            <a:off x="3124200" y="1295400"/>
            <a:ext cx="5819775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Times New Roman"/>
                <a:cs typeface="Times New Roman"/>
              </a:rPr>
              <a:t>Успехов   Вам   в </a:t>
            </a:r>
            <a:r>
              <a:rPr lang="ru-RU" sz="36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Times New Roman"/>
                <a:cs typeface="Times New Roman"/>
              </a:rPr>
              <a:t> работе </a:t>
            </a:r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Times New Roman"/>
                <a:cs typeface="Times New Roman"/>
              </a:rPr>
              <a:t>!!!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hlink"/>
                </a:solidFill>
                <a:latin typeface="Bernard MT Condensed" pitchFamily="18" charset="0"/>
              </a:rPr>
              <a:t>Минутка чистописания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783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b="1" i="1" u="sng" dirty="0" smtClean="0"/>
              <a:t>Помните о правилах письма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b="1" i="1" u="sng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b="1" i="1" dirty="0" smtClean="0"/>
              <a:t>Тетрадь я правильно кладу,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b="1" i="1" dirty="0" smtClean="0"/>
              <a:t>Ручку правильно держу.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b="1" i="1" dirty="0" smtClean="0"/>
              <a:t>За посадкою слежу,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b="1" i="1" dirty="0" smtClean="0"/>
              <a:t>На «отлично» напишу!</a:t>
            </a:r>
          </a:p>
        </p:txBody>
      </p:sp>
      <p:pic>
        <p:nvPicPr>
          <p:cNvPr id="17412" name="Picture 8" descr="14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505200"/>
            <a:ext cx="2133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ru-RU" sz="3600" dirty="0" err="1" smtClean="0"/>
              <a:t>МеСяц</a:t>
            </a:r>
            <a:r>
              <a:rPr lang="ru-RU" sz="3600" dirty="0" smtClean="0"/>
              <a:t> вышел из-за тучи, </a:t>
            </a:r>
          </a:p>
          <a:p>
            <a:pPr algn="ctr">
              <a:defRPr/>
            </a:pPr>
            <a:r>
              <a:rPr lang="ru-RU" sz="3600" dirty="0" smtClean="0"/>
              <a:t>По нему </a:t>
            </a:r>
            <a:r>
              <a:rPr lang="ru-RU" sz="3600" dirty="0" err="1" smtClean="0"/>
              <a:t>учитьСя</a:t>
            </a:r>
            <a:r>
              <a:rPr lang="ru-RU" sz="3600" dirty="0" smtClean="0"/>
              <a:t> лучше – </a:t>
            </a:r>
          </a:p>
          <a:p>
            <a:pPr algn="ctr">
              <a:defRPr/>
            </a:pPr>
            <a:r>
              <a:rPr lang="ru-RU" sz="3600" dirty="0" smtClean="0"/>
              <a:t>Сразу </a:t>
            </a:r>
            <a:r>
              <a:rPr lang="ru-RU" sz="3600" dirty="0" err="1" smtClean="0"/>
              <a:t>узнаётСя</a:t>
            </a:r>
            <a:r>
              <a:rPr lang="ru-RU" sz="3600" dirty="0" smtClean="0"/>
              <a:t> «</a:t>
            </a:r>
            <a:r>
              <a:rPr lang="ru-RU" sz="3600" dirty="0" err="1" smtClean="0"/>
              <a:t>эС</a:t>
            </a:r>
            <a:r>
              <a:rPr lang="ru-RU" sz="3600" dirty="0" smtClean="0"/>
              <a:t>»,</a:t>
            </a:r>
          </a:p>
          <a:p>
            <a:pPr algn="ctr">
              <a:defRPr/>
            </a:pPr>
            <a:r>
              <a:rPr lang="ru-RU" sz="3600" dirty="0" smtClean="0"/>
              <a:t>Смотрит буковка С </a:t>
            </a:r>
            <a:r>
              <a:rPr lang="ru-RU" sz="3600" dirty="0" err="1" smtClean="0"/>
              <a:t>небеС</a:t>
            </a:r>
            <a:r>
              <a:rPr lang="ru-RU" sz="3600" dirty="0" smtClean="0"/>
              <a:t>.</a:t>
            </a:r>
          </a:p>
          <a:p>
            <a:pPr algn="ctr">
              <a:defRPr/>
            </a:pPr>
            <a:endParaRPr lang="ru-RU" sz="3600" dirty="0" smtClean="0"/>
          </a:p>
          <a:p>
            <a:pPr>
              <a:defRPr/>
            </a:pPr>
            <a:r>
              <a:rPr lang="ru-RU" sz="3600" i="1" dirty="0" smtClean="0"/>
              <a:t>С С С</a:t>
            </a:r>
          </a:p>
          <a:p>
            <a:pPr>
              <a:defRPr/>
            </a:pPr>
            <a:r>
              <a:rPr lang="ru-RU" sz="3600" i="1" dirty="0" smtClean="0"/>
              <a:t>сл </a:t>
            </a:r>
            <a:r>
              <a:rPr lang="ru-RU" sz="3600" i="1" dirty="0" err="1" smtClean="0"/>
              <a:t>сл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сл</a:t>
            </a:r>
            <a:endParaRPr lang="ru-RU" sz="36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Словарный диктант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С…</a:t>
            </a:r>
            <a:r>
              <a:rPr lang="ru-RU" dirty="0" err="1" smtClean="0"/>
              <a:t>нт</a:t>
            </a:r>
            <a:r>
              <a:rPr lang="ru-RU" dirty="0" smtClean="0"/>
              <a:t>…</a:t>
            </a:r>
            <a:r>
              <a:rPr lang="ru-RU" dirty="0" err="1" smtClean="0"/>
              <a:t>ксис</a:t>
            </a:r>
            <a:r>
              <a:rPr lang="ru-RU" dirty="0" smtClean="0"/>
              <a:t>            и(</a:t>
            </a:r>
            <a:r>
              <a:rPr lang="ru-RU" dirty="0" err="1" smtClean="0"/>
              <a:t>с,сс</a:t>
            </a:r>
            <a:r>
              <a:rPr lang="ru-RU" dirty="0" smtClean="0"/>
              <a:t>)</a:t>
            </a:r>
            <a:r>
              <a:rPr lang="ru-RU" dirty="0" err="1" smtClean="0"/>
              <a:t>ледование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п…</a:t>
            </a:r>
            <a:r>
              <a:rPr lang="ru-RU" dirty="0" err="1" smtClean="0"/>
              <a:t>нкт</a:t>
            </a:r>
            <a:r>
              <a:rPr lang="ru-RU" dirty="0" smtClean="0"/>
              <a:t>…</a:t>
            </a:r>
            <a:r>
              <a:rPr lang="ru-RU" dirty="0" err="1" smtClean="0"/>
              <a:t>ация</a:t>
            </a:r>
            <a:r>
              <a:rPr lang="ru-RU" dirty="0" smtClean="0"/>
              <a:t>          </a:t>
            </a:r>
            <a:r>
              <a:rPr lang="ru-RU" dirty="0" err="1" smtClean="0"/>
              <a:t>п</a:t>
            </a:r>
            <a:r>
              <a:rPr lang="ru-RU" dirty="0" smtClean="0"/>
              <a:t>…дл…</a:t>
            </a:r>
            <a:r>
              <a:rPr lang="ru-RU" dirty="0" err="1" smtClean="0"/>
              <a:t>жащее</a:t>
            </a:r>
            <a:endParaRPr lang="ru-RU" dirty="0" smtClean="0"/>
          </a:p>
          <a:p>
            <a:pPr>
              <a:defRPr/>
            </a:pPr>
            <a:r>
              <a:rPr lang="ru-RU" dirty="0" err="1" smtClean="0"/>
              <a:t>словос</a:t>
            </a:r>
            <a:r>
              <a:rPr lang="ru-RU" dirty="0" smtClean="0"/>
              <a:t>…ч…</a:t>
            </a:r>
            <a:r>
              <a:rPr lang="ru-RU" dirty="0" err="1" smtClean="0"/>
              <a:t>тание</a:t>
            </a:r>
            <a:r>
              <a:rPr lang="ru-RU" dirty="0" smtClean="0"/>
              <a:t>   </a:t>
            </a:r>
            <a:r>
              <a:rPr lang="ru-RU" dirty="0" err="1" smtClean="0"/>
              <a:t>ск</a:t>
            </a:r>
            <a:r>
              <a:rPr lang="ru-RU" dirty="0" smtClean="0"/>
              <a:t>…</a:t>
            </a:r>
            <a:r>
              <a:rPr lang="ru-RU" dirty="0" err="1" smtClean="0"/>
              <a:t>зу</a:t>
            </a:r>
            <a:r>
              <a:rPr lang="ru-RU" dirty="0" smtClean="0"/>
              <a:t>…мое</a:t>
            </a:r>
          </a:p>
          <a:p>
            <a:pPr>
              <a:defRPr/>
            </a:pPr>
            <a:r>
              <a:rPr lang="ru-RU" dirty="0" smtClean="0"/>
              <a:t>ин..</a:t>
            </a:r>
            <a:r>
              <a:rPr lang="ru-RU" dirty="0" err="1" smtClean="0"/>
              <a:t>й</a:t>
            </a:r>
            <a:r>
              <a:rPr lang="ru-RU" dirty="0" smtClean="0"/>
              <a:t>                     …</a:t>
            </a:r>
            <a:r>
              <a:rPr lang="ru-RU" dirty="0" err="1" smtClean="0"/>
              <a:t>бр</a:t>
            </a:r>
            <a:r>
              <a:rPr lang="ru-RU" dirty="0" smtClean="0"/>
              <a:t>…</a:t>
            </a:r>
            <a:r>
              <a:rPr lang="ru-RU" dirty="0" err="1" smtClean="0"/>
              <a:t>щение</a:t>
            </a:r>
            <a:r>
              <a:rPr lang="ru-RU" dirty="0" smtClean="0"/>
              <a:t>                   </a:t>
            </a:r>
          </a:p>
          <a:p>
            <a:pPr>
              <a:defRPr/>
            </a:pPr>
            <a:r>
              <a:rPr lang="ru-RU" dirty="0" smtClean="0"/>
              <a:t>п…</a:t>
            </a:r>
            <a:r>
              <a:rPr lang="ru-RU" dirty="0" err="1" smtClean="0"/>
              <a:t>йза</a:t>
            </a:r>
            <a:r>
              <a:rPr lang="ru-RU" dirty="0" smtClean="0"/>
              <a:t>…                ……</a:t>
            </a:r>
            <a:r>
              <a:rPr lang="ru-RU" dirty="0" err="1" smtClean="0"/>
              <a:t>одные</a:t>
            </a:r>
            <a:r>
              <a:rPr lang="ru-RU" dirty="0" smtClean="0"/>
              <a:t> слова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Самопроверка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smtClean="0"/>
              <a:t>С</a:t>
            </a:r>
            <a:r>
              <a:rPr lang="ru-RU" sz="3600" u="sng" dirty="0" smtClean="0"/>
              <a:t>и</a:t>
            </a:r>
            <a:r>
              <a:rPr lang="ru-RU" sz="3600" dirty="0" smtClean="0"/>
              <a:t>нт</a:t>
            </a:r>
            <a:r>
              <a:rPr lang="ru-RU" sz="3600" u="sng" dirty="0" smtClean="0"/>
              <a:t>а</a:t>
            </a:r>
            <a:r>
              <a:rPr lang="ru-RU" sz="3600" dirty="0" smtClean="0"/>
              <a:t>ксис            и</a:t>
            </a:r>
            <a:r>
              <a:rPr lang="ru-RU" sz="3600" u="sng" dirty="0" smtClean="0"/>
              <a:t>сс</a:t>
            </a:r>
            <a:r>
              <a:rPr lang="ru-RU" sz="3600" dirty="0" smtClean="0"/>
              <a:t>ледование</a:t>
            </a:r>
          </a:p>
          <a:p>
            <a:pPr>
              <a:defRPr/>
            </a:pPr>
            <a:r>
              <a:rPr lang="ru-RU" sz="3600" dirty="0" smtClean="0"/>
              <a:t>п</a:t>
            </a:r>
            <a:r>
              <a:rPr lang="ru-RU" sz="3600" u="sng" dirty="0" smtClean="0"/>
              <a:t>у</a:t>
            </a:r>
            <a:r>
              <a:rPr lang="ru-RU" sz="3600" dirty="0" smtClean="0"/>
              <a:t>нкт</a:t>
            </a:r>
            <a:r>
              <a:rPr lang="ru-RU" sz="3600" u="sng" dirty="0" smtClean="0"/>
              <a:t>у</a:t>
            </a:r>
            <a:r>
              <a:rPr lang="ru-RU" sz="3600" dirty="0" smtClean="0"/>
              <a:t>ация          п</a:t>
            </a:r>
            <a:r>
              <a:rPr lang="ru-RU" sz="3600" u="sng" dirty="0" smtClean="0"/>
              <a:t>о</a:t>
            </a:r>
            <a:r>
              <a:rPr lang="ru-RU" sz="3600" dirty="0" smtClean="0"/>
              <a:t>дл</a:t>
            </a:r>
            <a:r>
              <a:rPr lang="ru-RU" sz="3600" u="sng" dirty="0" smtClean="0"/>
              <a:t>е</a:t>
            </a:r>
            <a:r>
              <a:rPr lang="ru-RU" sz="3600" dirty="0" smtClean="0"/>
              <a:t>жащее</a:t>
            </a:r>
          </a:p>
          <a:p>
            <a:pPr>
              <a:defRPr/>
            </a:pPr>
            <a:r>
              <a:rPr lang="ru-RU" sz="3600" dirty="0" smtClean="0"/>
              <a:t>словос</a:t>
            </a:r>
            <a:r>
              <a:rPr lang="ru-RU" sz="3600" u="sng" dirty="0" smtClean="0"/>
              <a:t>о</a:t>
            </a:r>
            <a:r>
              <a:rPr lang="ru-RU" sz="3600" dirty="0" smtClean="0"/>
              <a:t>ч</a:t>
            </a:r>
            <a:r>
              <a:rPr lang="ru-RU" sz="3600" u="sng" dirty="0" smtClean="0"/>
              <a:t>е</a:t>
            </a:r>
            <a:r>
              <a:rPr lang="ru-RU" sz="3600" dirty="0" smtClean="0"/>
              <a:t>тание   ск</a:t>
            </a:r>
            <a:r>
              <a:rPr lang="ru-RU" sz="3600" u="sng" dirty="0" smtClean="0"/>
              <a:t>а</a:t>
            </a:r>
            <a:r>
              <a:rPr lang="ru-RU" sz="3600" dirty="0" smtClean="0"/>
              <a:t>зу</a:t>
            </a:r>
            <a:r>
              <a:rPr lang="ru-RU" sz="3600" u="sng" dirty="0" smtClean="0"/>
              <a:t>е</a:t>
            </a:r>
            <a:r>
              <a:rPr lang="ru-RU" sz="3600" dirty="0" smtClean="0"/>
              <a:t>мое</a:t>
            </a:r>
          </a:p>
          <a:p>
            <a:pPr>
              <a:defRPr/>
            </a:pPr>
            <a:r>
              <a:rPr lang="ru-RU" sz="3600" dirty="0" smtClean="0"/>
              <a:t>ин</a:t>
            </a:r>
            <a:r>
              <a:rPr lang="ru-RU" sz="3600" u="sng" dirty="0" smtClean="0"/>
              <a:t>е</a:t>
            </a:r>
            <a:r>
              <a:rPr lang="ru-RU" sz="3600" dirty="0" smtClean="0"/>
              <a:t>й                    </a:t>
            </a:r>
            <a:r>
              <a:rPr lang="ru-RU" sz="3600" u="sng" dirty="0" smtClean="0"/>
              <a:t>о</a:t>
            </a:r>
            <a:r>
              <a:rPr lang="ru-RU" sz="3600" dirty="0" smtClean="0"/>
              <a:t>бр</a:t>
            </a:r>
            <a:r>
              <a:rPr lang="ru-RU" sz="3600" u="sng" dirty="0" smtClean="0"/>
              <a:t>а</a:t>
            </a:r>
            <a:r>
              <a:rPr lang="ru-RU" sz="3600" dirty="0" smtClean="0"/>
              <a:t>щение                   </a:t>
            </a:r>
          </a:p>
          <a:p>
            <a:pPr>
              <a:defRPr/>
            </a:pPr>
            <a:r>
              <a:rPr lang="ru-RU" sz="3600" dirty="0" smtClean="0"/>
              <a:t>п</a:t>
            </a:r>
            <a:r>
              <a:rPr lang="ru-RU" sz="3600" u="sng" dirty="0" smtClean="0"/>
              <a:t>е</a:t>
            </a:r>
            <a:r>
              <a:rPr lang="ru-RU" sz="3600" dirty="0" smtClean="0"/>
              <a:t>йза</a:t>
            </a:r>
            <a:r>
              <a:rPr lang="ru-RU" sz="3600" u="sng" dirty="0" smtClean="0"/>
              <a:t>ж</a:t>
            </a:r>
            <a:r>
              <a:rPr lang="ru-RU" sz="3600" dirty="0" smtClean="0"/>
              <a:t>                </a:t>
            </a:r>
            <a:r>
              <a:rPr lang="ru-RU" sz="3600" u="sng" dirty="0" smtClean="0"/>
              <a:t>вв</a:t>
            </a:r>
            <a:r>
              <a:rPr lang="ru-RU" sz="3600" dirty="0" smtClean="0"/>
              <a:t>одные слова</a:t>
            </a:r>
          </a:p>
          <a:p>
            <a:pPr>
              <a:defRPr/>
            </a:pPr>
            <a:endParaRPr lang="ru-RU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3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600200"/>
            <a:ext cx="46482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hlink"/>
                </a:solidFill>
              </a:rPr>
              <a:t>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hlink"/>
                </a:solidFill>
              </a:rPr>
              <a:t>           </a:t>
            </a:r>
            <a:r>
              <a:rPr lang="ru-RU" sz="1400" b="1" dirty="0" smtClean="0"/>
              <a:t>(греч. «построение»)- </a:t>
            </a:r>
            <a:r>
              <a:rPr lang="ru-RU" sz="1800" b="1" dirty="0" smtClean="0"/>
              <a:t>раздел грамматики, изучающий строение словосочетаний, предложений, текста.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              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                                       </a:t>
            </a:r>
            <a:r>
              <a:rPr lang="ru-RU" sz="1800" b="1" dirty="0" smtClean="0"/>
              <a:t>(от лат.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b="1" dirty="0" err="1" smtClean="0"/>
              <a:t>пунктум</a:t>
            </a:r>
            <a:r>
              <a:rPr lang="ru-RU" sz="1800" b="1" dirty="0" smtClean="0"/>
              <a:t>- « точка») -  раздел науки о языке, изучающий</a:t>
            </a:r>
            <a:r>
              <a:rPr lang="ru-RU" sz="2000" b="1" dirty="0" smtClean="0"/>
              <a:t> правила</a:t>
            </a:r>
            <a:r>
              <a:rPr lang="ru-RU" sz="1800" b="1" dirty="0" smtClean="0"/>
              <a:t> постановки знаков препинания </a:t>
            </a:r>
          </a:p>
        </p:txBody>
      </p:sp>
      <p:sp>
        <p:nvSpPr>
          <p:cNvPr id="21507" name="WordArt 16"/>
          <p:cNvSpPr>
            <a:spLocks noChangeArrowheads="1" noChangeShapeType="1" noTextEdit="1"/>
          </p:cNvSpPr>
          <p:nvPr/>
        </p:nvSpPr>
        <p:spPr bwMode="auto">
          <a:xfrm>
            <a:off x="2590800" y="533400"/>
            <a:ext cx="6019800" cy="8255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r>
              <a:rPr lang="ru-RU" sz="40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Путешествие в страну </a:t>
            </a:r>
            <a:r>
              <a:rPr lang="ru-RU" sz="40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Синтаксис</a:t>
            </a:r>
            <a:endParaRPr lang="ru-RU" sz="40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1508" name="WordArt 18"/>
          <p:cNvSpPr>
            <a:spLocks noChangeArrowheads="1" noChangeShapeType="1" noTextEdit="1"/>
          </p:cNvSpPr>
          <p:nvPr/>
        </p:nvSpPr>
        <p:spPr bwMode="auto">
          <a:xfrm>
            <a:off x="4038600" y="1676400"/>
            <a:ext cx="2066925" cy="6985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Синтаксис</a:t>
            </a:r>
          </a:p>
        </p:txBody>
      </p:sp>
      <p:sp>
        <p:nvSpPr>
          <p:cNvPr id="21509" name="WordArt 19"/>
          <p:cNvSpPr>
            <a:spLocks noChangeArrowheads="1" noChangeShapeType="1" noTextEdit="1"/>
          </p:cNvSpPr>
          <p:nvPr/>
        </p:nvSpPr>
        <p:spPr bwMode="auto">
          <a:xfrm>
            <a:off x="4267200" y="3733800"/>
            <a:ext cx="2562225" cy="838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r>
              <a:rPr lang="ru-RU" sz="40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Пунктуация</a:t>
            </a:r>
          </a:p>
        </p:txBody>
      </p:sp>
      <p:pic>
        <p:nvPicPr>
          <p:cNvPr id="63508" name="Picture 20" descr="Паравоз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259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2514600" cy="38449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01622E-6 L -0.50382 2.01622E-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Игра «Допиши словечко»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>
              <a:defRPr/>
            </a:pPr>
            <a:endParaRPr lang="ru-RU" sz="2600" dirty="0" smtClean="0"/>
          </a:p>
          <a:p>
            <a:pPr>
              <a:defRPr/>
            </a:pPr>
            <a:r>
              <a:rPr lang="ru-RU" sz="2600" dirty="0" smtClean="0"/>
              <a:t>1. Предложение, в котором одна грамматическая основа, называется … предложением.</a:t>
            </a:r>
          </a:p>
          <a:p>
            <a:pPr>
              <a:defRPr/>
            </a:pPr>
            <a:r>
              <a:rPr lang="ru-RU" sz="2600" dirty="0" smtClean="0"/>
              <a:t>2. По цели высказывания предложения бывают повествовательными, вопросительными, … .</a:t>
            </a:r>
          </a:p>
          <a:p>
            <a:pPr>
              <a:defRPr/>
            </a:pPr>
            <a:r>
              <a:rPr lang="ru-RU" sz="2600" dirty="0" smtClean="0"/>
              <a:t>3.По эмоциональной окраске различаются восклицательные и … предложения.</a:t>
            </a:r>
          </a:p>
          <a:p>
            <a:pPr>
              <a:defRPr/>
            </a:pPr>
            <a:r>
              <a:rPr lang="ru-RU" sz="2600" dirty="0" smtClean="0"/>
              <a:t>4.По наличию второстепенных членов предложения делятся на распространённые и … .</a:t>
            </a:r>
          </a:p>
          <a:p>
            <a:pPr>
              <a:defRPr/>
            </a:pPr>
            <a:r>
              <a:rPr lang="ru-RU" sz="2600" dirty="0" smtClean="0"/>
              <a:t>5. Простые предложения могут быть осложнены … и … словами.</a:t>
            </a:r>
            <a:endParaRPr lang="ru-RU" sz="2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03187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21325"/>
          </a:xfrm>
        </p:spPr>
        <p:txBody>
          <a:bodyPr/>
          <a:lstStyle/>
          <a:p>
            <a:pPr>
              <a:defRPr/>
            </a:pPr>
            <a:r>
              <a:rPr lang="ru-RU" sz="2600" dirty="0" smtClean="0"/>
              <a:t>1. Предложение, в котором одна грамматическая основа, называется простым предложением.</a:t>
            </a:r>
          </a:p>
          <a:p>
            <a:pPr>
              <a:defRPr/>
            </a:pPr>
            <a:r>
              <a:rPr lang="ru-RU" sz="2600" dirty="0" smtClean="0"/>
              <a:t>2. По цели высказывания предложения бывают повествовательными, вопросительными, побудительными.</a:t>
            </a:r>
          </a:p>
          <a:p>
            <a:pPr>
              <a:defRPr/>
            </a:pPr>
            <a:r>
              <a:rPr lang="ru-RU" sz="2600" dirty="0" smtClean="0"/>
              <a:t>3.По эмоциональной окраске различаются восклицательные и невосклицательные предложения.</a:t>
            </a:r>
          </a:p>
          <a:p>
            <a:pPr>
              <a:defRPr/>
            </a:pPr>
            <a:r>
              <a:rPr lang="ru-RU" sz="2600" dirty="0" smtClean="0"/>
              <a:t>4.По наличию второстепенных членов предложения делятся на распространённые и нераспространённые. </a:t>
            </a:r>
          </a:p>
          <a:p>
            <a:pPr>
              <a:defRPr/>
            </a:pPr>
            <a:r>
              <a:rPr lang="ru-RU" sz="2600" dirty="0" smtClean="0"/>
              <a:t>5. Простые предложения могут быть осложнены обращениями и вводными словами.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</TotalTime>
  <Words>631</Words>
  <Application>Microsoft Office PowerPoint</Application>
  <PresentationFormat>Экран (4:3)</PresentationFormat>
  <Paragraphs>135</Paragraphs>
  <Slides>21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Slit</vt:lpstr>
      <vt:lpstr>Curtain Call</vt:lpstr>
      <vt:lpstr>Clip</vt:lpstr>
      <vt:lpstr>Урок русского языка  в 5 классе. </vt:lpstr>
      <vt:lpstr>Слайд 2</vt:lpstr>
      <vt:lpstr>Минутка чистописания</vt:lpstr>
      <vt:lpstr>Слайд 4</vt:lpstr>
      <vt:lpstr>Словарный диктант</vt:lpstr>
      <vt:lpstr>Самопроверка</vt:lpstr>
      <vt:lpstr>Слайд 7</vt:lpstr>
      <vt:lpstr>Игра «Допиши словечко»</vt:lpstr>
      <vt:lpstr>Слайд 9</vt:lpstr>
      <vt:lpstr>Слайд 10</vt:lpstr>
      <vt:lpstr>Слайд 11</vt:lpstr>
      <vt:lpstr>   </vt:lpstr>
      <vt:lpstr>Слайд 13</vt:lpstr>
      <vt:lpstr>Физкультминутка</vt:lpstr>
      <vt:lpstr>Слайд 15</vt:lpstr>
      <vt:lpstr>Слайд 16</vt:lpstr>
      <vt:lpstr>Слайд 17</vt:lpstr>
      <vt:lpstr>Слайд 18</vt:lpstr>
      <vt:lpstr>Рефлексия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КГБ</dc:creator>
  <cp:lastModifiedBy>КГБ</cp:lastModifiedBy>
  <cp:revision>133</cp:revision>
  <cp:lastPrinted>1601-01-01T00:00:00Z</cp:lastPrinted>
  <dcterms:created xsi:type="dcterms:W3CDTF">1601-01-01T00:00:00Z</dcterms:created>
  <dcterms:modified xsi:type="dcterms:W3CDTF">2016-03-02T20:29:45Z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