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5" r:id="rId2"/>
    <p:sldMasterId id="2147483724" r:id="rId3"/>
  </p:sldMasterIdLst>
  <p:sldIdLst>
    <p:sldId id="275" r:id="rId4"/>
    <p:sldId id="273" r:id="rId5"/>
    <p:sldId id="257" r:id="rId6"/>
    <p:sldId id="258" r:id="rId7"/>
    <p:sldId id="265" r:id="rId8"/>
    <p:sldId id="270" r:id="rId9"/>
    <p:sldId id="266" r:id="rId10"/>
    <p:sldId id="271" r:id="rId11"/>
    <p:sldId id="277" r:id="rId12"/>
    <p:sldId id="267" r:id="rId13"/>
    <p:sldId id="260" r:id="rId14"/>
    <p:sldId id="274" r:id="rId15"/>
    <p:sldId id="261" r:id="rId16"/>
    <p:sldId id="262" r:id="rId17"/>
    <p:sldId id="263" r:id="rId18"/>
    <p:sldId id="264" r:id="rId19"/>
    <p:sldId id="26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952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510743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746AA-856E-4B8B-B4AF-C036F6C60584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FE6C-9FCD-4050-9462-E6B0EC70A49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27378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887D-5652-42C2-8253-EB2559ACA563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C3D8-8C2B-479A-A283-75A33CD1123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16018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2F9D-2619-40FC-A9DE-A36A4887C5C9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E4AD-578B-424D-BA0D-7B4F3F29C6A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941573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D36A-D5E0-4029-8D9D-C6E60E3B0DF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3A29-434C-4E6F-A26A-B1DB732EF89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12523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F9F7-4290-4B13-A62B-0FB06A313607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52A6-EEC3-473F-8AD3-DBE3813DD6E7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08396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B9E7-7EE4-4008-99D6-A8CE3DC3AF5F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5084A-1F86-471B-92C5-5A6D15F7B23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7630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0E9C-AFC7-4A19-A5B6-0312A6765BB3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609C-BF8E-4E94-BE3B-4DD0832C4D3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67049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C243-5F64-4B85-9075-628ADD9E541A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67AF-78B2-4BB3-8546-4F68C6CCA0D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607018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5DFF-0CB5-41FB-8038-D6BD80C1652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C7DD-B2C8-454C-8333-672BB9CBBFF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423987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288" y="441325"/>
            <a:ext cx="8353425" cy="5975350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41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2700000" scaled="1"/>
          </a:gra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A41D-C994-478C-8B52-3CD000BE156E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80FD-B5E9-41E7-8921-63F27982366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75770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6825"/>
            <a:ext cx="35972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0041089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9"/>
            <a:ext cx="7458100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5129226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23582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33162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50930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49752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024753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7942899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35432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8644091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2021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28521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893549"/>
      </p:ext>
    </p:extLst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8228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60887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57447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281730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риал для презентаций\Скрап\Клипарт в png\Клипарт школьный\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3800475"/>
            <a:ext cx="359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30284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5725"/>
            <a:ext cx="3598862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AE0E-415A-4778-A447-A133EE5CC3A6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EE28-C282-4F9C-BF0B-85B79C0D35A4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23913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62463"/>
            <a:ext cx="29511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DFA4-3D90-4B1F-A2EE-01E87F1E62CC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4C3D-E677-42F7-81F8-9C3B49A953A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87296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0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F72B7-C6D5-4D0B-A3A7-3DB7B6FEA7F0}" type="datetimeFigureOut">
              <a:rPr lang="ru-RU">
                <a:solidFill>
                  <a:srgbClr val="444D26">
                    <a:lumMod val="90000"/>
                    <a:lumOff val="10000"/>
                  </a:srgbClr>
                </a:solidFill>
              </a:rPr>
              <a:pPr>
                <a:defRPr/>
              </a:pPr>
              <a:t>09.03.2016</a:t>
            </a:fld>
            <a:endParaRPr lang="ru-RU">
              <a:solidFill>
                <a:srgbClr val="444D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44D26">
                  <a:lumMod val="90000"/>
                  <a:lumOff val="10000"/>
                </a:srgbClr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1D384A7-0E0C-4F07-86BB-E3F4303200C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1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1357313"/>
            <a:ext cx="8286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EF35308-5422-45FB-927F-20085BD0C07E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B59397-F693-4E0F-8558-6195727A5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8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1.xml"/><Relationship Id="rId1" Type="http://schemas.openxmlformats.org/officeDocument/2006/relationships/video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32856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Урок алгебры в 7 классе на тему «Умножение разности двух выражений на </a:t>
            </a:r>
            <a:r>
              <a:rPr lang="ru-RU" sz="2400" b="1" smtClean="0"/>
              <a:t>их </a:t>
            </a:r>
            <a:r>
              <a:rPr lang="ru-RU" sz="2400" b="1" smtClean="0"/>
              <a:t>сумму»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1088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Сазонова Ирина Александровна (учитель математики, МБОУ "Средняя общеобразовательная школа №3 г.Щигры Курской области")</a:t>
            </a:r>
            <a:endParaRPr lang="ru-RU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Формула умножения разности двух выражений на их сумму: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B050"/>
                </a:solidFill>
              </a:rPr>
              <a:t>(a-b)(</a:t>
            </a:r>
            <a:r>
              <a:rPr lang="en-US" sz="8800" dirty="0" err="1" smtClean="0">
                <a:solidFill>
                  <a:srgbClr val="00B050"/>
                </a:solidFill>
              </a:rPr>
              <a:t>a+b</a:t>
            </a:r>
            <a:r>
              <a:rPr lang="en-US" sz="8800" dirty="0" smtClean="0">
                <a:solidFill>
                  <a:srgbClr val="00B050"/>
                </a:solidFill>
              </a:rPr>
              <a:t>)=a</a:t>
            </a:r>
            <a:r>
              <a:rPr lang="en-US" sz="8800" baseline="30000" dirty="0" smtClean="0">
                <a:solidFill>
                  <a:srgbClr val="00B050"/>
                </a:solidFill>
              </a:rPr>
              <a:t>2</a:t>
            </a:r>
            <a:r>
              <a:rPr lang="en-US" sz="8800" dirty="0" smtClean="0">
                <a:solidFill>
                  <a:srgbClr val="00B050"/>
                </a:solidFill>
              </a:rPr>
              <a:t>-b</a:t>
            </a:r>
            <a:r>
              <a:rPr lang="en-US" sz="8800" baseline="30000" dirty="0" smtClean="0">
                <a:solidFill>
                  <a:srgbClr val="00B050"/>
                </a:solidFill>
              </a:rPr>
              <a:t>2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598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3572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Выберите выражения, которые могут быть преобразованы по формуле</a:t>
            </a:r>
            <a:r>
              <a:rPr lang="en-US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a-b)(</a:t>
            </a:r>
            <a:r>
              <a:rPr lang="en-US" sz="3200" dirty="0" err="1" smtClean="0">
                <a:solidFill>
                  <a:srgbClr val="FF0000"/>
                </a:solidFill>
              </a:rPr>
              <a:t>a+b</a:t>
            </a:r>
            <a:r>
              <a:rPr lang="en-US" sz="3200" dirty="0" smtClean="0">
                <a:solidFill>
                  <a:srgbClr val="FF0000"/>
                </a:solidFill>
              </a:rPr>
              <a:t>)=a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 b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/>
              <a:t>а</a:t>
            </a:r>
            <a:r>
              <a:rPr lang="en-US" sz="3600" dirty="0"/>
              <a:t>) (5+2)+(5-2)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в</a:t>
            </a:r>
            <a:r>
              <a:rPr lang="en-US" sz="3600" dirty="0"/>
              <a:t>) (x-y)(</a:t>
            </a:r>
            <a:r>
              <a:rPr lang="en-US" sz="3600" dirty="0" err="1"/>
              <a:t>x+y</a:t>
            </a:r>
            <a:r>
              <a:rPr lang="en-US" sz="3600" dirty="0"/>
              <a:t>)</a:t>
            </a:r>
            <a:endParaRPr lang="ru-RU" sz="3600" dirty="0"/>
          </a:p>
          <a:p>
            <a:pPr>
              <a:buNone/>
            </a:pPr>
            <a:r>
              <a:rPr lang="ru-RU" sz="3600" dirty="0"/>
              <a:t>б</a:t>
            </a:r>
            <a:r>
              <a:rPr lang="en-US" sz="3600" dirty="0"/>
              <a:t>) (a-b)-(</a:t>
            </a:r>
            <a:r>
              <a:rPr lang="en-US" sz="3600" dirty="0" err="1" smtClean="0"/>
              <a:t>a+b</a:t>
            </a:r>
            <a:r>
              <a:rPr lang="ru-RU" sz="3600" dirty="0"/>
              <a:t>)</a:t>
            </a:r>
            <a:r>
              <a:rPr lang="en-US" sz="3600" dirty="0" smtClean="0"/>
              <a:t>                      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г</a:t>
            </a:r>
            <a:r>
              <a:rPr lang="en-US" sz="3600" dirty="0"/>
              <a:t>) (0,5-m)(0,5+m)</a:t>
            </a:r>
            <a:endParaRPr lang="ru-RU" sz="3600" dirty="0"/>
          </a:p>
          <a:p>
            <a:pPr>
              <a:buNone/>
            </a:pPr>
            <a:r>
              <a:rPr lang="ru-RU" sz="3600" dirty="0" err="1"/>
              <a:t>д</a:t>
            </a:r>
            <a:r>
              <a:rPr lang="en-US" sz="3600" dirty="0"/>
              <a:t>) (2/3-a)(</a:t>
            </a:r>
            <a:r>
              <a:rPr lang="en-US" sz="3600" dirty="0" smtClean="0"/>
              <a:t>2/</a:t>
            </a:r>
            <a:r>
              <a:rPr lang="ru-RU" sz="3600" dirty="0" smtClean="0"/>
              <a:t>5</a:t>
            </a:r>
            <a:r>
              <a:rPr lang="en-US" sz="3600" dirty="0" smtClean="0"/>
              <a:t>+a</a:t>
            </a:r>
            <a:r>
              <a:rPr lang="en-US" sz="3600" dirty="0"/>
              <a:t>)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е</a:t>
            </a:r>
            <a:r>
              <a:rPr lang="en-US" sz="3600" dirty="0"/>
              <a:t>) (5x</a:t>
            </a:r>
            <a:r>
              <a:rPr lang="en-US" sz="3600" baseline="30000" dirty="0"/>
              <a:t>2</a:t>
            </a:r>
            <a:r>
              <a:rPr lang="en-US" sz="3600" dirty="0"/>
              <a:t>-3y</a:t>
            </a:r>
            <a:r>
              <a:rPr lang="en-US" sz="3600" baseline="30000" dirty="0"/>
              <a:t>3</a:t>
            </a:r>
            <a:r>
              <a:rPr lang="en-US" sz="3600" dirty="0"/>
              <a:t>)(</a:t>
            </a:r>
            <a:r>
              <a:rPr lang="en-US" sz="3600" dirty="0" smtClean="0"/>
              <a:t>5x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+3y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=</a:t>
            </a:r>
            <a:r>
              <a:rPr lang="en-US" sz="3600" dirty="0" smtClean="0"/>
              <a:t>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-y</a:t>
            </a:r>
            <a:r>
              <a:rPr lang="en-US" sz="3600" baseline="30000" dirty="0" smtClean="0"/>
              <a:t>2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=0,25-m</a:t>
            </a:r>
            <a:r>
              <a:rPr lang="en-US" sz="3600" baseline="30000" dirty="0" smtClean="0"/>
              <a:t>2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=25x</a:t>
            </a:r>
            <a:r>
              <a:rPr lang="en-US" sz="3600" baseline="30000" dirty="0" smtClean="0"/>
              <a:t>4</a:t>
            </a:r>
            <a:r>
              <a:rPr lang="en-US" sz="3600" dirty="0" smtClean="0"/>
              <a:t>-9y</a:t>
            </a:r>
            <a:r>
              <a:rPr lang="en-US" sz="3600" baseline="30000" dirty="0" smtClean="0"/>
              <a:t>6</a:t>
            </a:r>
            <a:endParaRPr lang="en-US" sz="3600" dirty="0"/>
          </a:p>
          <a:p>
            <a:pPr marL="0" indent="0">
              <a:buNone/>
            </a:pPr>
            <a:endParaRPr lang="ru-RU" sz="3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072074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Найдите ошибку:</a:t>
            </a:r>
          </a:p>
        </p:txBody>
      </p:sp>
      <p:pic>
        <p:nvPicPr>
          <p:cNvPr id="7" name="Picture 5" descr="C:\Users\Анастасия\Desktop\МАМА\анимашки\Картинки и анимашки на школьную тему\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33375"/>
            <a:ext cx="13684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3850" y="2276475"/>
            <a:ext cx="74168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(3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</a:t>
            </a:r>
            <a:r>
              <a:rPr lang="ru-RU" dirty="0"/>
              <a:t> 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+7х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(7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x-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3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y) =(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3у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(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7х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)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 =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9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y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-</a:t>
            </a:r>
            <a:r>
              <a:rPr lang="ru-RU" sz="3600" b="1" dirty="0">
                <a:solidFill>
                  <a:srgbClr val="4F6228"/>
                </a:solidFill>
                <a:latin typeface="Arial Narrow" pitchFamily="34" charset="0"/>
              </a:rPr>
              <a:t> 49</a:t>
            </a:r>
            <a:r>
              <a:rPr lang="en-US" sz="3600" b="1" dirty="0">
                <a:solidFill>
                  <a:srgbClr val="4F6228"/>
                </a:solidFill>
                <a:latin typeface="Arial Narrow" pitchFamily="34" charset="0"/>
              </a:rPr>
              <a:t>x</a:t>
            </a:r>
            <a:r>
              <a:rPr lang="en-US" sz="3600" b="1" baseline="30000" dirty="0">
                <a:solidFill>
                  <a:srgbClr val="4F6228"/>
                </a:solidFill>
                <a:latin typeface="Arial Narrow" pitchFamily="34" charset="0"/>
              </a:rPr>
              <a:t>2</a:t>
            </a:r>
            <a:r>
              <a:rPr lang="ru-RU" sz="3600" b="1" baseline="30000" dirty="0">
                <a:solidFill>
                  <a:srgbClr val="4F6228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3600" b="1" baseline="30000" dirty="0">
              <a:solidFill>
                <a:srgbClr val="4F6228"/>
              </a:solidFill>
              <a:latin typeface="Arial Narrow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3600" b="1" baseline="30000" dirty="0">
              <a:solidFill>
                <a:srgbClr val="4F6228"/>
              </a:solidFill>
              <a:latin typeface="Arial Narrow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4000" b="1" baseline="30000" dirty="0">
                <a:solidFill>
                  <a:srgbClr val="4F6228"/>
                </a:solidFill>
                <a:latin typeface="Arial Narrow" pitchFamily="34" charset="0"/>
              </a:rPr>
              <a:t> </a:t>
            </a:r>
            <a:r>
              <a:rPr lang="ru-RU" sz="4000" b="1" baseline="30000" dirty="0">
                <a:solidFill>
                  <a:srgbClr val="D60F0F"/>
                </a:solidFill>
                <a:latin typeface="Arial Narrow" pitchFamily="34" charset="0"/>
              </a:rPr>
              <a:t>= 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</a:rPr>
              <a:t>49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x</a:t>
            </a:r>
            <a:r>
              <a:rPr lang="en-US" sz="4000" b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ru-RU" sz="4000" b="1" dirty="0">
                <a:solidFill>
                  <a:srgbClr val="FF0000"/>
                </a:solidFill>
                <a:latin typeface="Arial Narrow" pitchFamily="34" charset="0"/>
              </a:rPr>
              <a:t> 9</a:t>
            </a:r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y</a:t>
            </a:r>
            <a:r>
              <a:rPr lang="en-US" sz="4000" b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ru-RU" sz="4000" b="1" baseline="30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Выгнутая влево стрелка 8"/>
          <p:cNvSpPr>
            <a:spLocks noChangeArrowheads="1"/>
          </p:cNvSpPr>
          <p:nvPr/>
        </p:nvSpPr>
        <p:spPr bwMode="auto">
          <a:xfrm rot="5400000">
            <a:off x="4008438" y="1327150"/>
            <a:ext cx="469900" cy="1216025"/>
          </a:xfrm>
          <a:prstGeom prst="curvedRightArrow">
            <a:avLst>
              <a:gd name="adj1" fmla="val 24932"/>
              <a:gd name="adj2" fmla="val 49852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Выгнутая влево стрелка 9"/>
          <p:cNvSpPr>
            <a:spLocks noChangeArrowheads="1"/>
          </p:cNvSpPr>
          <p:nvPr/>
        </p:nvSpPr>
        <p:spPr bwMode="auto">
          <a:xfrm rot="16200000">
            <a:off x="4008438" y="2624137"/>
            <a:ext cx="469900" cy="1216025"/>
          </a:xfrm>
          <a:prstGeom prst="curvedRightArrow">
            <a:avLst>
              <a:gd name="adj1" fmla="val 24932"/>
              <a:gd name="adj2" fmla="val 49852"/>
              <a:gd name="adj3" fmla="val 25000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724525" y="2205038"/>
            <a:ext cx="1296988" cy="1008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51500" y="2276475"/>
            <a:ext cx="1368425" cy="792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/>
              <a:t>№854(б, в)</a:t>
            </a:r>
          </a:p>
          <a:p>
            <a:r>
              <a:rPr lang="ru-RU" sz="6000" dirty="0"/>
              <a:t>№855(б, в)</a:t>
            </a:r>
          </a:p>
          <a:p>
            <a:r>
              <a:rPr lang="ru-RU" sz="6000" dirty="0"/>
              <a:t>№857(б, в)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№854  б) (</a:t>
            </a:r>
            <a:r>
              <a:rPr lang="en-US" sz="3600" dirty="0"/>
              <a:t>p</a:t>
            </a:r>
            <a:r>
              <a:rPr lang="ru-RU" sz="3600" dirty="0"/>
              <a:t>+</a:t>
            </a:r>
            <a:r>
              <a:rPr lang="en-US" sz="3600" dirty="0"/>
              <a:t>q</a:t>
            </a:r>
            <a:r>
              <a:rPr lang="ru-RU" sz="3600" dirty="0"/>
              <a:t>)(</a:t>
            </a:r>
            <a:r>
              <a:rPr lang="en-US" sz="3600" dirty="0"/>
              <a:t>p</a:t>
            </a:r>
            <a:r>
              <a:rPr lang="ru-RU" sz="3600" dirty="0"/>
              <a:t>-</a:t>
            </a:r>
            <a:r>
              <a:rPr lang="en-US" sz="3600" dirty="0"/>
              <a:t>q</a:t>
            </a:r>
            <a:r>
              <a:rPr lang="ru-RU" sz="3600" dirty="0"/>
              <a:t>) = </a:t>
            </a:r>
            <a:r>
              <a:rPr lang="en-US" sz="3600" dirty="0"/>
              <a:t>p</a:t>
            </a:r>
            <a:r>
              <a:rPr lang="ru-RU" sz="3600" baseline="30000" dirty="0"/>
              <a:t>2</a:t>
            </a:r>
            <a:r>
              <a:rPr lang="ru-RU" sz="3600" dirty="0"/>
              <a:t>- </a:t>
            </a:r>
            <a:r>
              <a:rPr lang="en-US" sz="3600" dirty="0"/>
              <a:t>q</a:t>
            </a:r>
            <a:r>
              <a:rPr lang="ru-RU" sz="3600" baseline="30000" dirty="0"/>
              <a:t>2</a:t>
            </a:r>
            <a:endParaRPr lang="ru-RU" sz="3600" dirty="0"/>
          </a:p>
          <a:p>
            <a:r>
              <a:rPr lang="ru-RU" sz="3600" dirty="0"/>
              <a:t>            в) (</a:t>
            </a:r>
            <a:r>
              <a:rPr lang="en-US" sz="3600" dirty="0"/>
              <a:t>p</a:t>
            </a:r>
            <a:r>
              <a:rPr lang="ru-RU" sz="3600" dirty="0"/>
              <a:t>-5)(</a:t>
            </a:r>
            <a:r>
              <a:rPr lang="en-US" sz="3600" dirty="0"/>
              <a:t>p</a:t>
            </a:r>
            <a:r>
              <a:rPr lang="ru-RU" sz="3600" dirty="0"/>
              <a:t>+5) = </a:t>
            </a:r>
            <a:r>
              <a:rPr lang="en-US" sz="3600" dirty="0"/>
              <a:t>p</a:t>
            </a:r>
            <a:r>
              <a:rPr lang="ru-RU" sz="3600" baseline="30000" dirty="0"/>
              <a:t>2</a:t>
            </a:r>
            <a:r>
              <a:rPr lang="ru-RU" sz="3600" dirty="0"/>
              <a:t>- 25</a:t>
            </a:r>
          </a:p>
          <a:p>
            <a:r>
              <a:rPr lang="ru-RU" sz="3600" dirty="0"/>
              <a:t>№855  б) (4+5у)(4-5у) = 16 - 25у</a:t>
            </a:r>
            <a:r>
              <a:rPr lang="ru-RU" sz="3600" baseline="30000" dirty="0"/>
              <a:t>2</a:t>
            </a:r>
            <a:endParaRPr lang="ru-RU" sz="3600" dirty="0"/>
          </a:p>
          <a:p>
            <a:r>
              <a:rPr lang="ru-RU" sz="3600" dirty="0"/>
              <a:t>            в) (7х-2)(7х+2) = 49х</a:t>
            </a:r>
            <a:r>
              <a:rPr lang="ru-RU" sz="3600" baseline="30000" dirty="0"/>
              <a:t>2</a:t>
            </a:r>
            <a:r>
              <a:rPr lang="ru-RU" sz="3600" dirty="0"/>
              <a:t>-4</a:t>
            </a:r>
          </a:p>
          <a:p>
            <a:r>
              <a:rPr lang="ru-RU" sz="3600" dirty="0"/>
              <a:t>№857  б) (4+у</a:t>
            </a:r>
            <a:r>
              <a:rPr lang="ru-RU" sz="3600" baseline="30000" dirty="0"/>
              <a:t>2</a:t>
            </a:r>
            <a:r>
              <a:rPr lang="ru-RU" sz="3600" dirty="0"/>
              <a:t>)(4-у</a:t>
            </a:r>
            <a:r>
              <a:rPr lang="ru-RU" sz="3600" baseline="30000" dirty="0"/>
              <a:t>2</a:t>
            </a:r>
            <a:r>
              <a:rPr lang="ru-RU" sz="3600" dirty="0"/>
              <a:t>) = 16 - у</a:t>
            </a:r>
            <a:r>
              <a:rPr lang="ru-RU" sz="3600" baseline="30000" dirty="0"/>
              <a:t>4</a:t>
            </a:r>
            <a:r>
              <a:rPr lang="ru-RU" sz="3600" dirty="0"/>
              <a:t> </a:t>
            </a:r>
          </a:p>
          <a:p>
            <a:r>
              <a:rPr lang="ru-RU" sz="3600" dirty="0"/>
              <a:t>            в) (9а-</a:t>
            </a:r>
            <a:r>
              <a:rPr lang="en-US" sz="3600" dirty="0"/>
              <a:t>b</a:t>
            </a:r>
            <a:r>
              <a:rPr lang="ru-RU" sz="3600" dirty="0"/>
              <a:t>)(9а+</a:t>
            </a:r>
            <a:r>
              <a:rPr lang="en-US" sz="3600" dirty="0"/>
              <a:t>b</a:t>
            </a:r>
            <a:r>
              <a:rPr lang="ru-RU" sz="3600" dirty="0"/>
              <a:t>) = 81а</a:t>
            </a:r>
            <a:r>
              <a:rPr lang="ru-RU" sz="3600" baseline="30000" dirty="0"/>
              <a:t>2</a:t>
            </a:r>
            <a:r>
              <a:rPr lang="ru-RU" sz="3600" dirty="0"/>
              <a:t>-</a:t>
            </a:r>
            <a:r>
              <a:rPr lang="en-US" sz="3600" dirty="0"/>
              <a:t>b</a:t>
            </a:r>
            <a:r>
              <a:rPr lang="ru-RU" sz="3600" baseline="30000" dirty="0"/>
              <a:t>2</a:t>
            </a:r>
            <a:r>
              <a:rPr lang="ru-RU" sz="3600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Вернемся к нашей проблеме, как быстро найти  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b="1" dirty="0"/>
              <a:t>79*81; 42*38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142985"/>
            <a:ext cx="8286750" cy="571501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79 ∙ 81 = (80 - 1)( 80 + 1 ) = (80)</a:t>
            </a:r>
            <a:r>
              <a:rPr lang="ru-RU" b="1" baseline="30000" dirty="0">
                <a:solidFill>
                  <a:srgbClr val="00B0F0"/>
                </a:solidFill>
              </a:rPr>
              <a:t>2</a:t>
            </a:r>
            <a:r>
              <a:rPr lang="ru-RU" b="1" dirty="0">
                <a:solidFill>
                  <a:srgbClr val="00B0F0"/>
                </a:solidFill>
              </a:rPr>
              <a:t> – (1)</a:t>
            </a:r>
            <a:r>
              <a:rPr lang="ru-RU" b="1" baseline="30000" dirty="0">
                <a:solidFill>
                  <a:srgbClr val="00B0F0"/>
                </a:solidFill>
              </a:rPr>
              <a:t>2</a:t>
            </a:r>
            <a:r>
              <a:rPr lang="ru-RU" b="1" dirty="0">
                <a:solidFill>
                  <a:srgbClr val="00B0F0"/>
                </a:solidFill>
              </a:rPr>
              <a:t> = =6400 – 1 = 6399</a:t>
            </a:r>
            <a:endParaRPr lang="ru-RU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i="1" dirty="0"/>
              <a:t>По образцу </a:t>
            </a:r>
            <a:r>
              <a:rPr lang="ru-RU" i="1" dirty="0" smtClean="0"/>
              <a:t>найдите </a:t>
            </a:r>
            <a:r>
              <a:rPr lang="ru-RU" i="1" dirty="0"/>
              <a:t>произведение чисел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а)</a:t>
            </a:r>
            <a:r>
              <a:rPr lang="ru-RU" b="1" dirty="0" smtClean="0"/>
              <a:t>4</a:t>
            </a:r>
            <a:r>
              <a:rPr lang="en-US" b="1" dirty="0" smtClean="0"/>
              <a:t>2</a:t>
            </a:r>
            <a:r>
              <a:rPr lang="ru-RU" b="1" dirty="0" smtClean="0"/>
              <a:t> ∙ </a:t>
            </a:r>
            <a:r>
              <a:rPr lang="en-US" b="1" dirty="0" smtClean="0"/>
              <a:t>38</a:t>
            </a:r>
            <a:r>
              <a:rPr lang="ru-RU" b="1" dirty="0" smtClean="0"/>
              <a:t>;       </a:t>
            </a:r>
            <a:r>
              <a:rPr lang="ru-RU" dirty="0" smtClean="0"/>
              <a:t>б)</a:t>
            </a:r>
            <a:r>
              <a:rPr lang="ru-RU" b="1" dirty="0" smtClean="0"/>
              <a:t>201∙199;        </a:t>
            </a:r>
            <a:r>
              <a:rPr lang="ru-RU" dirty="0" smtClean="0"/>
              <a:t>в)</a:t>
            </a:r>
            <a:r>
              <a:rPr lang="ru-RU" b="1" dirty="0" smtClean="0"/>
              <a:t>2,02∙1,98.</a:t>
            </a:r>
          </a:p>
          <a:p>
            <a:pPr marL="0" indent="0">
              <a:buNone/>
            </a:pPr>
            <a:r>
              <a:rPr lang="ru-RU" b="1" dirty="0" smtClean="0"/>
              <a:t>Проверка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)</a:t>
            </a:r>
            <a:r>
              <a:rPr lang="ru-RU" b="1" dirty="0" smtClean="0"/>
              <a:t>4</a:t>
            </a:r>
            <a:r>
              <a:rPr lang="en-US" b="1" dirty="0"/>
              <a:t>2</a:t>
            </a:r>
            <a:r>
              <a:rPr lang="ru-RU" b="1" dirty="0"/>
              <a:t> ∙ </a:t>
            </a:r>
            <a:r>
              <a:rPr lang="en-US" b="1" dirty="0"/>
              <a:t>38</a:t>
            </a:r>
            <a:r>
              <a:rPr lang="ru-RU" dirty="0"/>
              <a:t>=(40+2)(40-2)=40</a:t>
            </a:r>
            <a:r>
              <a:rPr lang="ru-RU" baseline="30000" dirty="0"/>
              <a:t>2</a:t>
            </a:r>
            <a:r>
              <a:rPr lang="ru-RU" dirty="0"/>
              <a:t>-2</a:t>
            </a:r>
            <a:r>
              <a:rPr lang="ru-RU" baseline="30000" dirty="0"/>
              <a:t>2</a:t>
            </a:r>
            <a:r>
              <a:rPr lang="ru-RU" dirty="0"/>
              <a:t>=1600-4=1596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b="1" dirty="0" smtClean="0"/>
              <a:t>201</a:t>
            </a:r>
            <a:r>
              <a:rPr lang="ru-RU" b="1" dirty="0"/>
              <a:t>∙199</a:t>
            </a:r>
            <a:r>
              <a:rPr lang="ru-RU" dirty="0"/>
              <a:t>=(200+1)(200-1)=</a:t>
            </a:r>
            <a:r>
              <a:rPr lang="ru-RU" dirty="0" smtClean="0"/>
              <a:t>200</a:t>
            </a:r>
            <a:r>
              <a:rPr lang="ru-RU" baseline="30000" dirty="0" smtClean="0"/>
              <a:t>2</a:t>
            </a:r>
            <a:r>
              <a:rPr lang="ru-RU" dirty="0" smtClean="0"/>
              <a:t>-1</a:t>
            </a:r>
            <a:r>
              <a:rPr lang="ru-RU" baseline="30000" dirty="0" smtClean="0"/>
              <a:t>2</a:t>
            </a:r>
            <a:r>
              <a:rPr lang="ru-RU" dirty="0" smtClean="0"/>
              <a:t>=40000-1 =39999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)</a:t>
            </a:r>
            <a:r>
              <a:rPr lang="ru-RU" b="1" dirty="0" smtClean="0"/>
              <a:t>2,02</a:t>
            </a:r>
            <a:r>
              <a:rPr lang="ru-RU" b="1" dirty="0"/>
              <a:t>∙1,98</a:t>
            </a:r>
            <a:r>
              <a:rPr lang="ru-RU" dirty="0"/>
              <a:t>=(</a:t>
            </a:r>
            <a:r>
              <a:rPr lang="ru-RU" dirty="0" smtClean="0"/>
              <a:t>2+0,02</a:t>
            </a:r>
            <a:r>
              <a:rPr lang="ru-RU" dirty="0"/>
              <a:t>)(</a:t>
            </a:r>
            <a:r>
              <a:rPr lang="ru-RU" dirty="0" smtClean="0"/>
              <a:t>2-0,02</a:t>
            </a:r>
            <a:r>
              <a:rPr lang="ru-RU" dirty="0"/>
              <a:t>)=</a:t>
            </a:r>
            <a:r>
              <a:rPr lang="ru-RU" dirty="0" smtClean="0"/>
              <a:t>2</a:t>
            </a:r>
            <a:r>
              <a:rPr lang="ru-RU" baseline="30000" dirty="0" smtClean="0"/>
              <a:t>2</a:t>
            </a:r>
            <a:r>
              <a:rPr lang="ru-RU" dirty="0" smtClean="0"/>
              <a:t>-0,02</a:t>
            </a:r>
            <a:r>
              <a:rPr lang="ru-RU" baseline="30000" dirty="0" smtClean="0"/>
              <a:t>2</a:t>
            </a:r>
            <a:r>
              <a:rPr lang="ru-RU" dirty="0" smtClean="0"/>
              <a:t>=4-0,0004 </a:t>
            </a:r>
            <a:r>
              <a:rPr lang="ru-RU" dirty="0"/>
              <a:t>=</a:t>
            </a:r>
            <a:r>
              <a:rPr lang="ru-RU" dirty="0" smtClean="0"/>
              <a:t>3,9996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dirty="0" smtClean="0"/>
              <a:t> </a:t>
            </a:r>
            <a:r>
              <a:rPr lang="ru-RU" sz="7200" dirty="0"/>
              <a:t>п. 34.</a:t>
            </a:r>
          </a:p>
          <a:p>
            <a:pPr algn="ctr">
              <a:buNone/>
            </a:pPr>
            <a:r>
              <a:rPr lang="ru-RU" sz="7200" dirty="0"/>
              <a:t>№ №855(</a:t>
            </a:r>
            <a:r>
              <a:rPr lang="ru-RU" sz="7200" dirty="0" err="1"/>
              <a:t>д,е</a:t>
            </a:r>
            <a:r>
              <a:rPr lang="ru-RU" sz="7200" dirty="0"/>
              <a:t>); 857(</a:t>
            </a:r>
            <a:r>
              <a:rPr lang="ru-RU" sz="7200" dirty="0" err="1"/>
              <a:t>з,и</a:t>
            </a:r>
            <a:r>
              <a:rPr lang="ru-RU" sz="7200" dirty="0"/>
              <a:t>); 859(</a:t>
            </a:r>
            <a:r>
              <a:rPr lang="ru-RU" sz="7200" dirty="0" err="1"/>
              <a:t>в,г</a:t>
            </a:r>
            <a:r>
              <a:rPr lang="ru-RU" sz="7200" dirty="0"/>
              <a:t>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Каждой группе ответить на два вопросу </a:t>
            </a:r>
            <a:r>
              <a:rPr lang="ru-RU" smtClean="0"/>
              <a:t>по выбору: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605589" cy="5616624"/>
          </a:xfrm>
        </p:spPr>
        <p:txBody>
          <a:bodyPr/>
          <a:lstStyle/>
          <a:p>
            <a:r>
              <a:rPr lang="ru-RU" sz="2000" dirty="0" smtClean="0"/>
              <a:t>Что нового вы узнали на уроке?</a:t>
            </a:r>
          </a:p>
          <a:p>
            <a:r>
              <a:rPr lang="ru-RU" sz="2000" dirty="0" smtClean="0"/>
              <a:t>Какие уже имеющиеся у вас знания понадобились на уроке?</a:t>
            </a:r>
          </a:p>
          <a:p>
            <a:r>
              <a:rPr lang="ru-RU" sz="2000" dirty="0" smtClean="0"/>
              <a:t>Кто и как вам помогал(и) на уроке при решении задач?</a:t>
            </a:r>
          </a:p>
          <a:p>
            <a:r>
              <a:rPr lang="ru-RU" sz="2000" dirty="0" smtClean="0"/>
              <a:t>Какие знания, полученные на уроке, понадобятся вам в будущем?</a:t>
            </a:r>
          </a:p>
          <a:p>
            <a:r>
              <a:rPr lang="ru-RU" sz="2000" dirty="0" smtClean="0"/>
              <a:t>Где вы примените полученные знания?</a:t>
            </a:r>
          </a:p>
          <a:p>
            <a:r>
              <a:rPr lang="ru-RU" sz="2000" dirty="0" smtClean="0"/>
              <a:t>В какой момент урока вы чувствовали себя особенно успешным?</a:t>
            </a:r>
          </a:p>
          <a:p>
            <a:r>
              <a:rPr lang="ru-RU" sz="2000" dirty="0" smtClean="0"/>
              <a:t>Какие способы и приемы работы вы использовали на уроке?</a:t>
            </a:r>
          </a:p>
          <a:p>
            <a:r>
              <a:rPr lang="ru-RU" sz="2000" dirty="0" smtClean="0"/>
              <a:t>За что бы вы себя похвалили на уроке?</a:t>
            </a:r>
          </a:p>
          <a:p>
            <a:r>
              <a:rPr lang="ru-RU" sz="2000" dirty="0" smtClean="0"/>
              <a:t>Что изменили бы в своих действиях на уроке?</a:t>
            </a:r>
          </a:p>
          <a:p>
            <a:r>
              <a:rPr lang="ru-RU" sz="2000" dirty="0" smtClean="0"/>
              <a:t>Что вам понравилось на уроке больше всего?</a:t>
            </a:r>
          </a:p>
          <a:p>
            <a:r>
              <a:rPr lang="ru-RU" sz="2000" dirty="0" smtClean="0"/>
              <a:t>Как общение в ходе работы влияло на выполнение задания?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делало её более эффективной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 тормозило выполнение задания</a:t>
            </a:r>
          </a:p>
          <a:p>
            <a:pPr marL="900000">
              <a:buFont typeface="Symbol" panose="05050102010706020507" pitchFamily="18" charset="2"/>
              <a:buChar char=""/>
            </a:pPr>
            <a:r>
              <a:rPr lang="ru-RU" sz="2000" dirty="0" smtClean="0"/>
              <a:t> не позволило точно выполнить задачу, испортило </a:t>
            </a:r>
            <a:br>
              <a:rPr lang="ru-RU" sz="2000" dirty="0" smtClean="0"/>
            </a:br>
            <a:r>
              <a:rPr lang="ru-RU" sz="2000" dirty="0" smtClean="0"/>
              <a:t>отношения в группе</a:t>
            </a:r>
          </a:p>
        </p:txBody>
      </p:sp>
    </p:spTree>
    <p:extLst>
      <p:ext uri="{BB962C8B-B14F-4D97-AF65-F5344CB8AC3E}">
        <p14:creationId xmlns="" xmlns:p14="http://schemas.microsoft.com/office/powerpoint/2010/main" val="1554318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57200" y="1214422"/>
            <a:ext cx="8229600" cy="371477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свидания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урок</a:t>
            </a:r>
            <a: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en-GB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141663"/>
            <a:ext cx="4319587" cy="277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fill="hold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fill="hold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fill="hold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 fill="hold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 fill="hold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 fill="hold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 fill="hold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 fill="hold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 fill="hold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 fill="hold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786050" y="500042"/>
            <a:ext cx="6215105" cy="6929486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Три пути ведут к познанию: 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размышления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 путь самый благородный,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подражания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этот путь самый легкий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и путь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опыта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– этот путь самый горький. </a:t>
            </a:r>
            <a:b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                            Конфуций</a:t>
            </a:r>
          </a:p>
        </p:txBody>
      </p:sp>
      <p:pic>
        <p:nvPicPr>
          <p:cNvPr id="4" name="Рисунок 4" descr="school10-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24066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1.Найти </a:t>
            </a:r>
            <a:r>
              <a:rPr lang="ru-RU" dirty="0"/>
              <a:t>квадрат выражений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с; </a:t>
            </a:r>
            <a:r>
              <a:rPr lang="ru-RU" dirty="0" smtClean="0"/>
              <a:t>  - 4</a:t>
            </a:r>
            <a:r>
              <a:rPr lang="ru-RU" dirty="0"/>
              <a:t>; </a:t>
            </a:r>
            <a:r>
              <a:rPr lang="ru-RU" dirty="0" smtClean="0"/>
              <a:t> 3</a:t>
            </a:r>
            <a:r>
              <a:rPr lang="en-US" dirty="0"/>
              <a:t>m</a:t>
            </a:r>
            <a:r>
              <a:rPr lang="ru-RU" dirty="0"/>
              <a:t>; </a:t>
            </a:r>
            <a:r>
              <a:rPr lang="ru-RU" dirty="0" smtClean="0"/>
              <a:t>  5</a:t>
            </a:r>
            <a:r>
              <a:rPr lang="en-US" dirty="0"/>
              <a:t>x</a:t>
            </a:r>
            <a:r>
              <a:rPr lang="ru-RU" baseline="30000" dirty="0"/>
              <a:t>2</a:t>
            </a:r>
            <a:r>
              <a:rPr lang="en-US" dirty="0"/>
              <a:t>y</a:t>
            </a:r>
            <a:r>
              <a:rPr lang="ru-RU" baseline="30000" dirty="0"/>
              <a:t>3</a:t>
            </a:r>
            <a:r>
              <a:rPr lang="ru-RU" dirty="0"/>
              <a:t>, 2/3у, 0,2а</a:t>
            </a:r>
            <a:r>
              <a:rPr lang="ru-RU" baseline="30000" dirty="0"/>
              <a:t>2</a:t>
            </a:r>
            <a:endParaRPr lang="ru-RU" dirty="0"/>
          </a:p>
          <a:p>
            <a:pPr>
              <a:buNone/>
            </a:pPr>
            <a:r>
              <a:rPr lang="ru-RU" dirty="0" smtClean="0"/>
              <a:t>2.Прочитайте </a:t>
            </a:r>
            <a:r>
              <a:rPr lang="ru-RU" dirty="0"/>
              <a:t>выражение: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/>
              <a:t>а</a:t>
            </a:r>
            <a:r>
              <a:rPr lang="en-US" dirty="0"/>
              <a:t>)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; </a:t>
            </a:r>
            <a:r>
              <a:rPr lang="ru-RU" dirty="0"/>
              <a:t>    б</a:t>
            </a:r>
            <a:r>
              <a:rPr lang="en-US" dirty="0"/>
              <a:t>) (a + b)</a:t>
            </a:r>
            <a:r>
              <a:rPr lang="en-US" baseline="30000" dirty="0"/>
              <a:t>2</a:t>
            </a:r>
            <a:r>
              <a:rPr lang="en-US" dirty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/>
              <a:t>в) (</a:t>
            </a:r>
            <a:r>
              <a:rPr lang="en-US" dirty="0"/>
              <a:t>x</a:t>
            </a:r>
            <a:r>
              <a:rPr lang="ru-RU" dirty="0"/>
              <a:t> - </a:t>
            </a:r>
            <a:r>
              <a:rPr lang="en-US" dirty="0"/>
              <a:t>y</a:t>
            </a:r>
            <a:r>
              <a:rPr lang="ru-RU" dirty="0"/>
              <a:t>)</a:t>
            </a:r>
            <a:r>
              <a:rPr lang="ru-RU" baseline="30000" dirty="0"/>
              <a:t>2</a:t>
            </a:r>
            <a:r>
              <a:rPr lang="ru-RU" dirty="0"/>
              <a:t>;    г) </a:t>
            </a:r>
            <a:r>
              <a:rPr lang="en-US" dirty="0"/>
              <a:t>x</a:t>
            </a:r>
            <a:r>
              <a:rPr lang="ru-RU" baseline="30000" dirty="0"/>
              <a:t>2</a:t>
            </a:r>
            <a:r>
              <a:rPr lang="ru-RU" dirty="0"/>
              <a:t> – </a:t>
            </a:r>
            <a:r>
              <a:rPr lang="en-US" dirty="0"/>
              <a:t>y</a:t>
            </a:r>
            <a:r>
              <a:rPr lang="ru-RU" baseline="30000" dirty="0" smtClean="0"/>
              <a:t>2</a:t>
            </a:r>
            <a:r>
              <a:rPr lang="ru-RU" dirty="0" smtClean="0"/>
              <a:t> ;  д) (</a:t>
            </a:r>
            <a:r>
              <a:rPr lang="ru-RU" dirty="0" err="1" smtClean="0"/>
              <a:t>к+с</a:t>
            </a:r>
            <a:r>
              <a:rPr lang="ru-RU" dirty="0" smtClean="0"/>
              <a:t>)(к-с)</a:t>
            </a:r>
          </a:p>
          <a:p>
            <a:pPr>
              <a:buNone/>
            </a:pPr>
            <a:r>
              <a:rPr lang="ru-RU" dirty="0" smtClean="0"/>
              <a:t>3.    Выполнить умножение и  </a:t>
            </a:r>
          </a:p>
          <a:p>
            <a:pPr>
              <a:buNone/>
            </a:pPr>
            <a:r>
              <a:rPr lang="ru-RU" dirty="0" smtClean="0"/>
              <a:t>       упростить:          (x + 6)(x - 5).</a:t>
            </a:r>
          </a:p>
          <a:p>
            <a:pPr>
              <a:buNone/>
            </a:pPr>
            <a:r>
              <a:rPr lang="ru-RU" dirty="0" smtClean="0"/>
              <a:t>Решение:</a:t>
            </a:r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u="sng" dirty="0" smtClean="0"/>
              <a:t>-5x</a:t>
            </a:r>
            <a:r>
              <a:rPr lang="en-US" dirty="0" smtClean="0"/>
              <a:t>+</a:t>
            </a:r>
            <a:r>
              <a:rPr lang="en-US" u="sng" dirty="0" smtClean="0"/>
              <a:t>6x</a:t>
            </a:r>
            <a:r>
              <a:rPr lang="en-US" dirty="0" smtClean="0"/>
              <a:t>-30</a:t>
            </a:r>
            <a:r>
              <a:rPr lang="ru-RU" dirty="0" smtClean="0"/>
              <a:t> =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+x-30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Найти значение: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???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/>
          <a:lstStyle/>
          <a:p>
            <a:pPr algn="ctr">
              <a:buNone/>
            </a:pPr>
            <a:endParaRPr lang="en-US" sz="4000" b="1" dirty="0" smtClean="0"/>
          </a:p>
          <a:p>
            <a:pPr algn="r">
              <a:buNone/>
            </a:pPr>
            <a:r>
              <a:rPr lang="ru-RU" sz="4000" b="1" dirty="0" smtClean="0"/>
              <a:t>79*81 </a:t>
            </a:r>
            <a:endParaRPr lang="en-US" sz="4000" b="1" dirty="0" smtClean="0"/>
          </a:p>
          <a:p>
            <a:pPr algn="r">
              <a:buNone/>
            </a:pPr>
            <a:endParaRPr lang="en-US" sz="4000" b="1" dirty="0" smtClean="0"/>
          </a:p>
          <a:p>
            <a:pPr algn="r">
              <a:buNone/>
            </a:pPr>
            <a:r>
              <a:rPr lang="ru-RU" sz="4000" b="1" dirty="0" smtClean="0"/>
              <a:t>42*38    </a:t>
            </a:r>
            <a:endParaRPr lang="en-US" sz="4000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28736"/>
            <a:ext cx="4038600" cy="4697427"/>
          </a:xfrm>
        </p:spPr>
        <p:txBody>
          <a:bodyPr/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=(</a:t>
            </a:r>
            <a:r>
              <a:rPr lang="en-US" sz="4000" b="1" dirty="0"/>
              <a:t>80-1)(80+1)</a:t>
            </a:r>
            <a:endParaRPr lang="ru-RU" sz="4000" b="1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=</a:t>
            </a:r>
            <a:r>
              <a:rPr lang="en-US" sz="4000" b="1" dirty="0" smtClean="0"/>
              <a:t>(</a:t>
            </a:r>
            <a:r>
              <a:rPr lang="en-US" sz="4000" b="1" dirty="0"/>
              <a:t>40+2)(40-1)</a:t>
            </a:r>
            <a:endParaRPr lang="ru-RU" sz="4000" dirty="0"/>
          </a:p>
          <a:p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«Умножение разности двух выражений на их сумму»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555776" y="4071942"/>
            <a:ext cx="5216624" cy="245340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Цели урока:</a:t>
            </a:r>
          </a:p>
          <a:p>
            <a:r>
              <a:rPr lang="ru-RU" sz="2400" dirty="0" smtClean="0"/>
              <a:t>Вывести формулу умножения разности двух выражений на их сумму;</a:t>
            </a:r>
          </a:p>
          <a:p>
            <a:r>
              <a:rPr lang="ru-RU" sz="2400" dirty="0" smtClean="0"/>
              <a:t>Применять данную формулу для преобразования выражений</a:t>
            </a:r>
            <a:endParaRPr lang="ru-RU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  <a:t>Анализ работы </a:t>
            </a:r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  <a:t>над проектом:</a:t>
            </a:r>
            <a:br>
              <a:rPr lang="ru-RU" sz="3600" dirty="0" smtClean="0">
                <a:ln>
                  <a:noFill/>
                </a:ln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200" dirty="0" smtClean="0">
                <a:ln>
                  <a:noFill/>
                </a:ln>
                <a:solidFill>
                  <a:schemeClr val="hlink"/>
                </a:solidFill>
                <a:latin typeface="Arial Narrow" pitchFamily="34" charset="0"/>
              </a:rPr>
              <a:t>упростить выражение и сделать вывод: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sz="half" idx="1"/>
          </p:nvPr>
        </p:nvSpPr>
        <p:spPr>
          <a:xfrm>
            <a:off x="250825" y="1773238"/>
            <a:ext cx="3241675" cy="3052762"/>
          </a:xfrm>
        </p:spPr>
        <p:txBody>
          <a:bodyPr/>
          <a:lstStyle/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c – d)(c + d) =</a:t>
            </a:r>
            <a:endParaRPr lang="en-US" sz="32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m 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+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 n)(m 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-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 n) =</a:t>
            </a:r>
            <a:endParaRPr lang="en-US" sz="32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a – b)(a + b) =</a:t>
            </a:r>
            <a:endParaRPr lang="en-US" sz="3200" b="1" baseline="30000" dirty="0" smtClean="0">
              <a:solidFill>
                <a:srgbClr val="1B814C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(y+ x)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(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x – y)</a:t>
            </a:r>
            <a:r>
              <a:rPr lang="ru-RU" sz="32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latin typeface="Arial Narrow" pitchFamily="34" charset="0"/>
              </a:rPr>
              <a:t>= </a:t>
            </a:r>
            <a:endParaRPr lang="ru-RU" sz="3200" b="1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533400" indent="-533400">
              <a:buFont typeface="Arial" pitchFamily="34" charset="0"/>
              <a:buAutoNum type="arabicPeriod"/>
            </a:pPr>
            <a:endParaRPr lang="ru-RU" dirty="0" smtClean="0"/>
          </a:p>
        </p:txBody>
      </p:sp>
      <p:sp>
        <p:nvSpPr>
          <p:cNvPr id="21509" name="Rectangle 5"/>
          <p:cNvSpPr>
            <a:spLocks noGrp="1"/>
          </p:cNvSpPr>
          <p:nvPr>
            <p:ph type="body" sz="half" idx="2"/>
          </p:nvPr>
        </p:nvSpPr>
        <p:spPr>
          <a:xfrm>
            <a:off x="3357555" y="1773238"/>
            <a:ext cx="5329246" cy="280828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c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cd</a:t>
            </a:r>
            <a:r>
              <a:rPr lang="en-US" sz="3600" b="1" u="sng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cd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d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=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 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c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d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dirty="0" smtClean="0"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m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mn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mn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n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ru-RU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m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n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a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+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ab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ab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 b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ru-RU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ru-RU" sz="3600" b="1" dirty="0" smtClean="0">
                <a:solidFill>
                  <a:schemeClr val="hlink"/>
                </a:solidFill>
                <a:latin typeface="Arial Narrow" pitchFamily="34" charset="0"/>
              </a:rPr>
              <a:t>  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  a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b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xy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–y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+ x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2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– </a:t>
            </a:r>
            <a:r>
              <a:rPr lang="en-US" sz="3600" b="1" u="sng" dirty="0" err="1" smtClean="0">
                <a:solidFill>
                  <a:srgbClr val="1B814C"/>
                </a:solidFill>
                <a:latin typeface="Arial Narrow" pitchFamily="34" charset="0"/>
              </a:rPr>
              <a:t>xy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</a:t>
            </a:r>
            <a:r>
              <a:rPr lang="en-US" sz="3600" b="1" baseline="30000" dirty="0" smtClean="0">
                <a:solidFill>
                  <a:srgbClr val="1B814C"/>
                </a:solidFill>
                <a:latin typeface="Arial Narrow" pitchFamily="34" charset="0"/>
              </a:rPr>
              <a:t>=</a:t>
            </a:r>
            <a:r>
              <a:rPr lang="ru-RU" sz="3600" b="1" dirty="0" smtClean="0">
                <a:solidFill>
                  <a:srgbClr val="1B814C"/>
                </a:solidFill>
                <a:latin typeface="Arial Narrow" pitchFamily="34" charset="0"/>
              </a:rPr>
              <a:t>        </a:t>
            </a:r>
            <a:r>
              <a:rPr lang="en-US" sz="3600" b="1" dirty="0" smtClean="0">
                <a:solidFill>
                  <a:srgbClr val="1B814C"/>
                </a:solidFill>
                <a:latin typeface="Arial Narrow" pitchFamily="34" charset="0"/>
              </a:rPr>
              <a:t> 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x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r>
              <a:rPr lang="en-US" sz="3600" b="1" dirty="0" smtClean="0">
                <a:solidFill>
                  <a:schemeClr val="hlink"/>
                </a:solidFill>
                <a:latin typeface="Arial Narrow" pitchFamily="34" charset="0"/>
              </a:rPr>
              <a:t>– y</a:t>
            </a:r>
            <a:r>
              <a:rPr lang="en-US" sz="3600" b="1" baseline="30000" dirty="0" smtClean="0">
                <a:solidFill>
                  <a:schemeClr val="hlink"/>
                </a:solidFill>
                <a:latin typeface="Arial Narrow" pitchFamily="34" charset="0"/>
              </a:rPr>
              <a:t>2 </a:t>
            </a:r>
            <a:endParaRPr lang="ru-RU" sz="3600" b="1" baseline="30000" dirty="0" smtClean="0">
              <a:solidFill>
                <a:schemeClr val="hlink"/>
              </a:solidFill>
              <a:latin typeface="Arial Narrow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28926" y="1357298"/>
            <a:ext cx="4286280" cy="3286148"/>
            <a:chOff x="2064" y="192"/>
            <a:chExt cx="3599" cy="4057"/>
          </a:xfrm>
        </p:grpSpPr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9001"/>
                  </a:schemeClr>
                </a:gs>
                <a:gs pos="50000">
                  <a:schemeClr val="bg1">
                    <a:alpha val="99001"/>
                  </a:schemeClr>
                </a:gs>
                <a:gs pos="100000">
                  <a:schemeClr val="accent1">
                    <a:alpha val="99001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21516" name="Oval 1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0" name="Freeform 1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3" name="Freeform 1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21525" name="Oval 2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6" name="Freeform 2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29" name="Freeform 25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30" name="Freeform 26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Freeform 27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21534" name="Oval 3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35" name="Freeform 3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642910" y="4652962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1. </a:t>
            </a:r>
            <a:r>
              <a:rPr lang="ru-RU" sz="2000" b="1" i="1" dirty="0">
                <a:solidFill>
                  <a:srgbClr val="7030A0"/>
                </a:solidFill>
              </a:rPr>
              <a:t>Какую закономерность вы заметили при решении этих заданий?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2. </a:t>
            </a:r>
            <a:r>
              <a:rPr lang="ru-RU" sz="2000" b="1" i="1" dirty="0" smtClean="0">
                <a:solidFill>
                  <a:srgbClr val="C00000"/>
                </a:solidFill>
              </a:rPr>
              <a:t>Что получаем в результате умножения?</a:t>
            </a:r>
            <a:endParaRPr lang="en-US" sz="2000" b="1" i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7030A0"/>
                </a:solidFill>
              </a:rPr>
              <a:t>3.   Какой вывод можно сделать?</a:t>
            </a:r>
            <a:endParaRPr lang="en-US" sz="2000" b="1" i="1" dirty="0">
              <a:solidFill>
                <a:srgbClr val="7030A0"/>
              </a:solidFill>
            </a:endParaRPr>
          </a:p>
          <a:p>
            <a:r>
              <a:rPr lang="ru-RU" sz="2000" b="1" i="1" dirty="0"/>
              <a:t>4.Имеет ли смысл выполнять подробную запись решения подобных      заданий</a:t>
            </a:r>
            <a:r>
              <a:rPr lang="ru-RU" sz="2000" b="1" i="1" dirty="0" smtClean="0"/>
              <a:t>?</a:t>
            </a:r>
            <a:endParaRPr lang="ru-RU" sz="2000" b="1" i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Выявляем сущность формулы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Влияет ли порядок записи скобок на результат?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Важен ли порядок записи слагаемых в одной из скобок?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Важен ли порядок записи уменьшаемого и вычитаемого в одной из скобок?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 какому множителю сумме или  разности нужно составлять разность квадратов?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020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3375"/>
            <a:ext cx="1643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0"/>
            <a:ext cx="8229600" cy="114298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Реализации продукта: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 bwMode="auto">
          <a:xfrm>
            <a:off x="468313" y="1600200"/>
            <a:ext cx="82184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Попробуйте записать формулу для выполнения этих заданий в общем виде.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187450" y="2781300"/>
            <a:ext cx="633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 - 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)(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 + </a:t>
            </a:r>
            <a:r>
              <a:rPr lang="ru-RU" sz="4400" b="1" i="1" dirty="0" err="1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) = a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-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ru-RU" sz="4400" b="1" i="1" baseline="30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95288" y="5013325"/>
            <a:ext cx="82089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Произведение </a:t>
            </a:r>
            <a:r>
              <a:rPr lang="ru-RU" sz="2800" b="1" i="1">
                <a:solidFill>
                  <a:srgbClr val="FF0000"/>
                </a:solidFill>
                <a:latin typeface="Arial Narrow" pitchFamily="34" charset="0"/>
              </a:rPr>
              <a:t>разности 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двух выражений </a:t>
            </a:r>
          </a:p>
          <a:p>
            <a:pPr algn="ctr"/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на их </a:t>
            </a:r>
            <a:r>
              <a:rPr lang="ru-RU" sz="2800" b="1" i="1">
                <a:solidFill>
                  <a:srgbClr val="FF0000"/>
                </a:solidFill>
                <a:latin typeface="Arial Narrow" pitchFamily="34" charset="0"/>
              </a:rPr>
              <a:t>сумму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 равно </a:t>
            </a:r>
            <a:r>
              <a:rPr lang="ru-RU" sz="3200" b="1" i="1">
                <a:solidFill>
                  <a:srgbClr val="F31BE4"/>
                </a:solidFill>
                <a:latin typeface="Arial Narrow" pitchFamily="34" charset="0"/>
              </a:rPr>
              <a:t>разности</a:t>
            </a:r>
            <a:r>
              <a:rPr lang="ru-RU" sz="2800" b="1" i="1">
                <a:solidFill>
                  <a:srgbClr val="F31BE4"/>
                </a:solidFill>
                <a:latin typeface="Arial Narrow" pitchFamily="34" charset="0"/>
              </a:rPr>
              <a:t> </a:t>
            </a:r>
            <a:r>
              <a:rPr lang="ru-RU" sz="2800" b="1" i="1">
                <a:solidFill>
                  <a:schemeClr val="hlink"/>
                </a:solidFill>
                <a:latin typeface="Arial Narrow" pitchFamily="34" charset="0"/>
              </a:rPr>
              <a:t>квадратов этих выражений.</a:t>
            </a:r>
          </a:p>
        </p:txBody>
      </p:sp>
      <p:sp>
        <p:nvSpPr>
          <p:cNvPr id="28" name="Rectangle 45"/>
          <p:cNvSpPr>
            <a:spLocks noChangeArrowheads="1"/>
          </p:cNvSpPr>
          <p:nvPr/>
        </p:nvSpPr>
        <p:spPr bwMode="auto">
          <a:xfrm>
            <a:off x="571472" y="3714752"/>
            <a:ext cx="691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hlink"/>
                </a:solidFill>
                <a:latin typeface="Arial Narrow" pitchFamily="34" charset="0"/>
              </a:rPr>
              <a:t>Как прочитать </a:t>
            </a:r>
            <a:r>
              <a:rPr lang="ru-RU" sz="2400" dirty="0" smtClean="0">
                <a:solidFill>
                  <a:schemeClr val="hlink"/>
                </a:solidFill>
                <a:latin typeface="Arial Narrow" pitchFamily="34" charset="0"/>
              </a:rPr>
              <a:t>формулу на </a:t>
            </a:r>
            <a:r>
              <a:rPr lang="ru-RU" sz="2400" dirty="0">
                <a:solidFill>
                  <a:schemeClr val="hlink"/>
                </a:solidFill>
                <a:latin typeface="Arial Narrow" pitchFamily="34" charset="0"/>
              </a:rPr>
              <a:t>обычном языке?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</a:t>
            </a:r>
            <a:r>
              <a:rPr lang="ru-RU" dirty="0" err="1" smtClean="0"/>
              <a:t>изкульминутка</a:t>
            </a:r>
            <a:endParaRPr lang="ru-RU" dirty="0"/>
          </a:p>
        </p:txBody>
      </p:sp>
      <p:pic>
        <p:nvPicPr>
          <p:cNvPr id="4" name="физминутка - dance again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75656" y="1196752"/>
            <a:ext cx="6953250" cy="5214937"/>
          </a:xfrm>
        </p:spPr>
      </p:pic>
    </p:spTree>
    <p:extLst>
      <p:ext uri="{BB962C8B-B14F-4D97-AF65-F5344CB8AC3E}">
        <p14:creationId xmlns="" xmlns:p14="http://schemas.microsoft.com/office/powerpoint/2010/main" val="2732377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нани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азетная бумага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азетная бумага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нания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знания комбин.</Template>
  <TotalTime>229</TotalTime>
  <Words>779</Words>
  <Application>Microsoft Office PowerPoint</Application>
  <PresentationFormat>Экран (4:3)</PresentationFormat>
  <Paragraphs>110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Знания</vt:lpstr>
      <vt:lpstr>Знания2</vt:lpstr>
      <vt:lpstr>Презентация ТЕМА УРОКА</vt:lpstr>
      <vt:lpstr>Слайд 1</vt:lpstr>
      <vt:lpstr>Слайд 2</vt:lpstr>
      <vt:lpstr>Слайд 3</vt:lpstr>
      <vt:lpstr> Найти значение:  ???</vt:lpstr>
      <vt:lpstr>«Умножение разности двух выражений на их сумму»</vt:lpstr>
      <vt:lpstr>Анализ работы над проектом: упростить выражение и сделать вывод:</vt:lpstr>
      <vt:lpstr>Выявляем сущность формулы</vt:lpstr>
      <vt:lpstr>Слайд 8</vt:lpstr>
      <vt:lpstr>Физкульминутка</vt:lpstr>
      <vt:lpstr>Формула умножения разности двух выражений на их сумму:</vt:lpstr>
      <vt:lpstr>Выберите выражения, которые могут быть преобразованы по формуле  (a-b)(a+b)=a2- b2</vt:lpstr>
      <vt:lpstr>Слайд 12</vt:lpstr>
      <vt:lpstr>Самостоятельная работа</vt:lpstr>
      <vt:lpstr>Проверка самостоятельной работы</vt:lpstr>
      <vt:lpstr>Вернемся к нашей проблеме, как быстро найти    79*81; 42*38 </vt:lpstr>
      <vt:lpstr>Домашнее задание</vt:lpstr>
      <vt:lpstr>Каждой группе ответить на два вопросу по выбору: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1</cp:lastModifiedBy>
  <cp:revision>32</cp:revision>
  <dcterms:created xsi:type="dcterms:W3CDTF">2015-03-08T09:53:56Z</dcterms:created>
  <dcterms:modified xsi:type="dcterms:W3CDTF">2016-03-09T18:55:09Z</dcterms:modified>
</cp:coreProperties>
</file>