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0" r:id="rId3"/>
    <p:sldMasterId id="2147483693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71" r:id="rId10"/>
    <p:sldId id="261" r:id="rId11"/>
    <p:sldId id="262" r:id="rId12"/>
    <p:sldId id="263" r:id="rId13"/>
    <p:sldId id="266" r:id="rId14"/>
    <p:sldId id="268" r:id="rId15"/>
    <p:sldId id="264" r:id="rId16"/>
    <p:sldId id="265" r:id="rId17"/>
    <p:sldId id="270" r:id="rId18"/>
    <p:sldId id="26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88D66-6A64-4680-81AB-62F6ED33A67A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F059-FF5F-465A-B641-C09EDD9A2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9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F24B6D-65F6-4C08-B4F3-D22B5CF9B51B}" type="slidenum">
              <a:rPr lang="ru-RU" alt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Оси координат разбивают плоскость на четыре части, которые называются координатными четвертями (щелчок).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32147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5357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132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477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914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66496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До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9068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ашний\Desktop\Доск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10282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Фо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454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омашний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80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ашний\Desktop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483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441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32147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5357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132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933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933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648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936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612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51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875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186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726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477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914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648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66496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071546"/>
            <a:ext cx="6072230" cy="32147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00570"/>
            <a:ext cx="5357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82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602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153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389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956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471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408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91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816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936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474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176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35880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612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51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875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186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726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254061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75E9038-B04B-4F91-87EF-EFF8EEC15FF1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184C84-2EF8-49B8-BB4C-89988E59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6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254061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6581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75E9038-B04B-4F91-87EF-EFF8EEC15F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184C84-2EF8-49B8-BB4C-89988E59B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254061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5406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68752" cy="4464496"/>
          </a:xfrm>
        </p:spPr>
        <p:txBody>
          <a:bodyPr>
            <a:normAutofit/>
          </a:bodyPr>
          <a:lstStyle/>
          <a:p>
            <a:r>
              <a:rPr lang="ru-RU" sz="3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науки настолько связаны между собою, что легче изучать их все сразу, нежели какую-либо одну из них в отдельности от всех </a:t>
            </a:r>
            <a: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прочих</a:t>
            </a:r>
            <a:b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98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Задание 3. Расшифровать фразу закодированную с помощью числовых выражений.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164103"/>
              </p:ext>
            </p:extLst>
          </p:nvPr>
        </p:nvGraphicFramePr>
        <p:xfrm>
          <a:off x="179512" y="980728"/>
          <a:ext cx="6984776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048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(318-273):9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Переведите 420 секунд в минуты.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</a:t>
                      </a:r>
                      <a:r>
                        <a:rPr lang="ru-RU" baseline="0" dirty="0" smtClean="0"/>
                        <a:t> времени затратит а</a:t>
                      </a:r>
                      <a:r>
                        <a:rPr lang="ru-RU" dirty="0" smtClean="0"/>
                        <a:t>втомобиль</a:t>
                      </a:r>
                      <a:r>
                        <a:rPr lang="ru-RU" baseline="0" dirty="0" smtClean="0"/>
                        <a:t> на путь в 243 км если будет двигаться со скоростью 81 км/ч?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(1343-401</a:t>
                      </a:r>
                      <a:r>
                        <a:rPr lang="ru-RU" dirty="0" smtClean="0">
                          <a:sym typeface="Symbol"/>
                        </a:rPr>
                        <a:t>2)0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шоколадки</a:t>
                      </a:r>
                      <a:r>
                        <a:rPr lang="ru-RU" baseline="0" dirty="0" smtClean="0"/>
                        <a:t> заплатили 212 руб. Сколько купили шоколадок, если каждая стоит 53 руб.?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6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(303:3-1):10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 суток в 144 часах?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r>
                        <a:rPr lang="ru-RU" dirty="0" smtClean="0">
                          <a:sym typeface="Symbol"/>
                        </a:rPr>
                        <a:t>4-283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 единичных  отрезков между точками </a:t>
                      </a:r>
                      <a:r>
                        <a:rPr lang="en-US" dirty="0" smtClean="0"/>
                        <a:t>A(15)</a:t>
                      </a:r>
                      <a:r>
                        <a:rPr lang="ru-RU" dirty="0" smtClean="0"/>
                        <a:t> и</a:t>
                      </a:r>
                      <a:r>
                        <a:rPr lang="en-US" dirty="0" smtClean="0"/>
                        <a:t> B(23)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Найдите корень уравнения 345-</a:t>
                      </a:r>
                      <a:r>
                        <a:rPr lang="en-US" dirty="0" smtClean="0"/>
                        <a:t>y</a:t>
                      </a:r>
                      <a:r>
                        <a:rPr lang="ru-RU" dirty="0" smtClean="0"/>
                        <a:t>=344.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Найдите остаток от деления 123 на 11.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57421"/>
              </p:ext>
            </p:extLst>
          </p:nvPr>
        </p:nvGraphicFramePr>
        <p:xfrm>
          <a:off x="323529" y="5805264"/>
          <a:ext cx="8568960" cy="56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</a:tblGrid>
              <a:tr h="56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84593"/>
              </p:ext>
            </p:extLst>
          </p:nvPr>
        </p:nvGraphicFramePr>
        <p:xfrm>
          <a:off x="323524" y="6237312"/>
          <a:ext cx="85689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  <a:gridCol w="428448"/>
              </a:tblGrid>
              <a:tr h="2160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6296" y="1163837"/>
            <a:ext cx="190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Правильный ответ – 2 балла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1-2 ошибки – 1 балл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Более 2 ошибок – 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9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7920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Историческая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справка</a:t>
            </a:r>
            <a:endParaRPr lang="ru-RU" dirty="0"/>
          </a:p>
        </p:txBody>
      </p:sp>
      <p:sp>
        <p:nvSpPr>
          <p:cNvPr id="9" name="Диаграмма 8"/>
          <p:cNvSpPr>
            <a:spLocks noGrp="1"/>
          </p:cNvSpPr>
          <p:nvPr>
            <p:ph type="chart" sz="half" idx="1"/>
          </p:nvPr>
        </p:nvSpPr>
        <p:spPr/>
      </p:sp>
      <p:sp>
        <p:nvSpPr>
          <p:cNvPr id="6144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altLang="ru-RU" sz="2400" b="1" dirty="0" smtClean="0"/>
              <a:t>Рене Декарт – французский математик, физик, физиолог и философ, создатель знаменитого метода координат, сторонник аналитического метода в математике. В его честь названа прямоугольная система координат.</a:t>
            </a:r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899592" y="2128175"/>
            <a:ext cx="3120894" cy="4012915"/>
            <a:chOff x="185" y="508"/>
            <a:chExt cx="1470" cy="2203"/>
          </a:xfrm>
        </p:grpSpPr>
        <p:pic>
          <p:nvPicPr>
            <p:cNvPr id="61444" name="Picture 6" descr="300_20192057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508"/>
              <a:ext cx="1440" cy="1920"/>
            </a:xfrm>
            <a:prstGeom prst="rect">
              <a:avLst/>
            </a:prstGeom>
            <a:noFill/>
            <a:ln w="57150" cmpd="thinThick">
              <a:solidFill>
                <a:srgbClr val="00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45" name="Text Box 7"/>
            <p:cNvSpPr txBox="1">
              <a:spLocks noChangeArrowheads="1"/>
            </p:cNvSpPr>
            <p:nvPr/>
          </p:nvSpPr>
          <p:spPr bwMode="auto">
            <a:xfrm>
              <a:off x="185" y="2415"/>
              <a:ext cx="147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i="1" dirty="0">
                  <a:latin typeface="Arial" charset="0"/>
                </a:rPr>
                <a:t>Рене Декарт</a:t>
              </a:r>
              <a:br>
                <a:rPr lang="ru-RU" altLang="ru-RU" i="1" dirty="0">
                  <a:latin typeface="Arial" charset="0"/>
                </a:rPr>
              </a:br>
              <a:r>
                <a:rPr lang="ru-RU" altLang="ru-RU" i="1" dirty="0">
                  <a:latin typeface="Arial" charset="0"/>
                </a:rPr>
                <a:t>(1596 – 1650)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5536" y="1120968"/>
            <a:ext cx="858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Все науки настолько связаны между собою, что легче изучать их все сразу, нежели какую-либо одну из них в отдельности от всех </a:t>
            </a:r>
            <a:r>
              <a:rPr lang="ru-RU" sz="2000" b="1" dirty="0" smtClean="0"/>
              <a:t>прочих.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92446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27789" cy="11967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Задание 2. Запишите последовательно координаты точек, которые были использованы для построения кошки, начиная с точки (1;1) по ходу часовой стрелки. Координаты для построения глаз и носа кошки запишите отдельно. 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18" y="1128308"/>
            <a:ext cx="4367362" cy="5350742"/>
          </a:xfrm>
        </p:spPr>
      </p:pic>
    </p:spTree>
    <p:extLst>
      <p:ext uri="{BB962C8B-B14F-4D97-AF65-F5344CB8AC3E}">
        <p14:creationId xmlns:p14="http://schemas.microsoft.com/office/powerpoint/2010/main" val="391073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Сверяем с эталоном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(1; 1), (3; 3), (1; 7), (3; 9), (1; 10), </a:t>
            </a:r>
            <a:br>
              <a:rPr lang="ru-RU" sz="3600" b="1" dirty="0" smtClean="0"/>
            </a:br>
            <a:r>
              <a:rPr lang="ru-RU" sz="3600" b="1" dirty="0" smtClean="0"/>
              <a:t>(1; 13), (2; 12), (4;12), (5; 13), </a:t>
            </a:r>
            <a:br>
              <a:rPr lang="ru-RU" sz="3600" b="1" dirty="0" smtClean="0"/>
            </a:br>
            <a:r>
              <a:rPr lang="ru-RU" sz="3600" b="1" dirty="0" smtClean="0"/>
              <a:t>(5; 10), (3; 9), (5; 7), (8; 6), (8; 2), (10; 7), (9; 1), (1; 1)</a:t>
            </a:r>
          </a:p>
          <a:p>
            <a:r>
              <a:rPr lang="ru-RU" sz="3600" b="1" dirty="0" smtClean="0"/>
              <a:t>Глаза: (2; 11), (4; 11)</a:t>
            </a:r>
          </a:p>
          <a:p>
            <a:r>
              <a:rPr lang="ru-RU" sz="3600" b="1" dirty="0" smtClean="0"/>
              <a:t>Нос: (3; 10)</a:t>
            </a:r>
          </a:p>
          <a:p>
            <a:pPr mar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Список точек совпадает </a:t>
            </a:r>
            <a:r>
              <a:rPr lang="ru-RU" sz="2400" dirty="0"/>
              <a:t>с </a:t>
            </a:r>
            <a:r>
              <a:rPr lang="ru-RU" sz="2400" dirty="0" smtClean="0"/>
              <a:t>эталоном или одна ошибка </a:t>
            </a:r>
            <a:r>
              <a:rPr lang="ru-RU" sz="2400" dirty="0"/>
              <a:t>– 4 балла</a:t>
            </a:r>
          </a:p>
          <a:p>
            <a:pPr mar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2-3 </a:t>
            </a:r>
            <a:r>
              <a:rPr lang="ru-RU" sz="2400" dirty="0"/>
              <a:t>ошибки – 2 балла</a:t>
            </a:r>
          </a:p>
          <a:p>
            <a:pPr mar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/>
              <a:t>4 и более ошибок </a:t>
            </a:r>
            <a:r>
              <a:rPr lang="ru-RU" sz="2400" dirty="0"/>
              <a:t>– 0 баллов</a:t>
            </a:r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8143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68752" cy="4464496"/>
          </a:xfrm>
        </p:spPr>
        <p:txBody>
          <a:bodyPr>
            <a:normAutofit/>
          </a:bodyPr>
          <a:lstStyle/>
          <a:p>
            <a:r>
              <a:rPr lang="ru-RU" sz="31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науки настолько связаны между собою, что легче изучать их все сразу, нежели какую-либо одну из них в отдельности от всех </a:t>
            </a:r>
            <a: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прочих</a:t>
            </a:r>
            <a:b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85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доволен</a:t>
            </a:r>
            <a:r>
              <a:rPr lang="ru-RU" sz="3600" b="1" dirty="0"/>
              <a:t> / не доволен</a:t>
            </a:r>
          </a:p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коротким</a:t>
            </a:r>
            <a:r>
              <a:rPr lang="ru-RU" sz="3600" b="1" dirty="0"/>
              <a:t> / длинным</a:t>
            </a:r>
          </a:p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не устал </a:t>
            </a:r>
            <a:r>
              <a:rPr lang="ru-RU" sz="3600" b="1" dirty="0"/>
              <a:t>/ устал</a:t>
            </a:r>
          </a:p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стало лучше </a:t>
            </a:r>
            <a:r>
              <a:rPr lang="ru-RU" sz="3600" b="1" dirty="0"/>
              <a:t>/ стало хуже</a:t>
            </a:r>
          </a:p>
          <a:p>
            <a:r>
              <a:rPr lang="ru-RU" sz="3600" b="1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понятен</a:t>
            </a:r>
            <a:r>
              <a:rPr lang="ru-RU" sz="3600" b="1" dirty="0"/>
              <a:t> / не понятен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легким</a:t>
            </a:r>
            <a:r>
              <a:rPr lang="ru-RU" sz="3600" b="1" dirty="0"/>
              <a:t> / трудным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6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36912"/>
            <a:ext cx="7571184" cy="3935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Построить рисунок кошки по координатам записанным в тетради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72415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Самолет </a:t>
            </a:r>
            <a:r>
              <a:rPr lang="ru-RU" b="1" dirty="0"/>
              <a:t>на расстояние от города А до города В тратит 1 час 20 минут. Однако обратный перелет он совершает за 80 минут. Как вы это объясните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Если </a:t>
            </a:r>
            <a:r>
              <a:rPr lang="ru-RU" b="1" dirty="0"/>
              <a:t>в 12 часов ночи идет дождь, то можно ли через 72 часа ожидать солнечную погоду?</a:t>
            </a:r>
          </a:p>
        </p:txBody>
      </p:sp>
    </p:spTree>
    <p:extLst>
      <p:ext uri="{BB962C8B-B14F-4D97-AF65-F5344CB8AC3E}">
        <p14:creationId xmlns:p14="http://schemas.microsoft.com/office/powerpoint/2010/main" val="23276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Всего фруктов 300 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Определите вес 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2162092"/>
            <a:ext cx="7560840" cy="2113735"/>
            <a:chOff x="827584" y="2179361"/>
            <a:chExt cx="7560840" cy="2113735"/>
          </a:xfrm>
        </p:grpSpPr>
        <p:cxnSp>
          <p:nvCxnSpPr>
            <p:cNvPr id="5" name="Соединительная линия уступом 4"/>
            <p:cNvCxnSpPr/>
            <p:nvPr/>
          </p:nvCxnSpPr>
          <p:spPr>
            <a:xfrm flipV="1">
              <a:off x="827584" y="3789040"/>
              <a:ext cx="3672408" cy="504056"/>
            </a:xfrm>
            <a:prstGeom prst="bentConnector3">
              <a:avLst>
                <a:gd name="adj1" fmla="val 75185"/>
              </a:avLst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9"/>
            <p:cNvCxnSpPr/>
            <p:nvPr/>
          </p:nvCxnSpPr>
          <p:spPr>
            <a:xfrm flipH="1" flipV="1">
              <a:off x="4716016" y="3789040"/>
              <a:ext cx="3672408" cy="504056"/>
            </a:xfrm>
            <a:prstGeom prst="bentConnector3">
              <a:avLst>
                <a:gd name="adj1" fmla="val 75185"/>
              </a:avLst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3" r="8299" b="6496"/>
            <a:stretch/>
          </p:blipFill>
          <p:spPr>
            <a:xfrm>
              <a:off x="1547664" y="2179361"/>
              <a:ext cx="1731565" cy="196327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3DFDE"/>
                </a:clrFrom>
                <a:clrTo>
                  <a:srgbClr val="E3D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1" t="14965" r="19838" b="10369"/>
            <a:stretch/>
          </p:blipFill>
          <p:spPr>
            <a:xfrm>
              <a:off x="7020272" y="2856717"/>
              <a:ext cx="1008112" cy="127904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248451" y="3604374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50 г</a:t>
              </a:r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8" t="5954" r="19176" b="9871"/>
            <a:stretch/>
          </p:blipFill>
          <p:spPr>
            <a:xfrm>
              <a:off x="5791603" y="2477444"/>
              <a:ext cx="1228669" cy="1654608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r="8299" b="6496"/>
          <a:stretch/>
        </p:blipFill>
        <p:spPr>
          <a:xfrm>
            <a:off x="4483642" y="4444822"/>
            <a:ext cx="1731565" cy="19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11" y="3026974"/>
            <a:ext cx="792088" cy="99266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4775" y="3641464"/>
            <a:ext cx="8467425" cy="862373"/>
            <a:chOff x="83044" y="3631571"/>
            <a:chExt cx="8467425" cy="862373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251520" y="4077072"/>
              <a:ext cx="80648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179512" y="404106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331640" y="404335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995183" y="40275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99211" y="40526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65687" y="40461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92080" y="40275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716016" y="4022333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205194" y="40275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83282" y="4040749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38529" y="40176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408204" y="401337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886499" y="404335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020272" y="40275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596336" y="404937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044" y="363356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7582" y="41127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8736" y="41127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80344" y="40761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13151" y="41246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45577" y="3633566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29166" y="36483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48236" y="363356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21959" y="3633566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6775" y="363356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ru-RU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91563" y="363356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855" y="36335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27766" y="363315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47898" y="363157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ru-RU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234856" y="58052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435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2336E-6 L 0.06701 -0.06384 C 0.08107 -0.07818 0.10208 -0.08582 0.12396 -0.08582 C 0.14896 -0.08582 0.16892 -0.07818 0.18298 -0.06384 L 0.25 -3.02336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0252E-6 L 0.129 -0.08212 C 0.10348 -0.10062 0.06598 -0.10988 0.02778 -0.10687 C -0.01614 -0.10363 -0.05069 -0.08836 -0.0743 -0.06592 L -0.18784 0.03377 " pathEditMode="relative" rAng="10601442" ptsTypes="FffFF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-4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9 0.03354 L -0.05503 -0.16054 C -0.02708 -0.20472 0.01458 -0.22878 0.05816 -0.22878 C 0.10764 -0.22878 0.1474 -0.20472 0.17535 -0.16054 L 0.30886 0.03354 " pathEditMode="relative" rAng="0" ptsTypes="FffFF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19 ноября.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Классная работа.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Когда одного луча мало.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Координатный луч. Метод координат.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67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624388" y="3359150"/>
            <a:ext cx="3825875" cy="2998788"/>
            <a:chOff x="2913" y="2116"/>
            <a:chExt cx="2410" cy="1889"/>
          </a:xfrm>
        </p:grpSpPr>
        <p:grpSp>
          <p:nvGrpSpPr>
            <p:cNvPr id="46105" name="Group 73"/>
            <p:cNvGrpSpPr>
              <a:grpSpLocks/>
            </p:cNvGrpSpPr>
            <p:nvPr/>
          </p:nvGrpSpPr>
          <p:grpSpPr bwMode="auto">
            <a:xfrm flipV="1">
              <a:off x="2913" y="2116"/>
              <a:ext cx="2410" cy="1889"/>
              <a:chOff x="628" y="2327"/>
              <a:chExt cx="2125" cy="1420"/>
            </a:xfrm>
          </p:grpSpPr>
          <p:sp>
            <p:nvSpPr>
              <p:cNvPr id="46107" name="Freeform 74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00CC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8" name="AutoShape 75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00CC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106" name="Text Box 88"/>
            <p:cNvSpPr txBox="1">
              <a:spLocks noChangeArrowheads="1"/>
            </p:cNvSpPr>
            <p:nvPr/>
          </p:nvSpPr>
          <p:spPr bwMode="auto">
            <a:xfrm>
              <a:off x="3328" y="2619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400" i="1">
                  <a:latin typeface="Arial" charset="0"/>
                </a:rPr>
                <a:t>IV </a:t>
              </a:r>
              <a:r>
                <a:rPr lang="ru-RU" altLang="ru-RU" sz="2400" i="1">
                  <a:latin typeface="Arial" charset="0"/>
                </a:rPr>
                <a:t>четверть</a:t>
              </a: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771525" y="658813"/>
            <a:ext cx="3825875" cy="2668587"/>
            <a:chOff x="486" y="415"/>
            <a:chExt cx="2410" cy="1681"/>
          </a:xfrm>
        </p:grpSpPr>
        <p:grpSp>
          <p:nvGrpSpPr>
            <p:cNvPr id="46101" name="Group 79"/>
            <p:cNvGrpSpPr>
              <a:grpSpLocks/>
            </p:cNvGrpSpPr>
            <p:nvPr/>
          </p:nvGrpSpPr>
          <p:grpSpPr bwMode="auto">
            <a:xfrm flipH="1">
              <a:off x="486" y="415"/>
              <a:ext cx="2410" cy="1681"/>
              <a:chOff x="628" y="2327"/>
              <a:chExt cx="2125" cy="1420"/>
            </a:xfrm>
          </p:grpSpPr>
          <p:sp>
            <p:nvSpPr>
              <p:cNvPr id="46103" name="Freeform 80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4" name="AutoShape 81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FFFF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102" name="Text Box 86"/>
            <p:cNvSpPr txBox="1">
              <a:spLocks noChangeArrowheads="1"/>
            </p:cNvSpPr>
            <p:nvPr/>
          </p:nvSpPr>
          <p:spPr bwMode="auto">
            <a:xfrm>
              <a:off x="1298" y="1286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400" i="1">
                  <a:latin typeface="Arial" charset="0"/>
                </a:rPr>
                <a:t>II </a:t>
              </a:r>
              <a:r>
                <a:rPr lang="ru-RU" altLang="ru-RU" sz="2400" i="1">
                  <a:latin typeface="Arial" charset="0"/>
                </a:rPr>
                <a:t>четверть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4616450" y="635000"/>
            <a:ext cx="3871913" cy="2709863"/>
            <a:chOff x="2908" y="400"/>
            <a:chExt cx="2439" cy="1707"/>
          </a:xfrm>
        </p:grpSpPr>
        <p:grpSp>
          <p:nvGrpSpPr>
            <p:cNvPr id="46097" name="Group 72"/>
            <p:cNvGrpSpPr>
              <a:grpSpLocks/>
            </p:cNvGrpSpPr>
            <p:nvPr/>
          </p:nvGrpSpPr>
          <p:grpSpPr bwMode="auto">
            <a:xfrm>
              <a:off x="2908" y="400"/>
              <a:ext cx="2439" cy="1707"/>
              <a:chOff x="628" y="2327"/>
              <a:chExt cx="2125" cy="1420"/>
            </a:xfrm>
          </p:grpSpPr>
          <p:sp>
            <p:nvSpPr>
              <p:cNvPr id="46099" name="Freeform 69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0099FF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0" name="AutoShape 71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0099FF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098" name="Text Box 82"/>
            <p:cNvSpPr txBox="1">
              <a:spLocks noChangeArrowheads="1"/>
            </p:cNvSpPr>
            <p:nvPr/>
          </p:nvSpPr>
          <p:spPr bwMode="auto">
            <a:xfrm>
              <a:off x="3195" y="1286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400" i="1">
                  <a:latin typeface="Arial" charset="0"/>
                </a:rPr>
                <a:t>I </a:t>
              </a:r>
              <a:r>
                <a:rPr lang="ru-RU" altLang="ru-RU" sz="2400" i="1">
                  <a:latin typeface="Arial" charset="0"/>
                </a:rPr>
                <a:t>четверть</a:t>
              </a: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790575" y="3359150"/>
            <a:ext cx="3825875" cy="2998788"/>
            <a:chOff x="498" y="2116"/>
            <a:chExt cx="2410" cy="1889"/>
          </a:xfrm>
        </p:grpSpPr>
        <p:grpSp>
          <p:nvGrpSpPr>
            <p:cNvPr id="46093" name="Group 76"/>
            <p:cNvGrpSpPr>
              <a:grpSpLocks/>
            </p:cNvGrpSpPr>
            <p:nvPr/>
          </p:nvGrpSpPr>
          <p:grpSpPr bwMode="auto">
            <a:xfrm flipH="1" flipV="1">
              <a:off x="498" y="2116"/>
              <a:ext cx="2410" cy="1889"/>
              <a:chOff x="628" y="2327"/>
              <a:chExt cx="2125" cy="1420"/>
            </a:xfrm>
          </p:grpSpPr>
          <p:sp>
            <p:nvSpPr>
              <p:cNvPr id="46095" name="Freeform 77"/>
              <p:cNvSpPr>
                <a:spLocks/>
              </p:cNvSpPr>
              <p:nvPr/>
            </p:nvSpPr>
            <p:spPr bwMode="auto">
              <a:xfrm>
                <a:off x="629" y="2327"/>
                <a:ext cx="2112" cy="1414"/>
              </a:xfrm>
              <a:custGeom>
                <a:avLst/>
                <a:gdLst>
                  <a:gd name="T0" fmla="*/ 0 w 2112"/>
                  <a:gd name="T1" fmla="*/ 0 h 1414"/>
                  <a:gd name="T2" fmla="*/ 151 w 2112"/>
                  <a:gd name="T3" fmla="*/ 46 h 1414"/>
                  <a:gd name="T4" fmla="*/ 384 w 2112"/>
                  <a:gd name="T5" fmla="*/ 244 h 1414"/>
                  <a:gd name="T6" fmla="*/ 774 w 2112"/>
                  <a:gd name="T7" fmla="*/ 279 h 1414"/>
                  <a:gd name="T8" fmla="*/ 1088 w 2112"/>
                  <a:gd name="T9" fmla="*/ 529 h 1414"/>
                  <a:gd name="T10" fmla="*/ 1507 w 2112"/>
                  <a:gd name="T11" fmla="*/ 576 h 1414"/>
                  <a:gd name="T12" fmla="*/ 1705 w 2112"/>
                  <a:gd name="T13" fmla="*/ 855 h 1414"/>
                  <a:gd name="T14" fmla="*/ 1978 w 2112"/>
                  <a:gd name="T15" fmla="*/ 1006 h 1414"/>
                  <a:gd name="T16" fmla="*/ 2001 w 2112"/>
                  <a:gd name="T17" fmla="*/ 1210 h 1414"/>
                  <a:gd name="T18" fmla="*/ 2112 w 2112"/>
                  <a:gd name="T19" fmla="*/ 1414 h 14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12"/>
                  <a:gd name="T31" fmla="*/ 0 h 1414"/>
                  <a:gd name="T32" fmla="*/ 2112 w 2112"/>
                  <a:gd name="T33" fmla="*/ 1414 h 14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12" h="1414">
                    <a:moveTo>
                      <a:pt x="0" y="0"/>
                    </a:moveTo>
                    <a:cubicBezTo>
                      <a:pt x="43" y="2"/>
                      <a:pt x="87" y="5"/>
                      <a:pt x="151" y="46"/>
                    </a:cubicBezTo>
                    <a:cubicBezTo>
                      <a:pt x="215" y="87"/>
                      <a:pt x="280" y="205"/>
                      <a:pt x="384" y="244"/>
                    </a:cubicBezTo>
                    <a:cubicBezTo>
                      <a:pt x="488" y="283"/>
                      <a:pt x="657" y="232"/>
                      <a:pt x="774" y="279"/>
                    </a:cubicBezTo>
                    <a:cubicBezTo>
                      <a:pt x="891" y="326"/>
                      <a:pt x="966" y="480"/>
                      <a:pt x="1088" y="529"/>
                    </a:cubicBezTo>
                    <a:cubicBezTo>
                      <a:pt x="1210" y="578"/>
                      <a:pt x="1404" y="522"/>
                      <a:pt x="1507" y="576"/>
                    </a:cubicBezTo>
                    <a:cubicBezTo>
                      <a:pt x="1610" y="630"/>
                      <a:pt x="1626" y="783"/>
                      <a:pt x="1705" y="855"/>
                    </a:cubicBezTo>
                    <a:cubicBezTo>
                      <a:pt x="1784" y="927"/>
                      <a:pt x="1929" y="947"/>
                      <a:pt x="1978" y="1006"/>
                    </a:cubicBezTo>
                    <a:cubicBezTo>
                      <a:pt x="2027" y="1065"/>
                      <a:pt x="1979" y="1142"/>
                      <a:pt x="2001" y="1210"/>
                    </a:cubicBezTo>
                    <a:cubicBezTo>
                      <a:pt x="2023" y="1278"/>
                      <a:pt x="2067" y="1346"/>
                      <a:pt x="2112" y="1414"/>
                    </a:cubicBezTo>
                  </a:path>
                </a:pathLst>
              </a:custGeom>
              <a:gradFill rotWithShape="1">
                <a:gsLst>
                  <a:gs pos="0">
                    <a:srgbClr val="FF33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6" name="AutoShape 78"/>
              <p:cNvSpPr>
                <a:spLocks noChangeArrowheads="1"/>
              </p:cNvSpPr>
              <p:nvPr/>
            </p:nvSpPr>
            <p:spPr bwMode="auto">
              <a:xfrm>
                <a:off x="628" y="2327"/>
                <a:ext cx="2125" cy="1420"/>
              </a:xfrm>
              <a:prstGeom prst="rtTriangle">
                <a:avLst/>
              </a:prstGeom>
              <a:gradFill rotWithShape="1">
                <a:gsLst>
                  <a:gs pos="0">
                    <a:srgbClr val="FF3300">
                      <a:alpha val="50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094" name="Text Box 87"/>
            <p:cNvSpPr txBox="1">
              <a:spLocks noChangeArrowheads="1"/>
            </p:cNvSpPr>
            <p:nvPr/>
          </p:nvSpPr>
          <p:spPr bwMode="auto">
            <a:xfrm>
              <a:off x="1298" y="2595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400" i="1">
                  <a:latin typeface="Arial" charset="0"/>
                </a:rPr>
                <a:t>III </a:t>
              </a:r>
              <a:r>
                <a:rPr lang="ru-RU" altLang="ru-RU" sz="2400" i="1">
                  <a:latin typeface="Arial" charset="0"/>
                </a:rPr>
                <a:t>четверть</a:t>
              </a:r>
            </a:p>
          </p:txBody>
        </p:sp>
      </p:grpSp>
      <p:sp>
        <p:nvSpPr>
          <p:cNvPr id="46086" name="Line 2"/>
          <p:cNvSpPr>
            <a:spLocks noChangeShapeType="1"/>
          </p:cNvSpPr>
          <p:nvPr/>
        </p:nvSpPr>
        <p:spPr bwMode="auto">
          <a:xfrm>
            <a:off x="611188" y="3349625"/>
            <a:ext cx="7993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7" name="Line 3"/>
          <p:cNvSpPr>
            <a:spLocks noChangeShapeType="1"/>
          </p:cNvSpPr>
          <p:nvPr/>
        </p:nvSpPr>
        <p:spPr bwMode="auto">
          <a:xfrm flipV="1">
            <a:off x="4619625" y="476250"/>
            <a:ext cx="0" cy="5976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8" name="Text Box 4"/>
          <p:cNvSpPr txBox="1">
            <a:spLocks noChangeArrowheads="1"/>
          </p:cNvSpPr>
          <p:nvPr/>
        </p:nvSpPr>
        <p:spPr bwMode="auto">
          <a:xfrm>
            <a:off x="4200525" y="3287713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i="1">
                <a:latin typeface="Arial" charset="0"/>
              </a:rPr>
              <a:t>О</a:t>
            </a:r>
          </a:p>
        </p:txBody>
      </p:sp>
      <p:sp>
        <p:nvSpPr>
          <p:cNvPr id="46089" name="Oval 61"/>
          <p:cNvSpPr>
            <a:spLocks noChangeArrowheads="1"/>
          </p:cNvSpPr>
          <p:nvPr/>
        </p:nvSpPr>
        <p:spPr bwMode="auto">
          <a:xfrm flipH="1">
            <a:off x="4589463" y="332581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90" name="Text Box 62"/>
          <p:cNvSpPr txBox="1">
            <a:spLocks noChangeArrowheads="1"/>
          </p:cNvSpPr>
          <p:nvPr/>
        </p:nvSpPr>
        <p:spPr bwMode="auto">
          <a:xfrm>
            <a:off x="4089400" y="423863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i="1">
                <a:latin typeface="Arial" charset="0"/>
              </a:rPr>
              <a:t>Y</a:t>
            </a:r>
            <a:endParaRPr lang="ru-RU" altLang="ru-RU" sz="2000" i="1">
              <a:latin typeface="Arial" charset="0"/>
            </a:endParaRPr>
          </a:p>
        </p:txBody>
      </p:sp>
      <p:sp>
        <p:nvSpPr>
          <p:cNvPr id="46091" name="Text Box 63"/>
          <p:cNvSpPr txBox="1">
            <a:spLocks noChangeArrowheads="1"/>
          </p:cNvSpPr>
          <p:nvPr/>
        </p:nvSpPr>
        <p:spPr bwMode="auto">
          <a:xfrm>
            <a:off x="8247063" y="3419475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i="1">
                <a:latin typeface="Arial" charset="0"/>
              </a:rPr>
              <a:t>X</a:t>
            </a:r>
            <a:endParaRPr lang="ru-RU" altLang="ru-RU" sz="2000" i="1">
              <a:latin typeface="Arial" charset="0"/>
            </a:endParaRPr>
          </a:p>
        </p:txBody>
      </p:sp>
      <p:sp>
        <p:nvSpPr>
          <p:cNvPr id="46092" name="Line 68"/>
          <p:cNvSpPr>
            <a:spLocks noChangeShapeType="1"/>
          </p:cNvSpPr>
          <p:nvPr/>
        </p:nvSpPr>
        <p:spPr bwMode="auto">
          <a:xfrm>
            <a:off x="914400" y="6373813"/>
            <a:ext cx="33432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450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Задание 1. </a:t>
            </a:r>
            <a:r>
              <a:rPr lang="ru-RU" sz="2000" dirty="0"/>
              <a:t>По координатам точек, соединяя их последовательно нарисовать заданную фигуру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400" dirty="0" smtClean="0"/>
              <a:t>(44:4; 54-48)                       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(56:14;  21-14)                    (      </a:t>
            </a:r>
            <a:r>
              <a:rPr lang="ru-RU" sz="1400" dirty="0"/>
              <a:t>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(110:10; 16-13)                   </a:t>
            </a:r>
            <a:r>
              <a:rPr lang="ru-RU" sz="1400" dirty="0"/>
              <a:t>(      ;       </a:t>
            </a:r>
            <a:r>
              <a:rPr lang="ru-RU" sz="14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(36:4; 48:24)                       </a:t>
            </a:r>
            <a:r>
              <a:rPr lang="ru-RU" sz="1400" dirty="0"/>
              <a:t>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(100-96; 4:2)                       (      </a:t>
            </a:r>
            <a:r>
              <a:rPr lang="ru-RU" sz="1400" dirty="0"/>
              <a:t>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(84-78; 81:27)                     </a:t>
            </a:r>
            <a:r>
              <a:rPr lang="ru-RU" sz="1400" dirty="0"/>
              <a:t>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(3</a:t>
            </a:r>
            <a:r>
              <a:rPr lang="ru-RU" sz="1400" dirty="0" smtClean="0">
                <a:sym typeface="Symbol"/>
              </a:rPr>
              <a:t>1; 32:8)                           </a:t>
            </a:r>
            <a:r>
              <a:rPr lang="ru-RU" sz="1400" dirty="0" smtClean="0"/>
              <a:t>(      </a:t>
            </a:r>
            <a:r>
              <a:rPr lang="ru-RU" sz="1400" dirty="0"/>
              <a:t>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(48:16; 32-26)                     (      </a:t>
            </a:r>
            <a:r>
              <a:rPr lang="ru-RU" sz="1400" dirty="0"/>
              <a:t>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(120:30; 2</a:t>
            </a:r>
            <a:r>
              <a:rPr lang="ru-RU" sz="1400" dirty="0" smtClean="0">
                <a:sym typeface="Symbol"/>
              </a:rPr>
              <a:t>4)                       </a:t>
            </a:r>
            <a:r>
              <a:rPr lang="ru-RU" sz="1400" dirty="0"/>
              <a:t>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(125:25; 33-24)                   </a:t>
            </a:r>
            <a:r>
              <a:rPr lang="ru-RU" sz="1400" dirty="0"/>
              <a:t>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(64:32; 72:8)                       </a:t>
            </a:r>
            <a:r>
              <a:rPr lang="ru-RU" sz="1400" dirty="0"/>
              <a:t>(      ; 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(55:11; 24-14)                     (      </a:t>
            </a:r>
            <a:r>
              <a:rPr lang="ru-RU" sz="1400" dirty="0"/>
              <a:t>;    </a:t>
            </a:r>
            <a:r>
              <a:rPr lang="ru-RU" sz="1400" dirty="0" smtClean="0"/>
              <a:t>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(57:57; 4</a:t>
            </a:r>
            <a:r>
              <a:rPr lang="ru-RU" sz="1400" dirty="0" smtClean="0">
                <a:sym typeface="Symbol"/>
              </a:rPr>
              <a:t>3)                         </a:t>
            </a:r>
            <a:r>
              <a:rPr lang="ru-RU" sz="1400" dirty="0"/>
              <a:t>(      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(164:41; 9+3)                      </a:t>
            </a:r>
            <a:r>
              <a:rPr lang="ru-RU" sz="1400" dirty="0"/>
              <a:t>(      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(72:12; 8+6)                        (      </a:t>
            </a:r>
            <a:r>
              <a:rPr lang="ru-RU" sz="1400" dirty="0"/>
              <a:t>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(42-33; 50-36)                     (      </a:t>
            </a:r>
            <a:r>
              <a:rPr lang="ru-RU" sz="1400" dirty="0"/>
              <a:t>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(121:11; 66:6)                      </a:t>
            </a:r>
            <a:r>
              <a:rPr lang="ru-RU" sz="1400" dirty="0"/>
              <a:t>(      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(63:9; 72:9)                          (      </a:t>
            </a:r>
            <a:r>
              <a:rPr lang="ru-RU" sz="1400" dirty="0"/>
              <a:t>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(108:12; 168:21)                  </a:t>
            </a:r>
            <a:r>
              <a:rPr lang="ru-RU" sz="1400" dirty="0"/>
              <a:t>(      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( 5+6; 42:7)                          </a:t>
            </a:r>
            <a:r>
              <a:rPr lang="ru-RU" sz="1400" dirty="0"/>
              <a:t>(      ;      )</a:t>
            </a:r>
          </a:p>
          <a:p>
            <a:pPr>
              <a:buFont typeface="+mj-lt"/>
              <a:buAutoNum type="arabicPeriod"/>
            </a:pPr>
            <a:r>
              <a:rPr lang="ru-RU" sz="1400" dirty="0" smtClean="0"/>
              <a:t>Глаз (78:13; 144:12)           (      </a:t>
            </a:r>
            <a:r>
              <a:rPr lang="ru-RU" sz="1400" dirty="0"/>
              <a:t>;      )</a:t>
            </a:r>
          </a:p>
          <a:p>
            <a:pPr>
              <a:buFont typeface="+mj-lt"/>
              <a:buAutoNum type="arabicPeriod"/>
            </a:pPr>
            <a:endParaRPr lang="ru-RU" sz="1400" dirty="0" smtClean="0"/>
          </a:p>
          <a:p>
            <a:pPr>
              <a:buFont typeface="+mj-lt"/>
              <a:buAutoNum type="arabicPeriod"/>
            </a:pPr>
            <a:endParaRPr lang="ru-RU" sz="1600" dirty="0"/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83" y="1484784"/>
            <a:ext cx="2674193" cy="33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3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Сверяем с эталоном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4760260" cy="5322438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5403684" y="6233900"/>
            <a:ext cx="28803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915816" y="288597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0152" y="141277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Рисунок совпадает с эталоном  или одна ошибка – 4 балла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2-3 ошибки – 2 балла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4 и более  ошибок – 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947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пауза </a:t>
            </a:r>
            <a:endParaRPr lang="ru-RU" dirty="0"/>
          </a:p>
        </p:txBody>
      </p:sp>
      <p:pic>
        <p:nvPicPr>
          <p:cNvPr id="4" name="физминутка - dance agai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4875" y="1071563"/>
            <a:ext cx="7334250" cy="5500687"/>
          </a:xfrm>
        </p:spPr>
      </p:pic>
    </p:spTree>
    <p:extLst>
      <p:ext uri="{BB962C8B-B14F-4D97-AF65-F5344CB8AC3E}">
        <p14:creationId xmlns:p14="http://schemas.microsoft.com/office/powerpoint/2010/main" val="300354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4" id="{325189B2-3EB9-4393-9F0F-99695848F4D4}" vid="{01ADB040-8AD9-4A7A-BB1C-59460465D3A8}"/>
    </a:ext>
  </a:extLst>
</a:theme>
</file>

<file path=ppt/theme/theme2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4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4" id="{325189B2-3EB9-4393-9F0F-99695848F4D4}" vid="{01ADB040-8AD9-4A7A-BB1C-59460465D3A8}"/>
    </a:ext>
  </a:extLst>
</a:theme>
</file>

<file path=ppt/theme/theme4.xml><?xml version="1.0" encoding="utf-8"?>
<a:theme xmlns:a="http://schemas.openxmlformats.org/drawingml/2006/main" name="2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4" id="{325189B2-3EB9-4393-9F0F-99695848F4D4}" vid="{01ADB040-8AD9-4A7A-BB1C-59460465D3A8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301</TotalTime>
  <Words>703</Words>
  <Application>Microsoft Office PowerPoint</Application>
  <PresentationFormat>Экран (4:3)</PresentationFormat>
  <Paragraphs>155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Тема14</vt:lpstr>
      <vt:lpstr>Тема3</vt:lpstr>
      <vt:lpstr>1_Тема14</vt:lpstr>
      <vt:lpstr>2_Тема14</vt:lpstr>
      <vt:lpstr>Все науки настолько связаны между собою, что легче изучать их все сразу, нежели какую-либо одну из них в отдельности от всех прочих Рене Декарт </vt:lpstr>
      <vt:lpstr>Математическая разминка</vt:lpstr>
      <vt:lpstr>Математическая разминка</vt:lpstr>
      <vt:lpstr>Математическая разминка</vt:lpstr>
      <vt:lpstr>19 ноября. Классная работа. Когда одного луча мало.</vt:lpstr>
      <vt:lpstr>Презентация PowerPoint</vt:lpstr>
      <vt:lpstr>Задание 1. По координатам точек, соединяя их последовательно нарисовать заданную фигуру.</vt:lpstr>
      <vt:lpstr>Сверяем с эталоном</vt:lpstr>
      <vt:lpstr>Динамическая пауза </vt:lpstr>
      <vt:lpstr>Задание 3. Расшифровать фразу закодированную с помощью числовых выражений.</vt:lpstr>
      <vt:lpstr>Историческая справка</vt:lpstr>
      <vt:lpstr>Задание 2. Запишите последовательно координаты точек, которые были использованы для построения кошки, начиная с точки (1;1) по ходу часовой стрелки. Координаты для построения глаз и носа кошки запишите отдельно. </vt:lpstr>
      <vt:lpstr>Сверяем с эталоном </vt:lpstr>
      <vt:lpstr>Все науки настолько связаны между собою, что легче изучать их все сразу, нежели какую-либо одну из них в отдельности от всех прочих Рене Декарт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науки настолько связаны между собою, что легче изучать их все сразу, нежели какую-либо одну из них в отдельности от всех прочих Рене Декарт</dc:title>
  <dc:creator>Наталья</dc:creator>
  <cp:lastModifiedBy>Наталья</cp:lastModifiedBy>
  <cp:revision>27</cp:revision>
  <dcterms:created xsi:type="dcterms:W3CDTF">2015-11-15T18:54:12Z</dcterms:created>
  <dcterms:modified xsi:type="dcterms:W3CDTF">2015-11-18T19:24:02Z</dcterms:modified>
</cp:coreProperties>
</file>