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7" r:id="rId11"/>
    <p:sldMasterId id="2147483829" r:id="rId12"/>
    <p:sldMasterId id="2147483841" r:id="rId13"/>
    <p:sldMasterId id="2147483853" r:id="rId14"/>
  </p:sldMasterIdLst>
  <p:notesMasterIdLst>
    <p:notesMasterId r:id="rId42"/>
  </p:notesMasterIdLst>
  <p:sldIdLst>
    <p:sldId id="294" r:id="rId15"/>
    <p:sldId id="259" r:id="rId16"/>
    <p:sldId id="275" r:id="rId17"/>
    <p:sldId id="276" r:id="rId18"/>
    <p:sldId id="292" r:id="rId19"/>
    <p:sldId id="291" r:id="rId20"/>
    <p:sldId id="293" r:id="rId21"/>
    <p:sldId id="295" r:id="rId22"/>
    <p:sldId id="286" r:id="rId23"/>
    <p:sldId id="280" r:id="rId24"/>
    <p:sldId id="281" r:id="rId25"/>
    <p:sldId id="282" r:id="rId26"/>
    <p:sldId id="315" r:id="rId27"/>
    <p:sldId id="285" r:id="rId28"/>
    <p:sldId id="296" r:id="rId29"/>
    <p:sldId id="297" r:id="rId30"/>
    <p:sldId id="298" r:id="rId31"/>
    <p:sldId id="299" r:id="rId32"/>
    <p:sldId id="267" r:id="rId33"/>
    <p:sldId id="300" r:id="rId34"/>
    <p:sldId id="301" r:id="rId35"/>
    <p:sldId id="304" r:id="rId36"/>
    <p:sldId id="274" r:id="rId37"/>
    <p:sldId id="309" r:id="rId38"/>
    <p:sldId id="307" r:id="rId39"/>
    <p:sldId id="306" r:id="rId40"/>
    <p:sldId id="31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4D85-5698-4DD1-A56D-EFF88739526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7674-8283-47E4-A1A0-FB4785C92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7674-8283-47E4-A1A0-FB4785C92E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7674-8283-47E4-A1A0-FB4785C92ED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7674-8283-47E4-A1A0-FB4785C92E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7674-8283-47E4-A1A0-FB4785C92ED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7674-8283-47E4-A1A0-FB4785C92ED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487110-DC14-44FD-AFCD-BD8A3BAE07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9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0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0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0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31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731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31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732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732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66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C55574-6DFB-4612-8B07-33C4E1C54B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D5906-D87E-41B8-B5D0-F205B907F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0A677-A118-4618-95E6-AEE359FE1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AA00-D980-4133-90CF-BFB61DBF2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F6F6C-41B9-41EF-88B5-D9AE256C3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1C663-9D13-4C6B-A372-FD61CAA87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E949A-5428-4379-A6C7-FFE58E685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D018-9560-4837-9C1A-FD515DB0B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BFA74-F2B5-4781-B1C1-AED537D92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9F7A-038F-4AD3-B58C-D2787C343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E5CA1-8655-4DAF-A80C-7661D3F22A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93E602-7E24-44EA-A4C3-AF8BFB199E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733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4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4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4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734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4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4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4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4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4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6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736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737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7371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7372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7373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F12CF-FC6A-4833-86E1-C6C489512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300D-B719-4DC4-9462-24789D20A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10EE1-2155-4C7C-9AC6-B3AD31938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EB59-B762-49A8-8B9D-045042560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89D59-9AD9-4133-AA90-422FB4C3A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ACCC-89C5-46CE-BEF0-36E52717B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6D0A9-005D-4230-B59D-BD0D7128F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80D15-F707-4BF9-A303-5A768DFB6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8719-9FF6-4B21-AA91-4D9B48728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E68D5-30F5-4226-AEA4-FDDB5B2ED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3A3D-809D-4A06-936A-7466350938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AA0E0-8369-4D00-88F3-1A0B612706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1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1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1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1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1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1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81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1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81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1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1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B51AA3-12AE-4F51-AFDE-314261726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CBD0A-FD4C-4450-B86B-5EAE65ABE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43DDB-4A9C-48DB-AFFC-AE2F7AD9F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47549-EACE-44BC-8830-64D4100F3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2CB8-107D-47BA-899D-EB5932882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2DD7-02A2-4B8B-83C2-312A6088E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AC0D-A3F9-4998-AB3F-C85AA9228A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E218A-80F6-43EE-B76E-3408B850C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4318E-8EE7-418F-AC9B-22D9A1B2B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8D7C-9F03-479D-B4A0-256AFFBE7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3F8D-B4A5-4A12-835D-E43FAC5EF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6FF6-11CE-45F1-925C-18442E866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9389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389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389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9389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89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390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90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90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90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90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90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29390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0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0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0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9391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1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2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3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3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3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393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29393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3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3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3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3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3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4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4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394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4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>
                <a:latin typeface="Arial" charset="0"/>
              </a:endParaRPr>
            </a:p>
          </p:txBody>
        </p:sp>
      </p:grpSp>
      <p:sp>
        <p:nvSpPr>
          <p:cNvPr id="29394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394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394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394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394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91536E-95B5-432A-AA59-FE7576327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E2CDC-A75D-498E-BF40-A5165CC650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8E568-FF1E-40B3-9CD2-08CC5A3C5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093C-6598-4B5C-B2A3-474A42435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508B-2530-44A7-A2F8-9934286A7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E7CB5-B2EF-431F-8181-A9A0595AE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58429-A987-4C9C-B1A7-8ACF28E27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277BE-E14D-402C-8BDB-D102535ACC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2967-2162-40CA-ADEE-F720EE9DC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8618C-4E59-4F18-A133-605BE2ABB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95FF6-9BAE-4991-AC06-D855E94DB1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EC59-04A0-40E3-9F9E-A578193B85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B51AA3-12AE-4F51-AFDE-314261726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BD0A-FD4C-4450-B86B-5EAE65ABE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2643DDB-4A9C-48DB-AFFC-AE2F7AD9F8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47549-EACE-44BC-8830-64D4100F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542CB8-107D-47BA-899D-EB5932882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39BF8-354B-4169-8ABF-12586C3A5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DD7-02A2-4B8B-83C2-312A6088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39AC0D-A3F9-4998-AB3F-C85AA9228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AE4318E-8EE7-418F-AC9B-22D9A1B2B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C28D7C-9F03-479D-B4A0-256AFFBE7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3F8D-B4A5-4A12-835D-E43FAC5E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6FF6-11CE-45F1-925C-18442E866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62E3C-0F46-40A9-9AF8-D79C0C384C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CE5C-5831-4B66-AD11-0CC438EEF0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45A83-BF8C-472E-A870-B7D84469E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2F56-4EFB-4F24-AB10-350686D7CD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A9C39-E8B3-41E9-9867-5314358A3F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B517-79E6-484E-B222-DB35A6726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B5204-4F03-42C4-A64A-C0ABA7DB8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0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0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39478E-641E-4A38-834B-3EC975A96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AE0C-361F-4E42-974A-72255351A0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19FA8-FCC6-4042-818F-28FFA9CFF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01B9-9036-42F8-87A3-8AC63C2C0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7AD1-CCFB-410C-B804-9B299E7CF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6616B-7F0F-4C68-8059-AE4B5C903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FD3E-EA00-409A-AB57-BE7019DEF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B3C71-F0D5-4B5A-9838-9DE52436C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44FD8-9EFB-4AF9-B727-418908FCA8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45F2-B54C-4997-AD1D-0440C7690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F6BCD-C9D9-4AD8-87F0-4E862C134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DD307-7523-41A6-8427-C94621181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B7D3-7E89-477D-B4CA-AAB9478B6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5BE9B-BDCB-444B-AC4B-53CE59FEF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F3321-FD19-4D1F-A96B-48B51115D0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A3C1-4B47-454B-B981-460B45F1B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F9396-FE61-4806-A4C0-137864D5BF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5599-7CC4-47CA-B51C-F9F0EAD9C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BAFCB-0A30-4A84-8878-D19C3D499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D5D3A-B672-4B86-A065-63282D6A83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F677-5DA5-4AF6-9270-982727313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4749-ED16-4571-A161-8D9E39986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26ACC-EF05-4F1F-9A3E-562C42103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3BF06-B2CF-416B-BC06-66782701F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03E9A-7082-4A66-AC26-A83563266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BC6-1F21-4D4A-87D1-85DEE0870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6F9D1-4B91-4769-AE79-23FE47A66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F44F-1834-41C3-9ED7-956B06391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C3421-4741-4D53-8C62-39E89C53EF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6BDAE-53E2-452F-A144-C3B57A67D2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A98BC-CDAA-4FEC-ABD2-C0B9BF706B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0B2F4-8FD9-4B83-91F8-90E64201D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BABDB-8743-42F4-9877-E5B4CF9F9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878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78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8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88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8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80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80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80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DC5B0B-7630-492B-B765-17058E9B8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28C31-5745-4253-994B-96ACA160A8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674D-25D0-45FD-9DC1-D579605BB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FDC49-6B02-42A7-8EFE-9FE00EEAA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76B5-B700-4923-AA18-6A76F8FDF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31E0-2604-4CDE-A848-78C5257A6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CE0B-2C50-4148-8018-F606A9A08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B57FA-FC65-4844-BECD-7B756FCFE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A8CF-823E-4E05-B8D0-15CFD12938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0FF8B-EE5B-4FD8-9AE3-61101E1E8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7573-ABDA-48B7-A5B8-E1DD13C5E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525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58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525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525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25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259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5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25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EC9A15-A6E0-4962-92F4-7C16D2036E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260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EAAE-E41D-42BF-8A9F-46E6C41A8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93B26-8CEB-4527-BAAE-3A161F224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B163-C765-4543-88FE-260BB6925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C054-E7F5-45B7-B82F-77D894E7C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21A9-6580-4BFE-910A-BED2BC53C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B2567-4454-4624-8739-8DD6D93D9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35B8F-921A-4C05-95CF-237F55646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3A1C5-7116-412A-9640-D717499375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E248-E6F5-4457-AC33-EB3F335E9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9E80B-5B13-48A1-A3B0-9832DE51B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462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2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2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65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6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66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6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6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466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466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D8C94D-42ED-489F-ACFF-FBD0D0D63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8932-3735-4FF8-A82F-8CCDA2F47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7E3-FFAD-4629-8420-8C68BA8CC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9372F-A0AC-40F8-8F2F-9EA32C31C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FE02-624E-4BF7-830B-69AB22D10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1D795-890E-4085-8DAC-C7075E80E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1138-2D41-41E3-A8F6-56080FBE4D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A323-EB3D-4DE8-B769-CAECFF126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4F2A6-5A78-4E06-81DF-519C5FB67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3252-B5F3-4F81-A90B-90DF1281D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1428-61EE-4F11-96A8-3E26876F1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17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7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180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80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180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0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180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0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181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1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181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1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181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1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182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2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182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2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182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2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182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3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183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3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183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3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183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3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184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4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184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4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184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4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185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5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185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5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185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5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185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6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186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6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186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6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186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86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187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7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187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7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187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7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187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8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188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8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188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8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188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8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189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9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79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189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9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80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189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9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180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190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90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6180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180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190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0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0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0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0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0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91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191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181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191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1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92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19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19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192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193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193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584AB-2BB6-47CE-A8D4-C787E4D30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38BE-02A2-46FF-A9D3-BAAFC8A6D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8484A-CAD3-4F03-ADDB-770F06B06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3EF0-8420-4164-B372-13147ECF3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1274-47BE-4207-BD90-239B2907F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28FA-FCDC-40EC-8F95-460A68CA9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BEC72-B498-4E7D-A43F-22E239897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E1D94-5FE9-42A2-88DA-3315E2DDA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EB442-80C0-42F9-8EED-8C4285B44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B18ED-769E-44BF-B5FB-8879B785C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B547-E831-468A-A09D-D2C9CEF61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625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8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8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8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8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8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9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9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9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9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повторение</a:t>
            </a:r>
          </a:p>
        </p:txBody>
      </p:sp>
      <p:sp>
        <p:nvSpPr>
          <p:cNvPr id="9629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9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629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C328EF2-3E40-4DCC-A567-7E7120738CD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632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634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634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4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634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634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F50E466-B9BE-4447-90BB-E03F26B05D9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0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0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0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0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0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80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0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0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0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0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C7BB9D2-2BE4-4D2E-9A94-A4BF489CBE5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9286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286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286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9287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8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287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87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87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87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88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288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29288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8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9289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89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290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29291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1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29291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2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>
                <a:latin typeface="Arial" charset="0"/>
              </a:endParaRPr>
            </a:p>
          </p:txBody>
        </p:sp>
      </p:grpSp>
      <p:sp>
        <p:nvSpPr>
          <p:cNvPr id="29292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292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292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292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292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E20451D-B0F4-484D-9B60-AF1141AD35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C38CFEF-BBDD-4481-A3CF-EA46D2896C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0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0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29CDBB25-08B0-40C8-B670-FCE8CEDFCA9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7B80851-7A27-4F2F-955E-B3925E0089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23E8187-B298-434A-A465-E354E77043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0B95A7B-1356-4C1B-A80D-CBDAE4E442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77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515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15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15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15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7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15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D8B02B-C9DB-489C-9BEB-48F776A897A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0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0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0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0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0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0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1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1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1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2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2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3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3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3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3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3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3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3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3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3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5364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4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B43599-AB35-4BC3-AA47-E9058268FF4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077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7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077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77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07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7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07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07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07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7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07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7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07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7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07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7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07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7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08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08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08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08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08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08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08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08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08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08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08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08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08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08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08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08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08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08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08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08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08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3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08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3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08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4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08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4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08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5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08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5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08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5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08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085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08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8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08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8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9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9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9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9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90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090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90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9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09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09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C0FEF51-74E1-4A12-B957-821986BFF2C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8.gi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на совместную работу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017546">
            <a:off x="2602174" y="2889499"/>
            <a:ext cx="4604890" cy="96367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4.pic4you.ru/y2014/08-13/12216/4544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032448" cy="2568359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11/115/149/115149715_4709286_931461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080092" cy="1868809"/>
          </a:xfrm>
          <a:prstGeom prst="rect">
            <a:avLst/>
          </a:prstGeom>
          <a:noFill/>
        </p:spPr>
      </p:pic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836712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1)Какую часть работы сделает первый плотник за год?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1:3=1/3 (двора)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2)Какую часть работы сделает второй плотник за год?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1:6=1/6 (двора)      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3)Какую часть работы сделают оба плотника вместе за год?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1/3 + 1/6 = 1/2 (двора) 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4)За сколько времени сделают они всю работу, если будут работать совместно?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½  = 2 (года)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373216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Два плотника поставят двор, работая вместе за 2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126876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решении задач на совместную работу вс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выполненная работа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принимается за 1 – “целое”, а часть работы, выполненная за единицу времени (производительность труда), находится по формуле.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47" descr="http://festival.1september.ru/articles/590890/img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421" y="3212976"/>
            <a:ext cx="66735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544513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908720"/>
            <a:ext cx="64087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выполненная работа принимается за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единицу.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Находим часть работы выполненной одним объектом за единицу времени (производительность Р1).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 = 1/Т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Находим часть работы выполненной другим объектом за единицу времени (производительность Р2).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Находим часть работы выполненной двумя и более объектами за единицу времени (производительность Р)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(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 = Р1 + Р2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Находим время, затраченное на выполнение всей работы всеми участвующими объектами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 = 1 : 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83568" y="260648"/>
            <a:ext cx="7924800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совместную работу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44513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1\Desktop\Картинки\558c5a.png"/>
          <p:cNvPicPr>
            <a:picLocks noChangeAspect="1" noChangeArrowheads="1"/>
          </p:cNvPicPr>
          <p:nvPr/>
        </p:nvPicPr>
        <p:blipFill>
          <a:blip r:embed="rId2" cstate="print"/>
          <a:srcRect b="49034"/>
          <a:stretch>
            <a:fillRect/>
          </a:stretch>
        </p:blipFill>
        <p:spPr bwMode="auto">
          <a:xfrm>
            <a:off x="5652120" y="332656"/>
            <a:ext cx="2952328" cy="61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pic>
        <p:nvPicPr>
          <p:cNvPr id="16" name="Picture 9" descr="0271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11" y="1628800"/>
            <a:ext cx="108380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6"/>
          <p:cNvSpPr>
            <a:spLocks noChangeArrowheads="1"/>
          </p:cNvSpPr>
          <p:nvPr/>
        </p:nvSpPr>
        <p:spPr bwMode="auto">
          <a:xfrm>
            <a:off x="2267744" y="908720"/>
            <a:ext cx="49253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Вы, наверное, устали? 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Ну, тогда все дружно встали. 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ладошки! Хлоп! Хлоп!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коленкам – шлёп, шлёп!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плечам теперь похлопай!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бокам себя пошлёпай!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осанку исправляем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Спинки дружно прогибаем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Вправо, влево мы нагнулись,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носочков дотянулись.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Плечи вверх, назад и вниз. 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Улыбайся и садись.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3768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1\Desktop\Картинки\20621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73216"/>
            <a:ext cx="3774393" cy="716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Тренировочные упражнения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1: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выравнивания дороги поставлены две грейдерные машины различной мощности. Первая машина может выполнить всю работу за 36 дней, а вторая – 45 дней. За сколько дней выполнят всю работу обе машины, работая совместно?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Картинки\26dffa37884362a8dfb3029ae8be823c.jpg"/>
          <p:cNvPicPr>
            <a:picLocks noChangeAspect="1" noChangeArrowheads="1"/>
          </p:cNvPicPr>
          <p:nvPr/>
        </p:nvPicPr>
        <p:blipFill>
          <a:blip r:embed="rId4" cstate="print"/>
          <a:srcRect t="32818" r="69894"/>
          <a:stretch>
            <a:fillRect/>
          </a:stretch>
        </p:blipFill>
        <p:spPr bwMode="auto">
          <a:xfrm>
            <a:off x="7236296" y="4293096"/>
            <a:ext cx="1249474" cy="208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uralpolit.ru/assets/911113a0/images/oldsite/2013/09/dorogisosn.jpg/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140968"/>
            <a:ext cx="3816424" cy="28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31640" y="112474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 = 1/36 (дороги) – первая машина за 1 день</a:t>
            </a:r>
          </a:p>
          <a:p>
            <a:pPr marL="342900" indent="-342900">
              <a:buAutoNum type="arabicParenR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45 = 1/45 (дороги) – вторая машина за 1 день</a:t>
            </a:r>
          </a:p>
          <a:p>
            <a:pPr marL="342900" indent="-342900">
              <a:buAutoNum type="arabicParenR" startAt="2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1/36 + 1/45 =  5/180 + 4/180 = 9/180 = 1/20 (дороги) – вместе обе машины за 1 день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 1 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(дней) – выполнят работу машины, работая совместно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за 20 дней.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4725144"/>
            <a:ext cx="1296144" cy="18159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Тренировочные упражнен</a:t>
            </a:r>
            <a:r>
              <a:rPr lang="ru-RU" sz="2800" b="1" dirty="0" smtClean="0"/>
              <a:t>ия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2: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трактора вспахали поле за 6 часов. Первый трактор, работая один, вспахал бы поле за 15 часов. За сколько времени вспахал бы это поле второй трактор, работая один?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1\Desktop\Картинки\26dffa37884362a8dfb3029ae8be823c.jpg"/>
          <p:cNvPicPr>
            <a:picLocks noChangeAspect="1" noChangeArrowheads="1"/>
          </p:cNvPicPr>
          <p:nvPr/>
        </p:nvPicPr>
        <p:blipFill>
          <a:blip r:embed="rId4" cstate="print"/>
          <a:srcRect t="32818" r="69894"/>
          <a:stretch>
            <a:fillRect/>
          </a:stretch>
        </p:blipFill>
        <p:spPr bwMode="auto">
          <a:xfrm>
            <a:off x="7236296" y="4293096"/>
            <a:ext cx="1249474" cy="208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img-fotki.yandex.ru/get/9752/3199755.3e/0_9627b_7bf9e7a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852936"/>
            <a:ext cx="4392488" cy="29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2080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1)1 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= 1/6 (поля) – оба трактора вместе за 1 час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2)1 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= 1/15 (поля) – первый трактор за 1 час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1/6 – 1/15 = 5/30 – 2/30 =3/30 = 1/10 (поля) – второй трактор за 1 час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3)1</a:t>
            </a:r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1/10 = 10(часов) – вспахал поле второй трактор, работая один 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за 10 часов вспахал поле второй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трактор, работая один.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4725144"/>
            <a:ext cx="1296144" cy="181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112474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часть работы выполнят оба объекта вместе за единицу времени?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часть работы выполнит первый объект за единицу времени?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часть работы выполнит второй объект за единицу времени?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сколько времени выполнит второй объект всю работу, если будет работать один?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4725144"/>
            <a:ext cx="1296144" cy="18159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384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Алгоритм решения задачи 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544513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 descr="C:\Users\1\Desktop\Картинки\96647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953689"/>
            <a:ext cx="648072" cy="1127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764704"/>
            <a:ext cx="4176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1.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Крокодил Гена,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старуха Шапокляк решили подготовить площадку, на которой они будут строить дом для друзей. Гена, работая один, может выполнить всю работу за 12 часов, Шапокляк – за 15 часов, 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 20 часов. Какую часть работы каждый из них может выполнить за 1 час? Какую часть работы выполнят они вместе за 1 час. За сколько часов выполнят они всю работу вместе?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1268760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Вини Пух съедает банку меда за 3 часа, а вместе  со своим другом  Пятачком за 2 часа. За какое время Пятачок сможет  съесть такую банку меда один?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http://copypast.ru/uploads/posts/1337334845_63204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2820144" cy="211510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436096" y="4046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Решить  задачи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img0.liveinternet.ru/images/attach/b/4/113/844/113844980_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157192"/>
            <a:ext cx="1827612" cy="13805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2276872"/>
            <a:ext cx="6120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«Умение решать задачи – практическое  искусство,  подобное                                                              плаванию или катанию  на лыжах, или игре на фортепиано: научиться этому можно, лишь подражая  изрядным образцам  и постоянно                                                                    тренируясь» 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Пойя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Картинки\09074fb98c7f5f87aca5d6b5839b2ad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718337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9807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задачи 1: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Всю работу примем за единицу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560" y="2276872"/>
          <a:ext cx="3888432" cy="223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504056"/>
                <a:gridCol w="720080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Производитель </a:t>
                      </a:r>
                      <a:r>
                        <a:rPr lang="ru-RU" dirty="0" err="1" smtClean="0"/>
                        <a:t>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Крокодил Гена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1/12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Чебурашка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1/20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Шапокляк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1/15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4008" y="105273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1/12+1/20+1/15 = 5/60+3/60+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+4/60 = 12/60 = 1/5 (часть) работы выполнят вместе за 1 час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 5 часов всю работу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выполнят вместе.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img1.liveinternet.ru/images/attach/c/2/66/156/66156930_1288856176_g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2258891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media.digititles.com/title-graphic-art/e8d69141f2321164027a79f5cff7c070/medium/410c8f5d1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2088232" cy="13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20384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задачи 2: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Всю работу (съесть целую банку меда) примем за единицу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"Производительность" Вини Пуха - 1/3 банки в час.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"Производительность" Пятачка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Пуха вместе – 1/2 банки в час.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«Производительность« Пятачка 1/2 -1/3 = 3/6 – 2/6 = 1/6 банки в час. 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1/6 = 6(час)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: за 6 часов съест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банку меда Пятачок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troll-face.ru/static/a/d/4a/whos-look-B5znx4.jpg"/>
          <p:cNvPicPr>
            <a:picLocks noChangeAspect="1" noChangeArrowheads="1"/>
          </p:cNvPicPr>
          <p:nvPr/>
        </p:nvPicPr>
        <p:blipFill>
          <a:blip r:embed="rId2" cstate="print"/>
          <a:srcRect t="26571" b="12204"/>
          <a:stretch>
            <a:fillRect/>
          </a:stretch>
        </p:blipFill>
        <p:spPr bwMode="auto">
          <a:xfrm>
            <a:off x="5076056" y="4581128"/>
            <a:ext cx="2958328" cy="144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0384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Задача 1 (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балла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Мастер делает всю работу за 3 часа, а его ученик – за 6 часов.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Какую часть работы делает каждый из них за 1 час?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Какую часть работы сделают они вместе за 1 час?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За сколько времени сделают они всю работу, если будут работать совместно?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Задача 2 (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балла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Бассейн заполняется через 2 трубы за 3 часа. Если открыть одну первую трубу, то бассейн наполнится за 6 часов. За сколько времени наполнится бассейн через одну вторую трубу?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Задача 3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баллов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Чтобы выкачать из цистерны нефть, поставили два насоса различной мощности. Если бы действовали оба насоса, цистерна оказалась бы пуста через 12 минут. Оба действовали в течение 4 минут, после чего работал только второй насос, который через 24 минуты выкачал всю остальную нефть. За сколько минут каждый насос, действуя один, мог бы  выкачать всю нефть?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1\Desktop\Картинки\558c5a.png"/>
          <p:cNvPicPr>
            <a:picLocks noChangeAspect="1" noChangeArrowheads="1"/>
          </p:cNvPicPr>
          <p:nvPr/>
        </p:nvPicPr>
        <p:blipFill>
          <a:blip r:embed="rId2" cstate="print"/>
          <a:srcRect b="49034"/>
          <a:stretch>
            <a:fillRect/>
          </a:stretch>
        </p:blipFill>
        <p:spPr bwMode="auto">
          <a:xfrm>
            <a:off x="5796136" y="260648"/>
            <a:ext cx="2736304" cy="61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1\Desktop\Картинки\article7344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580956"/>
            <a:ext cx="1109489" cy="1277044"/>
          </a:xfrm>
          <a:prstGeom prst="rect">
            <a:avLst/>
          </a:prstGeom>
          <a:noFill/>
        </p:spPr>
      </p:pic>
      <p:pic>
        <p:nvPicPr>
          <p:cNvPr id="13" name="Picture 5" descr="C:\Users\1\Desktop\Картинки\eyes_4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36911"/>
            <a:ext cx="711440" cy="864097"/>
          </a:xfrm>
          <a:prstGeom prst="rect">
            <a:avLst/>
          </a:prstGeom>
          <a:noFill/>
        </p:spPr>
      </p:pic>
      <p:pic>
        <p:nvPicPr>
          <p:cNvPr id="14" name="Picture 6" descr="C:\Users\1\Desktop\Картинки\3171811-025aa30dfb4b9f8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4057544"/>
            <a:ext cx="681340" cy="866110"/>
          </a:xfrm>
          <a:prstGeom prst="rect">
            <a:avLst/>
          </a:prstGeom>
          <a:noFill/>
        </p:spPr>
      </p:pic>
      <p:pic>
        <p:nvPicPr>
          <p:cNvPr id="15" name="Picture 2" descr="http://900igr.net/datai/ekonomika/Sfera-uslug/0005-010-Tema-1.-Vidy-tipy-i-funktsii-predprijatij-sfery-obsluzhivanija-ikh-sluzh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002" y="1196752"/>
            <a:ext cx="826652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age.slidesharecdn.com/tochkiiliniipryamaya-140717091641-phpapp02/95/tochki-i-liniipryamaya-1-638.jpg?cb=1405608513"/>
          <p:cNvPicPr>
            <a:picLocks noChangeAspect="1" noChangeArrowheads="1"/>
          </p:cNvPicPr>
          <p:nvPr/>
        </p:nvPicPr>
        <p:blipFill>
          <a:blip r:embed="rId2" cstate="print"/>
          <a:srcRect b="78358"/>
          <a:stretch>
            <a:fillRect/>
          </a:stretch>
        </p:blipFill>
        <p:spPr bwMode="auto">
          <a:xfrm>
            <a:off x="1619672" y="764704"/>
            <a:ext cx="7056784" cy="11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123728" y="1844824"/>
            <a:ext cx="62409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Домашняя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№1086; 1087;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№1080(б);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желанию – составить задачу на совместную работу, оформить решение.</a:t>
            </a:r>
            <a:endParaRPr lang="ru-RU" sz="3200" b="1" i="1" dirty="0">
              <a:solidFill>
                <a:schemeClr val="bg1"/>
              </a:solidFill>
            </a:endParaRPr>
          </a:p>
          <a:p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2" name="Picture 6" descr="C:\СМЕШНОЕ ФОТО\скачки\каранда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4410472" cy="15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TextBox 9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2382838"/>
            <a:ext cx="2397125" cy="731837"/>
          </a:xfrm>
          <a:prstGeom prst="rect">
            <a:avLst/>
          </a:prstGeom>
          <a:noFill/>
        </p:spPr>
      </p:pic>
      <p:pic>
        <p:nvPicPr>
          <p:cNvPr id="6" name="TextBox 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2408238"/>
            <a:ext cx="2384425" cy="73183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635000"/>
          </a:xfrm>
        </p:spPr>
        <p:txBody>
          <a:bodyPr>
            <a:normAutofit fontScale="90000"/>
          </a:bodyPr>
          <a:lstStyle/>
          <a:p>
            <a:pPr defTabSz="407526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совместную работу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71550" y="1273175"/>
            <a:ext cx="382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обозначаем за 1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1" name="TextBox 10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762250"/>
            <a:ext cx="1762125" cy="1041400"/>
          </a:xfrm>
          <a:prstGeom prst="rect">
            <a:avLst/>
          </a:prstGeom>
          <a:noFill/>
        </p:spPr>
      </p:pic>
      <p:pic>
        <p:nvPicPr>
          <p:cNvPr id="12" name="TextBox 11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5300" y="4157663"/>
            <a:ext cx="1695450" cy="1042987"/>
          </a:xfrm>
          <a:prstGeom prst="rect">
            <a:avLst/>
          </a:prstGeom>
          <a:noFill/>
        </p:spPr>
      </p:pic>
      <p:pic>
        <p:nvPicPr>
          <p:cNvPr id="7" name="TextBox 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100" y="2646363"/>
            <a:ext cx="1700213" cy="1273175"/>
          </a:xfrm>
          <a:prstGeom prst="rect">
            <a:avLst/>
          </a:prstGeom>
          <a:noFill/>
        </p:spPr>
      </p:pic>
      <p:pic>
        <p:nvPicPr>
          <p:cNvPr id="9" name="TextBox 8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8950" y="3992563"/>
            <a:ext cx="1635125" cy="1377950"/>
          </a:xfrm>
          <a:prstGeom prst="rect">
            <a:avLst/>
          </a:prstGeom>
          <a:noFill/>
        </p:spPr>
      </p:pic>
      <p:pic>
        <p:nvPicPr>
          <p:cNvPr id="16" name="Picture 2" descr="C:\Users\1\Desktop\Картинки\e3dc3d5411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005064"/>
            <a:ext cx="3477766" cy="2608325"/>
          </a:xfrm>
          <a:prstGeom prst="rect">
            <a:avLst/>
          </a:prstGeom>
          <a:noFill/>
        </p:spPr>
      </p:pic>
      <p:pic>
        <p:nvPicPr>
          <p:cNvPr id="17" name="Picture 5" descr="C:\Users\1\Desktop\Картинки\121506849_4617818_0_8eae8_26ef57f6_X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005064"/>
            <a:ext cx="2403510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Отметить то высказывание, которое больше всего подходит к  работе на уроке: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Все понял, могу помочь другим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Запомню надолго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Все понял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Могу, но нужна помощь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Ничего не понял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1\Desktop\Картинки\8662940_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2592288" cy="1088761"/>
          </a:xfrm>
          <a:prstGeom prst="rect">
            <a:avLst/>
          </a:prstGeom>
          <a:noFill/>
        </p:spPr>
      </p:pic>
      <p:pic>
        <p:nvPicPr>
          <p:cNvPr id="12" name="Picture 2" descr="C:\Users\1\Desktop\Картинки\1f818333b3~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1239019" cy="1692649"/>
          </a:xfrm>
          <a:prstGeom prst="rect">
            <a:avLst/>
          </a:prstGeom>
          <a:noFill/>
        </p:spPr>
      </p:pic>
      <p:pic>
        <p:nvPicPr>
          <p:cNvPr id="14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4077072"/>
            <a:ext cx="1296144" cy="181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pic>
        <p:nvPicPr>
          <p:cNvPr id="17" name="Picture 5" descr="C:\СМЕШНОЕ ФОТО\скачки\солн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856584" cy="35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83568" y="836712"/>
            <a:ext cx="7924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Спасибо   за  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4400" b="1" smtClean="0"/>
              <a:t>Сложные</a:t>
            </a:r>
          </a:p>
          <a:p>
            <a:pPr algn="ctr" eaLnBrk="1" hangingPunct="1">
              <a:lnSpc>
                <a:spcPct val="90000"/>
              </a:lnSpc>
            </a:pPr>
            <a:endParaRPr lang="ru-RU" sz="4400" b="1" smtClean="0"/>
          </a:p>
          <a:p>
            <a:pPr algn="ctr" eaLnBrk="1" hangingPunct="1">
              <a:lnSpc>
                <a:spcPct val="90000"/>
              </a:lnSpc>
            </a:pPr>
            <a:r>
              <a:rPr lang="ru-RU" sz="4400" b="1" smtClean="0"/>
              <a:t>Не очень сложные</a:t>
            </a:r>
          </a:p>
          <a:p>
            <a:pPr algn="ctr" eaLnBrk="1" hangingPunct="1">
              <a:lnSpc>
                <a:spcPct val="90000"/>
              </a:lnSpc>
            </a:pPr>
            <a:endParaRPr lang="ru-RU" sz="4400" b="1" smtClean="0"/>
          </a:p>
          <a:p>
            <a:pPr algn="ctr" eaLnBrk="1" hangingPunct="1">
              <a:lnSpc>
                <a:spcPct val="90000"/>
              </a:lnSpc>
            </a:pPr>
            <a:r>
              <a:rPr lang="ru-RU" sz="4400" b="1" smtClean="0"/>
              <a:t>Совсем не сложные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Задачи на движение</a:t>
            </a:r>
          </a:p>
        </p:txBody>
      </p:sp>
      <p:pic>
        <p:nvPicPr>
          <p:cNvPr id="22532" name="Picture 5" descr="36_12_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1511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36_2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36_2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700213"/>
            <a:ext cx="13684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588224" y="1916832"/>
            <a:ext cx="1080121" cy="11581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308304" y="3573016"/>
            <a:ext cx="1152128" cy="1098922"/>
          </a:xfrm>
          <a:prstGeom prst="smileyFace">
            <a:avLst>
              <a:gd name="adj" fmla="val 296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452321" y="5373216"/>
            <a:ext cx="1080119" cy="1080269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1412776"/>
            <a:ext cx="6264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Ну-ка в сторону карандаши.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Ни костяшек. Ни ручек. Ни мела.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Устный счет! Мы творим это дело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Только силой ума и души!</a:t>
            </a: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pic>
        <p:nvPicPr>
          <p:cNvPr id="10" name="Picture 2" descr="C:\Users\1\Desktop\Картинки\0_6d23f_3c81635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16832"/>
            <a:ext cx="1624693" cy="2880320"/>
          </a:xfrm>
          <a:prstGeom prst="rect">
            <a:avLst/>
          </a:prstGeom>
          <a:noFill/>
        </p:spPr>
      </p:pic>
      <p:pic>
        <p:nvPicPr>
          <p:cNvPr id="11" name="Picture 3" descr="C:\Users\1\Desktop\Картинки\958898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869160"/>
            <a:ext cx="609600" cy="73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2852936"/>
            <a:ext cx="55446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4.Попрыгунья Стрекоза половину красного лета спала, третью часть времени – танцевала, шестую часть – пела. Остальное время она решила посвятить подготовке к зиме. Какую часть Стрекоза готовилась к зиме? Из какого произведения и кто автор? Соответствует ли содержание басни ответу?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2474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1. Как сложить дроби с разными знаменателями?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Что означает черта дроби.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Замени частное дробью: 1 : 20;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6 : 30; 7 : 15 ;99 : 100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dubki.freeland.ru/grad/sites/default/files/12tan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934966" cy="1947709"/>
          </a:xfrm>
          <a:prstGeom prst="rect">
            <a:avLst/>
          </a:prstGeom>
          <a:noFill/>
        </p:spPr>
      </p:pic>
      <p:pic>
        <p:nvPicPr>
          <p:cNvPr id="11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99792" y="1052736"/>
            <a:ext cx="55446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Попрыгунья Стрекоза половину красного лета спала, третью часть времени – танцевала, шестую часть – пела. Остальное время она решила посвятить подготовке к зиме. Какую часть Стрекоза готовилась к зиме? Из какого произведения и кто автор? Соответствует ли содержание басни ответу? 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(1/2+1/3+1/6)=0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Да, соответствует.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mg1.liveinternet.ru/images/attach/c/7/96/254/96254093_STREKO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694306" cy="2376264"/>
          </a:xfrm>
          <a:prstGeom prst="rect">
            <a:avLst/>
          </a:prstGeom>
          <a:noFill/>
        </p:spPr>
      </p:pic>
      <p:pic>
        <p:nvPicPr>
          <p:cNvPr id="10" name="Picture 4" descr="http://dubki.freeland.ru/grad/sites/default/files/12tanc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4464496" cy="220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1412776"/>
            <a:ext cx="55446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5.Сколько минут содержится в половине, в трети, в четверти часа?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6.Работу выполнили за 4 часа. Какую часть работы выполняли в каждый час?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7.Путник проходит в час 1/8 пути. За сколько часов он пройдет весь путь?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8.Два путника вышли одновременно навстречу друг другу и встретились через 3 часа. На какую часть первоначального расстояния они сближались в каждый час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0" descr="400f0a8b5525bb882e8f1b6d0ef0bec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1512168" cy="20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052736"/>
            <a:ext cx="55446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 - Что это?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– предлог,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Второе – летний дом,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целое порой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Решаем мы с трудом. 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Знак, который ставится между правой и левой частями уравнения. 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Домашний бассейн для рыб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Сказочная колдунья, летающая на ступе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Место в пустыне, где есть вода и растительность.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Твердое дозированное лекарство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Последовательность выполнения действий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pic>
        <p:nvPicPr>
          <p:cNvPr id="11" name="Picture 3" descr="C:\Users\1\Desktop\Кузнецова\К дню учителя\Картинки\sm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32576"/>
            <a:ext cx="1182516" cy="1770817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936501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83768" y="548680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1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ключевое слово: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За-дача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Буквенный диктант: взяв по первой букве из ответов вы получите второе ключевое слово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Знак, который ставится между правой и левой частями уравнения.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Домашний бассейн для рыб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Аквариум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Сказочная колдунья, летающая на ступе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Баба-Яга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Место в пустыне, где есть вода и растительность.(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Оазис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Твердое дозированное лекарство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Таблетка)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Последовательность выполнения действий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1628800"/>
            <a:ext cx="201622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Проверь ответы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Picture 3" descr="C:\Users\1\Desktop\Кузнецова\К дню учителя\Картинки\sm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4472576"/>
            <a:ext cx="1008112" cy="15096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75512">
            <a:off x="319151" y="404958"/>
            <a:ext cx="8510415" cy="5906921"/>
          </a:xfrm>
          <a:prstGeom prst="parallelogram">
            <a:avLst>
              <a:gd name="adj" fmla="val 1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1403578">
            <a:off x="293245" y="425894"/>
            <a:ext cx="8476806" cy="5862196"/>
          </a:xfrm>
          <a:prstGeom prst="parallelogram">
            <a:avLst>
              <a:gd name="adj" fmla="val 15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1\Desktop\Картинки\0_a50b1_474dfee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1296144" cy="1815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1340768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Старинная задача из математической рукописи XVII века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“Два плотника рядились двор ставить. И говорит первый: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Только бы мне одному двор ставить, то я бы поставил в 3 года.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другой молвил: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Я бы поставил его в шесть лет.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решили сообща ставить двор. Сколь долго они ставили двор?”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1\Desktop\Кузнецова\К дню учителя\Картинки\sm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4472576"/>
            <a:ext cx="1008112" cy="15096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17">
  <a:themeElements>
    <a:clrScheme name="Равновесие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Равновесие">
  <a:themeElements>
    <a:clrScheme name="1_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1_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548</TotalTime>
  <Words>978</Words>
  <Application>Microsoft Office PowerPoint</Application>
  <PresentationFormat>Экран (4:3)</PresentationFormat>
  <Paragraphs>185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Тема17</vt:lpstr>
      <vt:lpstr>2_Специальное оформление</vt:lpstr>
      <vt:lpstr>Орбита</vt:lpstr>
      <vt:lpstr>Специальное оформление</vt:lpstr>
      <vt:lpstr>1_Специальное оформление</vt:lpstr>
      <vt:lpstr>Сотрудничество</vt:lpstr>
      <vt:lpstr>Вершина горы</vt:lpstr>
      <vt:lpstr>1_Равновесие</vt:lpstr>
      <vt:lpstr>Салют</vt:lpstr>
      <vt:lpstr>Океан</vt:lpstr>
      <vt:lpstr>Соревнование</vt:lpstr>
      <vt:lpstr>Круги</vt:lpstr>
      <vt:lpstr>Кимоно</vt:lpstr>
      <vt:lpstr>Яркая</vt:lpstr>
      <vt:lpstr>Задачи на совместную работу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Задачи на совместную работу</vt:lpstr>
      <vt:lpstr>Слайд 25</vt:lpstr>
      <vt:lpstr>Слайд 26</vt:lpstr>
      <vt:lpstr>Задачи на движение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71</cp:revision>
  <dcterms:created xsi:type="dcterms:W3CDTF">2015-11-04T15:05:00Z</dcterms:created>
  <dcterms:modified xsi:type="dcterms:W3CDTF">2016-03-22T17:19:42Z</dcterms:modified>
</cp:coreProperties>
</file>