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docx" ContentType="application/vnd.openxmlformats-officedocument.wordprocessingml.document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434" autoAdjust="0"/>
  </p:normalViewPr>
  <p:slideViewPr>
    <p:cSldViewPr snapToGrid="0">
      <p:cViewPr varScale="1">
        <p:scale>
          <a:sx n="70" d="100"/>
          <a:sy n="70" d="100"/>
        </p:scale>
        <p:origin x="73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12/15/2015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12/15/2015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12/15/2015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12/15/2015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12/15/2015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12/15/2015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12/15/2015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12/15/2015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12/15/2015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12/15/2015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12/15/2015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12/15/2015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12/15/2015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12/15/2015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12/15/2015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12/15/2015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12/15/2015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5" r:id="rId2"/>
    <p:sldLayoutId id="2147483651" r:id="rId3"/>
    <p:sldLayoutId id="2147483666" r:id="rId4"/>
    <p:sldLayoutId id="2147483653" r:id="rId5"/>
    <p:sldLayoutId id="2147483654" r:id="rId6"/>
    <p:sldLayoutId id="2147483655" r:id="rId7"/>
    <p:sldLayoutId id="2147483667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____Microsoft_Word1.docx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emf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07067" y="193183"/>
            <a:ext cx="7766936" cy="3857653"/>
          </a:xfrm>
        </p:spPr>
        <p:txBody>
          <a:bodyPr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История развития инклюзивного образования </a:t>
            </a:r>
            <a:r>
              <a:rPr lang="ru-RU" dirty="0">
                <a:solidFill>
                  <a:schemeClr val="tx1"/>
                </a:solidFill>
              </a:rPr>
              <a:t>за </a:t>
            </a:r>
            <a:r>
              <a:rPr lang="ru-RU" dirty="0" smtClean="0">
                <a:solidFill>
                  <a:schemeClr val="tx1"/>
                </a:solidFill>
              </a:rPr>
              <a:t>рубежом.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773749" y="5370490"/>
            <a:ext cx="7766936" cy="653006"/>
          </a:xfrm>
        </p:spPr>
        <p:txBody>
          <a:bodyPr/>
          <a:lstStyle/>
          <a:p>
            <a:r>
              <a:rPr lang="ru-RU" dirty="0" smtClean="0">
                <a:solidFill>
                  <a:schemeClr val="tx1"/>
                </a:solidFill>
              </a:rPr>
              <a:t>Составила</a:t>
            </a:r>
            <a:r>
              <a:rPr lang="ru-RU" dirty="0" smtClean="0"/>
              <a:t> </a:t>
            </a:r>
            <a:r>
              <a:rPr lang="ru-RU" dirty="0" smtClean="0">
                <a:solidFill>
                  <a:schemeClr val="tx1"/>
                </a:solidFill>
              </a:rPr>
              <a:t>магистрант Пасько Елена Сергеевна.</a:t>
            </a:r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835002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02978118"/>
              </p:ext>
            </p:extLst>
          </p:nvPr>
        </p:nvGraphicFramePr>
        <p:xfrm>
          <a:off x="425003" y="177163"/>
          <a:ext cx="11333409" cy="6378182"/>
        </p:xfrm>
        <a:graphic>
          <a:graphicData uri="http://schemas.openxmlformats.org/drawingml/2006/table">
            <a:tbl>
              <a:tblPr/>
              <a:tblGrid>
                <a:gridCol w="1168916"/>
                <a:gridCol w="10164493"/>
              </a:tblGrid>
              <a:tr h="1745750">
                <a:tc>
                  <a:txBody>
                    <a:bodyPr/>
                    <a:lstStyle/>
                    <a:p>
                      <a:pPr algn="l" fontAlgn="t"/>
                      <a:r>
                        <a:rPr lang="ru-RU" sz="2000" b="1" dirty="0">
                          <a:solidFill>
                            <a:srgbClr val="2A272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1662</a:t>
                      </a:r>
                      <a:br>
                        <a:rPr lang="ru-RU" sz="2000" b="1" dirty="0">
                          <a:solidFill>
                            <a:srgbClr val="2A272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endParaRPr lang="ru-RU" sz="2000" b="1" dirty="0">
                        <a:solidFill>
                          <a:srgbClr val="2A2723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736" marR="41736" marT="20868" marB="2086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7F7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2000" b="0">
                          <a:solidFill>
                            <a:srgbClr val="2A272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 Англии проблема глухоты, обучения неслышащего речи ставится монархом как философская. Королевское научное общество отвергает предложение Дж. Бульвера открыть школу для глухонемых, как нереальное и бесполезное.</a:t>
                      </a:r>
                      <a:br>
                        <a:rPr lang="ru-RU" sz="2000" b="0">
                          <a:solidFill>
                            <a:srgbClr val="2A272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endParaRPr lang="ru-RU" sz="2000" b="0">
                        <a:solidFill>
                          <a:srgbClr val="2A2723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736" marR="41736" marT="20868" marB="2086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7F7F2"/>
                    </a:solidFill>
                  </a:tcPr>
                </a:tc>
              </a:tr>
              <a:tr h="1063030">
                <a:tc>
                  <a:txBody>
                    <a:bodyPr/>
                    <a:lstStyle/>
                    <a:p>
                      <a:pPr algn="l" fontAlgn="t"/>
                      <a:r>
                        <a:rPr lang="ru-RU" sz="2000" b="1">
                          <a:solidFill>
                            <a:srgbClr val="2A272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1692</a:t>
                      </a:r>
                      <a:br>
                        <a:rPr lang="ru-RU" sz="2000" b="1">
                          <a:solidFill>
                            <a:srgbClr val="2A272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endParaRPr lang="ru-RU" sz="2000" b="1">
                        <a:solidFill>
                          <a:srgbClr val="2A2723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736" marR="41736" marT="20868" marB="2086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7F7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2000" b="0">
                          <a:solidFill>
                            <a:srgbClr val="2A272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И. К. Амман публикует книгу «Говорящий глухой, или Способ, по которому рожденный глухим может научиться говорить».</a:t>
                      </a:r>
                      <a:br>
                        <a:rPr lang="ru-RU" sz="2000" b="0">
                          <a:solidFill>
                            <a:srgbClr val="2A272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endParaRPr lang="ru-RU" sz="2000" b="0">
                        <a:solidFill>
                          <a:srgbClr val="2A2723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736" marR="41736" marT="20868" marB="2086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7F7F2"/>
                    </a:solidFill>
                  </a:tcPr>
                </a:tc>
              </a:tr>
              <a:tr h="1063030">
                <a:tc>
                  <a:txBody>
                    <a:bodyPr/>
                    <a:lstStyle/>
                    <a:p>
                      <a:pPr algn="l" fontAlgn="t"/>
                      <a:r>
                        <a:rPr lang="ru-RU" sz="2000" b="1">
                          <a:solidFill>
                            <a:srgbClr val="2A272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1700</a:t>
                      </a:r>
                      <a:br>
                        <a:rPr lang="ru-RU" sz="2000" b="1">
                          <a:solidFill>
                            <a:srgbClr val="2A272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endParaRPr lang="ru-RU" sz="2000" b="1">
                        <a:solidFill>
                          <a:srgbClr val="2A2723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736" marR="41736" marT="20868" marB="2086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7F7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2000" b="0" dirty="0">
                          <a:solidFill>
                            <a:srgbClr val="2A272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И. К. Амман публикует трактат «Исследование о даре слова» или «Диссертацию» о речи.</a:t>
                      </a:r>
                      <a:br>
                        <a:rPr lang="ru-RU" sz="2000" b="0" dirty="0">
                          <a:solidFill>
                            <a:srgbClr val="2A272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endParaRPr lang="ru-RU" sz="2000" b="0" dirty="0">
                        <a:solidFill>
                          <a:srgbClr val="2A2723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736" marR="41736" marT="20868" marB="2086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7F7F2"/>
                    </a:solidFill>
                  </a:tcPr>
                </a:tc>
              </a:tr>
              <a:tr h="1063030"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 b="1">
                          <a:solidFill>
                            <a:srgbClr val="2A272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XVII </a:t>
                      </a:r>
                      <a:r>
                        <a:rPr lang="ru-RU" sz="2000" b="1">
                          <a:solidFill>
                            <a:srgbClr val="2A272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в.</a:t>
                      </a:r>
                      <a:br>
                        <a:rPr lang="ru-RU" sz="2000" b="1">
                          <a:solidFill>
                            <a:srgbClr val="2A272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endParaRPr lang="ru-RU" sz="2000" b="1">
                        <a:solidFill>
                          <a:srgbClr val="2A2723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736" marR="41736" marT="20868" marB="2086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7F7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2000" b="0">
                          <a:solidFill>
                            <a:srgbClr val="2A272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Накапливается опыт индивидуального обучения глухонемых в Англии, Германии, Дании, Испании, Италии, Нидерландах, Франции.</a:t>
                      </a:r>
                      <a:br>
                        <a:rPr lang="ru-RU" sz="2000" b="0">
                          <a:solidFill>
                            <a:srgbClr val="2A272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endParaRPr lang="ru-RU" sz="2000" b="0">
                        <a:solidFill>
                          <a:srgbClr val="2A2723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736" marR="41736" marT="20868" marB="2086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7F7F2"/>
                    </a:solidFill>
                  </a:tcPr>
                </a:tc>
              </a:tr>
              <a:tr h="721671">
                <a:tc>
                  <a:txBody>
                    <a:bodyPr/>
                    <a:lstStyle/>
                    <a:p>
                      <a:pPr algn="l" fontAlgn="t"/>
                      <a:r>
                        <a:rPr lang="ru-RU" sz="2000" b="1">
                          <a:solidFill>
                            <a:srgbClr val="2A272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1770</a:t>
                      </a:r>
                      <a:br>
                        <a:rPr lang="ru-RU" sz="2000" b="1">
                          <a:solidFill>
                            <a:srgbClr val="2A272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endParaRPr lang="ru-RU" sz="2000" b="1">
                        <a:solidFill>
                          <a:srgbClr val="2A2723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736" marR="41736" marT="20868" marB="2086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7F7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2000" b="0">
                          <a:solidFill>
                            <a:srgbClr val="2A272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Открывается первая школа для глухонемых детей (Делепе, Франция).</a:t>
                      </a:r>
                      <a:br>
                        <a:rPr lang="ru-RU" sz="2000" b="0">
                          <a:solidFill>
                            <a:srgbClr val="2A272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endParaRPr lang="ru-RU" sz="2000" b="0">
                        <a:solidFill>
                          <a:srgbClr val="2A2723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736" marR="41736" marT="20868" marB="2086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7F7F2"/>
                    </a:solidFill>
                  </a:tcPr>
                </a:tc>
              </a:tr>
              <a:tr h="721671">
                <a:tc>
                  <a:txBody>
                    <a:bodyPr/>
                    <a:lstStyle/>
                    <a:p>
                      <a:pPr algn="l" fontAlgn="t"/>
                      <a:r>
                        <a:rPr lang="ru-RU" sz="2000" b="1" dirty="0">
                          <a:solidFill>
                            <a:srgbClr val="2A272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1784</a:t>
                      </a:r>
                      <a:br>
                        <a:rPr lang="ru-RU" sz="2000" b="1" dirty="0">
                          <a:solidFill>
                            <a:srgbClr val="2A272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endParaRPr lang="ru-RU" sz="2000" b="1" dirty="0">
                        <a:solidFill>
                          <a:srgbClr val="2A2723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736" marR="41736" marT="20868" marB="2086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7F7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2000" b="0" dirty="0">
                          <a:solidFill>
                            <a:srgbClr val="2A272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Открывается первая школа для слепых детей (В. </a:t>
                      </a:r>
                      <a:r>
                        <a:rPr lang="ru-RU" sz="2000" b="0" dirty="0" err="1">
                          <a:solidFill>
                            <a:srgbClr val="2A272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Гаюи</a:t>
                      </a:r>
                      <a:r>
                        <a:rPr lang="ru-RU" sz="2000" b="0" dirty="0">
                          <a:solidFill>
                            <a:srgbClr val="2A272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Франция).</a:t>
                      </a:r>
                      <a:br>
                        <a:rPr lang="ru-RU" sz="2000" b="0" dirty="0">
                          <a:solidFill>
                            <a:srgbClr val="2A272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endParaRPr lang="ru-RU" sz="2000" b="0" dirty="0">
                        <a:solidFill>
                          <a:srgbClr val="2A2723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736" marR="41736" marT="20868" marB="2086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7F7F2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6780873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74502" y="426909"/>
            <a:ext cx="10513454" cy="14096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lnSpc>
                <a:spcPct val="107000"/>
              </a:lnSpc>
              <a:spcAft>
                <a:spcPts val="0"/>
              </a:spcAft>
            </a:pPr>
            <a:r>
              <a:rPr lang="ru-RU" sz="2000" b="1" dirty="0">
                <a:solidFill>
                  <a:srgbClr val="2A272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От осознания возможности к осознанию необходимости обучения </a:t>
            </a:r>
            <a:endParaRPr lang="ru-RU" sz="2000" b="1" dirty="0" smtClean="0">
              <a:solidFill>
                <a:srgbClr val="2A2723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ctr">
              <a:lnSpc>
                <a:spcPct val="107000"/>
              </a:lnSpc>
              <a:spcAft>
                <a:spcPts val="0"/>
              </a:spcAft>
            </a:pPr>
            <a:r>
              <a:rPr lang="ru-RU" sz="2000" b="1" dirty="0" smtClean="0">
                <a:solidFill>
                  <a:srgbClr val="2A272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2000" b="1" dirty="0">
                <a:solidFill>
                  <a:srgbClr val="2A272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70 - 80 гг. XVIII в. - нач. XX в</a:t>
            </a:r>
            <a:r>
              <a:rPr lang="ru-RU" sz="2000" b="1" dirty="0" smtClean="0">
                <a:solidFill>
                  <a:srgbClr val="2A272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.)</a:t>
            </a:r>
          </a:p>
          <a:p>
            <a:pPr lvl="0" algn="ctr">
              <a:lnSpc>
                <a:spcPct val="107000"/>
              </a:lnSpc>
              <a:spcAft>
                <a:spcPts val="0"/>
              </a:spcAft>
            </a:pPr>
            <a:endParaRPr lang="ru-RU" sz="2000" b="1" dirty="0">
              <a:solidFill>
                <a:srgbClr val="2A2723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>
              <a:lnSpc>
                <a:spcPct val="107000"/>
              </a:lnSpc>
              <a:spcAft>
                <a:spcPts val="0"/>
              </a:spcAft>
            </a:pPr>
            <a:endParaRPr lang="ru-RU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63223126"/>
              </p:ext>
            </p:extLst>
          </p:nvPr>
        </p:nvGraphicFramePr>
        <p:xfrm>
          <a:off x="609601" y="1400735"/>
          <a:ext cx="11243256" cy="4930412"/>
        </p:xfrm>
        <a:graphic>
          <a:graphicData uri="http://schemas.openxmlformats.org/drawingml/2006/table">
            <a:tbl>
              <a:tblPr firstRow="1" firstCol="1" bandRow="1"/>
              <a:tblGrid>
                <a:gridCol w="997916"/>
                <a:gridCol w="10245340"/>
              </a:tblGrid>
              <a:tr h="277245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2A272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1717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2A272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Попытка ввести всеобщее образование (Пруссия).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54491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2A272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1718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2A272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Опубликовано “Искусство научить глухого и немого говорить” (Г. Рафель, Германия).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77245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2A272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1745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2A272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Опыт индивидуального обучения глухонемых (Я. Р. Перейра, Франция).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54491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2A272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1749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2A272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Опубликовано “Письмо о слепых в назидание зрячим” (Д. Дидро, Франция).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54491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2A272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1750-77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2A272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Реформы Иосифа Эммануила Португальского (борьба против иезуитов; основание школ; преобразование армии).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831736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2A272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1756-88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2A272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Реформы Фридриха II “во имя порядка и правосудия в государстве” (установление свободы вероисповедания, равенства всех перед законом, обязательного обучения) (Пруссия).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77245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2A272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1757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2A272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Изгнание иезуитов из Португалии.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54491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2A272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1759 - 78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2A272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Реформы Карла III Испанского (преобразование школ, освобождение их от власти монастырей).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2286686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Объект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834733"/>
              </p:ext>
            </p:extLst>
          </p:nvPr>
        </p:nvGraphicFramePr>
        <p:xfrm>
          <a:off x="965914" y="543283"/>
          <a:ext cx="10753859" cy="570297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2" name="Документ" r:id="rId3" imgW="6388408" imgH="3997325" progId="Word.Document.12">
                  <p:embed/>
                </p:oleObj>
              </mc:Choice>
              <mc:Fallback>
                <p:oleObj name="Документ" r:id="rId3" imgW="6388408" imgH="3997325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965914" y="543283"/>
                        <a:ext cx="10753859" cy="570297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90211857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81004552"/>
              </p:ext>
            </p:extLst>
          </p:nvPr>
        </p:nvGraphicFramePr>
        <p:xfrm>
          <a:off x="399244" y="592427"/>
          <a:ext cx="11165983" cy="6127092"/>
        </p:xfrm>
        <a:graphic>
          <a:graphicData uri="http://schemas.openxmlformats.org/drawingml/2006/table">
            <a:tbl>
              <a:tblPr firstRow="1" firstCol="1" bandRow="1"/>
              <a:tblGrid>
                <a:gridCol w="991056"/>
                <a:gridCol w="10174927"/>
              </a:tblGrid>
              <a:tr h="1365161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2A272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1780 - 90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solidFill>
                            <a:srgbClr val="2A272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Реформы Иосифа II (сокращение числа монастырей, подчинение церкви государству; отмена крепостного состояния крестьян; равенство всех перед законом; распространение просвещения) (Австро-Венгрия).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682581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2A272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1784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solidFill>
                            <a:srgbClr val="2A272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Открыта первая школа для слепых (В. Гаюи, Франция).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682581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2A272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1789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solidFill>
                            <a:srgbClr val="2A272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Парижская школа Ш. М. Эпе получает статус Национального Института глухих.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4774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2A272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1789 - 94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solidFill>
                            <a:srgbClr val="2A272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Великая Французская революция; Декларация Конвента о правах человека. Реформы Национального собрания; провозглашение равенства всех перед законом; отмена сословных привилегий; свобода совести, свобода слова; упразднение монастырей; ограничение королевской власти.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682581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2A272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1791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rgbClr val="2A272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Открыта первая британская школа для слепых.</a:t>
                      </a:r>
                      <a:endParaRPr lang="ru-RU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891423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22369650"/>
              </p:ext>
            </p:extLst>
          </p:nvPr>
        </p:nvGraphicFramePr>
        <p:xfrm>
          <a:off x="708338" y="0"/>
          <a:ext cx="11217498" cy="6583680"/>
        </p:xfrm>
        <a:graphic>
          <a:graphicData uri="http://schemas.openxmlformats.org/drawingml/2006/table">
            <a:tbl>
              <a:tblPr firstRow="1" firstCol="1" bandRow="1"/>
              <a:tblGrid>
                <a:gridCol w="995629"/>
                <a:gridCol w="10221869"/>
              </a:tblGrid>
              <a:tr h="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2A272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1792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rgbClr val="2A272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Открыт первый британский приют для глухих детей (В. </a:t>
                      </a:r>
                      <a:r>
                        <a:rPr lang="ru-RU" sz="2400" dirty="0" err="1">
                          <a:solidFill>
                            <a:srgbClr val="2A272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Тьюк</a:t>
                      </a:r>
                      <a:r>
                        <a:rPr lang="ru-RU" sz="2400" dirty="0">
                          <a:solidFill>
                            <a:srgbClr val="2A272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).</a:t>
                      </a:r>
                      <a:endParaRPr lang="ru-RU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2A272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1800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solidFill>
                            <a:srgbClr val="2A272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Опубликован “Курс обучения глухонемого от рождения” (Р. А. Сикар, Франция).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2A272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1800 - 15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solidFill>
                            <a:srgbClr val="2A272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Реформы Наполеона I. Войны Франции с Австрией, Пруссией, Россией.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2A272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1803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solidFill>
                            <a:srgbClr val="2A272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Первая попытка обучения малоспособных учеников, открытие “добавочных” классов (Й. Т. Вайзе, Германия).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2A272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1806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solidFill>
                            <a:srgbClr val="2A272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Реформы в Пруссии (введение общей воинской повинности).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2A272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1814 - 82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solidFill>
                            <a:srgbClr val="2A272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Принятие законов о начальном всеобщем образовании (Дания 1814; Швеция - 1842; Норвегия - 1848; Италия - 1877; Великобритания - 1880; Франция - 1882).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2A272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1825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rgbClr val="2A272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Открытие публичных больниц для душевнобольных (Великобритания).</a:t>
                      </a:r>
                      <a:endParaRPr lang="ru-RU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1324485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51641258"/>
              </p:ext>
            </p:extLst>
          </p:nvPr>
        </p:nvGraphicFramePr>
        <p:xfrm>
          <a:off x="437883" y="473455"/>
          <a:ext cx="11256134" cy="5332974"/>
        </p:xfrm>
        <a:graphic>
          <a:graphicData uri="http://schemas.openxmlformats.org/drawingml/2006/table">
            <a:tbl>
              <a:tblPr firstRow="1" firstCol="1" bandRow="1"/>
              <a:tblGrid>
                <a:gridCol w="999058"/>
                <a:gridCol w="10257076"/>
              </a:tblGrid>
              <a:tr h="597144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2A272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1828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2A272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Открыто мужское отделение для идиотов при психиатрической лечебнице (Биссетр, Франция).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97144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2A272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1831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2A272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Открыто женское отделение для идиотов при психиатрической больнице (Сальпетриер, Франция).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97144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2A272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1833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2A272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Основан Парижский Ортофренический Институт - учреждение для слабоумных (Ф. Вуазен, Франция).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97144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2A272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1835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2A272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Открыт первый благотворительный приют для слабоумных (пастор Хальденванг, Германия).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97144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2A272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1841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2A272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Открыта первая публичная частная школа для умственно отсталых (идиотов) в хосписе для неизлечимо больных (Э. Сеген, Франция).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97144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2A272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2A272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Открыта Абендбергская школа-приют для идиотов и эпилептиков (И. Гуггенбюль, Швейцария).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98572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2A272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1846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2A272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Открыт первый британский благотворительный приют (Уайт, Англия).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0351361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82250120"/>
              </p:ext>
            </p:extLst>
          </p:nvPr>
        </p:nvGraphicFramePr>
        <p:xfrm>
          <a:off x="270455" y="356936"/>
          <a:ext cx="10882648" cy="6557391"/>
        </p:xfrm>
        <a:graphic>
          <a:graphicData uri="http://schemas.openxmlformats.org/drawingml/2006/table">
            <a:tbl>
              <a:tblPr firstRow="1" firstCol="1" bandRow="1"/>
              <a:tblGrid>
                <a:gridCol w="721218"/>
                <a:gridCol w="10161430"/>
              </a:tblGrid>
              <a:tr h="447858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200" b="1">
                          <a:solidFill>
                            <a:srgbClr val="2A272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1850</a:t>
                      </a:r>
                      <a:endParaRPr lang="ru-RU" sz="2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200">
                          <a:solidFill>
                            <a:srgbClr val="2A272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Попытка совместного обучения глухонемых и слышащих (А. Бланше, Франция).</a:t>
                      </a:r>
                      <a:endParaRPr lang="ru-RU" sz="2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97144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200" b="1">
                          <a:solidFill>
                            <a:srgbClr val="2A272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1865</a:t>
                      </a:r>
                      <a:endParaRPr lang="ru-RU" sz="2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200">
                          <a:solidFill>
                            <a:srgbClr val="2A272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Общество воспитания и помощи глухонемым проводит конкурс для определения лучшей методики обучения глухих детей (Франция).</a:t>
                      </a:r>
                      <a:endParaRPr lang="ru-RU" sz="2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9286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200" b="1">
                          <a:solidFill>
                            <a:srgbClr val="2A272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1871</a:t>
                      </a:r>
                      <a:endParaRPr lang="ru-RU" sz="2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200">
                          <a:solidFill>
                            <a:srgbClr val="2A272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Создания Германской империи.</a:t>
                      </a:r>
                      <a:endParaRPr lang="ru-RU" sz="2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47858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200" b="1">
                          <a:solidFill>
                            <a:srgbClr val="2A272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1872</a:t>
                      </a:r>
                      <a:endParaRPr lang="ru-RU" sz="2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200">
                          <a:solidFill>
                            <a:srgbClr val="2A272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Германия принимает “Общее положение о народных школах и подготовке учителей”.</a:t>
                      </a:r>
                      <a:endParaRPr lang="ru-RU" sz="2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97144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200">
                          <a:solidFill>
                            <a:srgbClr val="2A272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200">
                          <a:solidFill>
                            <a:srgbClr val="2A272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Опубликована книга “Воспитание глухонемых. Обзор французской и немецкой систем обучения” (Т. Арнольд, Англия).</a:t>
                      </a:r>
                      <a:endParaRPr lang="ru-RU" sz="2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97144">
                <a:tc rowSpan="4"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200" b="1">
                          <a:solidFill>
                            <a:srgbClr val="2A272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80-е гг.</a:t>
                      </a:r>
                      <a:endParaRPr lang="ru-RU" sz="2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200">
                          <a:solidFill>
                            <a:srgbClr val="2A272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 Дании вводится дифференцированное обучение детей с нарушением слуха. Открываются школы: </a:t>
                      </a:r>
                      <a:endParaRPr lang="ru-RU" sz="2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9857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200">
                          <a:solidFill>
                            <a:srgbClr val="2A272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для умственно отсталых глухих (Копенгаген);</a:t>
                      </a:r>
                      <a:endParaRPr lang="ru-RU" sz="2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9857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200">
                          <a:solidFill>
                            <a:srgbClr val="2A272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для слабослышащих (тугоухих) (Ниборг);</a:t>
                      </a:r>
                      <a:endParaRPr lang="ru-RU" sz="2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4785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200" dirty="0">
                          <a:solidFill>
                            <a:srgbClr val="2A272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 для глухих с сохранным интеллектом (</a:t>
                      </a:r>
                      <a:r>
                        <a:rPr lang="ru-RU" sz="2200" dirty="0" err="1">
                          <a:solidFill>
                            <a:srgbClr val="2A272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Фридериция</a:t>
                      </a:r>
                      <a:r>
                        <a:rPr lang="ru-RU" sz="2200" dirty="0">
                          <a:solidFill>
                            <a:srgbClr val="2A272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), с введением А-, В-, С- и подготовительного классов.</a:t>
                      </a:r>
                      <a:endParaRPr lang="ru-RU" sz="2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4645412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21375247"/>
              </p:ext>
            </p:extLst>
          </p:nvPr>
        </p:nvGraphicFramePr>
        <p:xfrm>
          <a:off x="296214" y="164364"/>
          <a:ext cx="11294772" cy="6232020"/>
        </p:xfrm>
        <a:graphic>
          <a:graphicData uri="http://schemas.openxmlformats.org/drawingml/2006/table">
            <a:tbl>
              <a:tblPr firstRow="1" firstCol="1" bandRow="1"/>
              <a:tblGrid>
                <a:gridCol w="1810989"/>
                <a:gridCol w="9483783"/>
              </a:tblGrid>
              <a:tr h="582215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2A272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80 - 90-е гг.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solidFill>
                            <a:srgbClr val="2A272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Немецкий педагогический журнал активно пропагандирует “чистый устный метод” обучения глухих.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776287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2A272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1891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solidFill>
                            <a:srgbClr val="2A272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 Дании завершено организационное оформление дифференцированной системы обучения глухих (Г. Форхгаммер).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970359">
                <a:tc rowSpan="4"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2A272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90-е гг.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solidFill>
                            <a:srgbClr val="2A272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 Германии завершено организационное оформление дифференцированной системы учреждений для разных категорий слабоумных: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8814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solidFill>
                            <a:srgbClr val="2A272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благотворительные приюты для глубоко отсталых (частные);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8221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solidFill>
                            <a:srgbClr val="2A272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лечебно-педагогические заведения для глубоко отсталых (частные и государственные);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8221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rgbClr val="2A272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вспомогательные классы и школы для детей с легкими формами умственной отсталости (государственные).</a:t>
                      </a:r>
                      <a:endParaRPr lang="ru-RU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0530371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27606009"/>
              </p:ext>
            </p:extLst>
          </p:nvPr>
        </p:nvGraphicFramePr>
        <p:xfrm>
          <a:off x="489397" y="631738"/>
          <a:ext cx="10934163" cy="4389120"/>
        </p:xfrm>
        <a:graphic>
          <a:graphicData uri="http://schemas.openxmlformats.org/drawingml/2006/table">
            <a:tbl>
              <a:tblPr firstRow="1" firstCol="1" bandRow="1"/>
              <a:tblGrid>
                <a:gridCol w="970480"/>
                <a:gridCol w="9963683"/>
              </a:tblGrid>
              <a:tr h="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2A272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1890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solidFill>
                            <a:srgbClr val="2A272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На Парижском конгрессе психиатров Д. Бурневиль предлагает классификацию слабоумия.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solidFill>
                            <a:srgbClr val="2A272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solidFill>
                            <a:srgbClr val="2A272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 Швеции возникает общественное движение за создание классов для умственно отсталых.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2A272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1901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solidFill>
                            <a:srgbClr val="2A272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 Швеции открываются первые вспомогательные классы.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2A272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1915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rgbClr val="2A272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Немецкий психиатр Эмиль </a:t>
                      </a:r>
                      <a:r>
                        <a:rPr lang="ru-RU" sz="2400" dirty="0" err="1">
                          <a:solidFill>
                            <a:srgbClr val="2A272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Крапелин</a:t>
                      </a:r>
                      <a:r>
                        <a:rPr lang="ru-RU" sz="2400" dirty="0">
                          <a:solidFill>
                            <a:srgbClr val="2A272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впервые предложил объединить все формы слабоумия в единую группу под общим названием “задержка психического развития” и ввел термин “олигофрения” </a:t>
                      </a:r>
                      <a:endParaRPr lang="ru-RU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1651591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83336" y="137152"/>
            <a:ext cx="11165983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  <a:spcAft>
                <a:spcPts val="0"/>
              </a:spcAft>
            </a:pPr>
            <a:r>
              <a:rPr lang="ru-RU" sz="2000" b="1" dirty="0">
                <a:solidFill>
                  <a:srgbClr val="2A272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От обучения отдельных категорий аномальных детей к дифференцированной системе специального образования (нач. XX в. - 70-е гг</a:t>
            </a:r>
            <a:r>
              <a:rPr lang="ru-RU" sz="2000" b="1" dirty="0" smtClean="0">
                <a:solidFill>
                  <a:srgbClr val="2A272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.)</a:t>
            </a:r>
          </a:p>
          <a:p>
            <a:pPr algn="ctr">
              <a:lnSpc>
                <a:spcPct val="150000"/>
              </a:lnSpc>
              <a:spcAft>
                <a:spcPts val="0"/>
              </a:spcAft>
            </a:pPr>
            <a:endParaRPr lang="ru-RU" sz="2000" b="1" dirty="0">
              <a:solidFill>
                <a:srgbClr val="2A2723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Aft>
                <a:spcPts val="0"/>
              </a:spcAft>
            </a:pPr>
            <a:endParaRPr lang="ru-RU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77652929"/>
              </p:ext>
            </p:extLst>
          </p:nvPr>
        </p:nvGraphicFramePr>
        <p:xfrm>
          <a:off x="283335" y="1106648"/>
          <a:ext cx="11475075" cy="5431600"/>
        </p:xfrm>
        <a:graphic>
          <a:graphicData uri="http://schemas.openxmlformats.org/drawingml/2006/table">
            <a:tbl>
              <a:tblPr firstRow="1" firstCol="1" bandRow="1"/>
              <a:tblGrid>
                <a:gridCol w="811369"/>
                <a:gridCol w="10663706"/>
              </a:tblGrid>
              <a:tr h="1293812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2A272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1914 - 18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2A272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Первая мировая война </a:t>
                      </a:r>
                      <a:r>
                        <a:rPr lang="ru-RU" sz="2000" dirty="0">
                          <a:solidFill>
                            <a:srgbClr val="2A2723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 Германии после первой мировой войны начался новый, еще более бурный, чем в первое десятилетие XX века, рост сети вспомогательных школ. Происходило стремительное развитие организационной, педагогической и научно-исследовательской работы в области обучения и воспитания умственно отсталых детей. 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587625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2A272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1922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2A2723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В 1922 г. к власти в Италии приходят фашисты, чье отношение к лицам с выраженными отклонениями в развитии можно с уверенностью назвать средневековым. Установление фашистского режима на долгие годы затормозило развитие национальной системы специального образования. </a:t>
                      </a:r>
                      <a:r>
                        <a:rPr lang="ru-RU" sz="200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smtClean="0">
                          <a:solidFill>
                            <a:srgbClr val="2A2723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31 </a:t>
                      </a:r>
                      <a:r>
                        <a:rPr lang="ru-RU" sz="2000" dirty="0">
                          <a:solidFill>
                            <a:srgbClr val="2A2723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декабря 1923 г. в Италии был издан указ об обязательном начальном обучении глухих и немых. Однако он обошел психически аномальных детей. Это побудило общественных деятелей, врачей и педагогов еще больше усилить пропаганду дела воспитания и обучения слабоумных. Однако значительных шагов в этом направлении в Италии со стороны государства так и не было сделано”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96114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734838" y="192040"/>
            <a:ext cx="462652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b="1" dirty="0">
                <a:solidFill>
                  <a:srgbClr val="2A272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IX - VIII вв. до н.э. - XII в</a:t>
            </a:r>
            <a:r>
              <a:rPr lang="ru-RU" sz="2800" b="1" dirty="0" smtClean="0">
                <a:solidFill>
                  <a:srgbClr val="2A272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-</a:t>
            </a:r>
            <a:endParaRPr lang="ru-RU" sz="2800" b="1" i="0" dirty="0">
              <a:solidFill>
                <a:srgbClr val="2A2723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665408" y="715260"/>
            <a:ext cx="9766480" cy="47705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>
                <a:solidFill>
                  <a:srgbClr val="2A272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проходит путь </a:t>
            </a:r>
            <a:r>
              <a:rPr lang="ru-RU" sz="2400" b="1" dirty="0">
                <a:solidFill>
                  <a:srgbClr val="2A272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 отторжения и агрессии </a:t>
            </a:r>
            <a:r>
              <a:rPr lang="ru-RU" sz="2400" dirty="0">
                <a:solidFill>
                  <a:srgbClr val="2A272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отношению к людям с выраженными отклонениями в развитии к первому осознанию властью (монархом) необходимости помощи им, организации учреждений призрения</a:t>
            </a:r>
            <a:r>
              <a:rPr lang="ru-RU" sz="2400" dirty="0" smtClean="0">
                <a:solidFill>
                  <a:srgbClr val="2A272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endParaRPr lang="ru-RU" sz="2400" dirty="0" smtClean="0">
              <a:solidFill>
                <a:srgbClr val="2A272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b="1" dirty="0">
                <a:solidFill>
                  <a:srgbClr val="2A272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IX - VIII вв. до </a:t>
            </a:r>
            <a:r>
              <a:rPr lang="ru-RU" sz="2000" b="1" dirty="0" smtClean="0">
                <a:solidFill>
                  <a:srgbClr val="2A272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н.э.  </a:t>
            </a:r>
            <a:r>
              <a:rPr lang="ru-RU" sz="2400" dirty="0" smtClean="0">
                <a:solidFill>
                  <a:srgbClr val="2A272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Закон </a:t>
            </a:r>
            <a:r>
              <a:rPr lang="ru-RU" sz="2400" dirty="0">
                <a:solidFill>
                  <a:srgbClr val="2A272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Ликурга рекомендует умерщвлять физически неполноценных младенцев (Спарта</a:t>
            </a:r>
            <a:r>
              <a:rPr lang="ru-RU" sz="2400" dirty="0" smtClean="0">
                <a:solidFill>
                  <a:srgbClr val="2A272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endParaRPr lang="ru-RU" sz="2400" dirty="0">
              <a:solidFill>
                <a:srgbClr val="2A272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b="1" dirty="0">
                <a:solidFill>
                  <a:srgbClr val="2A272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451 - 450 гг. до </a:t>
            </a:r>
            <a:r>
              <a:rPr lang="ru-RU" sz="2000" b="1" dirty="0" smtClean="0">
                <a:solidFill>
                  <a:srgbClr val="2A272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н.э.   </a:t>
            </a:r>
            <a:r>
              <a:rPr lang="ru-RU" sz="2400" dirty="0" smtClean="0">
                <a:solidFill>
                  <a:srgbClr val="2A272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Первое </a:t>
            </a:r>
            <a:r>
              <a:rPr lang="ru-RU" sz="2400" dirty="0">
                <a:solidFill>
                  <a:srgbClr val="2A272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юридическое упоминание о людях с грубыми физическими и умственными нарушениями. Закон считает их недееспособными (Закон 12 Таблиц</a:t>
            </a:r>
            <a:r>
              <a:rPr lang="ru-RU" sz="2400" dirty="0" smtClean="0">
                <a:solidFill>
                  <a:srgbClr val="2A272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endParaRPr lang="ru-RU" sz="2000" b="1" dirty="0">
              <a:solidFill>
                <a:srgbClr val="2A2723"/>
              </a:solidFill>
              <a:latin typeface="Georgia" panose="02040502050405020303" pitchFamily="18" charset="0"/>
              <a:cs typeface="Times New Roman" panose="02020603050405020304" pitchFamily="18" charset="0"/>
            </a:endParaRPr>
          </a:p>
          <a:p>
            <a:endParaRPr 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71479719"/>
              </p:ext>
            </p:extLst>
          </p:nvPr>
        </p:nvGraphicFramePr>
        <p:xfrm>
          <a:off x="3075177" y="6492240"/>
          <a:ext cx="4857750" cy="365760"/>
        </p:xfrm>
        <a:graphic>
          <a:graphicData uri="http://schemas.openxmlformats.org/drawingml/2006/table">
            <a:tbl>
              <a:tblPr/>
              <a:tblGrid>
                <a:gridCol w="4857750"/>
              </a:tblGrid>
              <a:tr h="0">
                <a:tc>
                  <a:txBody>
                    <a:bodyPr/>
                    <a:lstStyle/>
                    <a:p>
                      <a:pPr algn="l" fontAlgn="t"/>
                      <a:endParaRPr lang="ru-RU" b="0" dirty="0">
                        <a:solidFill>
                          <a:srgbClr val="2A2723"/>
                        </a:solidFill>
                        <a:effectLst/>
                        <a:latin typeface="Georgia" panose="02040502050405020303" pitchFamily="18" charset="0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73886037"/>
              </p:ext>
            </p:extLst>
          </p:nvPr>
        </p:nvGraphicFramePr>
        <p:xfrm>
          <a:off x="665408" y="5051016"/>
          <a:ext cx="9247032" cy="958001"/>
        </p:xfrm>
        <a:graphic>
          <a:graphicData uri="http://schemas.openxmlformats.org/drawingml/2006/table">
            <a:tbl>
              <a:tblPr/>
              <a:tblGrid>
                <a:gridCol w="1575516"/>
                <a:gridCol w="7671516"/>
              </a:tblGrid>
              <a:tr h="958001"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 b="1" dirty="0">
                          <a:solidFill>
                            <a:srgbClr val="2A272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IV </a:t>
                      </a:r>
                      <a:r>
                        <a:rPr lang="ru-RU" sz="2000" b="1" dirty="0">
                          <a:solidFill>
                            <a:srgbClr val="2A272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в. до н.э.</a:t>
                      </a:r>
                      <a:r>
                        <a:rPr lang="ru-RU" b="0" dirty="0">
                          <a:solidFill>
                            <a:srgbClr val="2A2723"/>
                          </a:solidFill>
                          <a:effectLst/>
                          <a:latin typeface="Georgia" panose="02040502050405020303" pitchFamily="18" charset="0"/>
                        </a:rPr>
                        <a:t/>
                      </a:r>
                      <a:br>
                        <a:rPr lang="ru-RU" b="0" dirty="0">
                          <a:solidFill>
                            <a:srgbClr val="2A2723"/>
                          </a:solidFill>
                          <a:effectLst/>
                          <a:latin typeface="Georgia" panose="02040502050405020303" pitchFamily="18" charset="0"/>
                        </a:rPr>
                      </a:br>
                      <a:endParaRPr lang="ru-RU" b="0" dirty="0">
                        <a:solidFill>
                          <a:srgbClr val="2A2723"/>
                        </a:solidFill>
                        <a:effectLst/>
                        <a:latin typeface="Georgia" panose="02040502050405020303" pitchFamily="18" charset="0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2400" b="0" dirty="0">
                          <a:solidFill>
                            <a:srgbClr val="2A272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Медицина считает природу глухоты сверхъестественной, а глухого обреченным на немоту (Гиппократ).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6656140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3363803"/>
              </p:ext>
            </p:extLst>
          </p:nvPr>
        </p:nvGraphicFramePr>
        <p:xfrm>
          <a:off x="450761" y="293151"/>
          <a:ext cx="11372045" cy="5927598"/>
        </p:xfrm>
        <a:graphic>
          <a:graphicData uri="http://schemas.openxmlformats.org/drawingml/2006/table">
            <a:tbl>
              <a:tblPr firstRow="1" firstCol="1" bandRow="1"/>
              <a:tblGrid>
                <a:gridCol w="1121618"/>
                <a:gridCol w="10250427"/>
              </a:tblGrid>
              <a:tr h="2217964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200" b="1">
                          <a:solidFill>
                            <a:srgbClr val="2A272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1925</a:t>
                      </a:r>
                      <a:endParaRPr lang="ru-RU" sz="2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200">
                          <a:solidFill>
                            <a:srgbClr val="2A2723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 1925 г. английское правительство издало циркуляр, призывавший соблюдать Закон об обязательном обучении умственно отсталых детей, однако это распоряжение не имело действенного эффекта. В 30-х годах учреждения для умственно отсталых детей не обслуживали и половины нуждавшихся в них. Под школы начинают отводиться малоприспособленные помещения. Ощущается острый недостаток в учителях... Был снижен и уровень учебно-воспитательного процесса в специальных учреждениях для аномальных детей.”</a:t>
                      </a:r>
                      <a:endParaRPr lang="ru-RU" sz="2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63473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200" b="1">
                          <a:solidFill>
                            <a:srgbClr val="2A272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1933</a:t>
                      </a:r>
                      <a:endParaRPr lang="ru-RU" sz="2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200" dirty="0">
                          <a:solidFill>
                            <a:srgbClr val="2A2723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 установлением фашистской диктатуры управление образованием было централизовано и подчинено Министерству народного просвещения и пропаганды. В начальной школе были введены отдельные классы для успевающих и неуспевающих, а срок обучения в средней школе сокращен. Идеи фашизма и традиции немецкой национальной системы специального образования оказались несовместимы.</a:t>
                      </a:r>
                      <a:endParaRPr lang="ru-RU" sz="2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4188580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87708000"/>
              </p:ext>
            </p:extLst>
          </p:nvPr>
        </p:nvGraphicFramePr>
        <p:xfrm>
          <a:off x="528032" y="344666"/>
          <a:ext cx="11075832" cy="6035040"/>
        </p:xfrm>
        <a:graphic>
          <a:graphicData uri="http://schemas.openxmlformats.org/drawingml/2006/table">
            <a:tbl>
              <a:tblPr firstRow="1" firstCol="1" bandRow="1"/>
              <a:tblGrid>
                <a:gridCol w="1004554"/>
                <a:gridCol w="10071278"/>
              </a:tblGrid>
              <a:tr h="646906">
                <a:tc rowSpan="2"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2A272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1945</a:t>
                      </a:r>
                      <a:endParaRPr lang="ru-RU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solidFill>
                            <a:srgbClr val="2A272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Учредительная конференция Организации Объединенных Наций по вопросам образования, науки и культуры.</a:t>
                      </a:r>
                      <a:endParaRPr lang="ru-RU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1563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solidFill>
                            <a:srgbClr val="2A272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Принятие устава ЮНЕСКО.</a:t>
                      </a:r>
                      <a:r>
                        <a:rPr lang="ru-RU" sz="2400">
                          <a:solidFill>
                            <a:srgbClr val="2A2723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endParaRPr lang="ru-RU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40718">
                <a:tc rowSpan="2"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2A272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1949</a:t>
                      </a:r>
                      <a:endParaRPr lang="ru-RU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solidFill>
                            <a:srgbClr val="2A272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Третья и четвертая Женевские Конвенции включают статьи об обращении с военнопленными и о защите гражданского населения во время войны, которые становятся примером норм международного гуманитарного права, нарушение которых обычно вызывает инвалидность, усугубляет ее или имеет особые последствия для инвалидов.</a:t>
                      </a:r>
                      <a:endParaRPr lang="ru-RU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07817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rgbClr val="2A272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Протокол к Женевским конвенциям перечисляет действия, “запрещенные повсеместно и в любое время: убийства, пытки, нанесения увечий и телесные наказания”.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9208619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10643982"/>
              </p:ext>
            </p:extLst>
          </p:nvPr>
        </p:nvGraphicFramePr>
        <p:xfrm>
          <a:off x="605307" y="339978"/>
          <a:ext cx="10972800" cy="6464808"/>
        </p:xfrm>
        <a:graphic>
          <a:graphicData uri="http://schemas.openxmlformats.org/drawingml/2006/table">
            <a:tbl>
              <a:tblPr firstRow="1" firstCol="1" bandRow="1"/>
              <a:tblGrid>
                <a:gridCol w="1082241"/>
                <a:gridCol w="9890559"/>
              </a:tblGrid>
              <a:tr h="43446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200" b="1">
                          <a:solidFill>
                            <a:srgbClr val="2A272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1950</a:t>
                      </a:r>
                      <a:endParaRPr lang="ru-RU" sz="2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200">
                          <a:solidFill>
                            <a:srgbClr val="2A272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Подписано Европейское соглашение о защите прав человека.</a:t>
                      </a:r>
                      <a:endParaRPr lang="ru-RU" sz="2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29023">
                <a:tc>
                  <a:txBody>
                    <a:bodyPr/>
                    <a:lstStyle/>
                    <a:p>
                      <a:endParaRPr lang="ru-RU" sz="22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22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29023">
                <a:tc>
                  <a:txBody>
                    <a:bodyPr/>
                    <a:lstStyle/>
                    <a:p>
                      <a:endParaRPr lang="ru-RU" sz="22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22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21528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200" b="1">
                          <a:solidFill>
                            <a:srgbClr val="2A272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1961</a:t>
                      </a:r>
                      <a:endParaRPr lang="ru-RU" sz="2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200">
                          <a:solidFill>
                            <a:srgbClr val="2A272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Принята Европейская социальная хартия, включающая статью “Право физически и умственно нетрудоспособных лиц на профессиональную подготовку, восстановление трудоспособности и социальную реабилитацию”.</a:t>
                      </a:r>
                      <a:endParaRPr lang="ru-RU" sz="2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3446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200" b="1">
                          <a:solidFill>
                            <a:srgbClr val="2A272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1963</a:t>
                      </a:r>
                      <a:endParaRPr lang="ru-RU" sz="2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200">
                          <a:solidFill>
                            <a:srgbClr val="2A272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Создана Организация африканского единства (ОАЕ).</a:t>
                      </a:r>
                      <a:endParaRPr lang="ru-RU" sz="2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395664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200" b="1">
                          <a:solidFill>
                            <a:srgbClr val="2A272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1969</a:t>
                      </a:r>
                      <a:endParaRPr lang="ru-RU" sz="2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200" dirty="0">
                          <a:solidFill>
                            <a:srgbClr val="2A272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 Декларации социального прогресса и развития, принятой Генеральной Ассамблеей ООН, говорится о необходимости обеспечения неуклонного повышения уровня жизни, достижения самого высокого уровня здравоохранения и обеспечения охраны здоровья всего населения, по возможности бесплатно. Отмечается необходимость защиты прав и обеспечения благосостояния инвалидов, а также обеспечения защиты людей, страдающих физическими и умственными недостатками.</a:t>
                      </a:r>
                      <a:endParaRPr lang="ru-RU" sz="2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4212646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26165187"/>
              </p:ext>
            </p:extLst>
          </p:nvPr>
        </p:nvGraphicFramePr>
        <p:xfrm>
          <a:off x="785611" y="391540"/>
          <a:ext cx="10637949" cy="3840480"/>
        </p:xfrm>
        <a:graphic>
          <a:graphicData uri="http://schemas.openxmlformats.org/drawingml/2006/table">
            <a:tbl>
              <a:tblPr firstRow="1" firstCol="1" bandRow="1"/>
              <a:tblGrid>
                <a:gridCol w="1774053"/>
                <a:gridCol w="8863896"/>
              </a:tblGrid>
              <a:tr h="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2A272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1971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solidFill>
                            <a:srgbClr val="2A272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Декларация о правах умственно отсталых лиц.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2A272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1975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rgbClr val="2A272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Декларация о правах инвалидов провозглашает, что они имеют те же гражданские и политические права, что и другие люди; заявляет, что инвалиды должны пользоваться равноправным отношением и услугами, которые позволили бы им максимально проявить свои возможности и способности и ускорили бы процесс их интеграции и </a:t>
                      </a:r>
                      <a:r>
                        <a:rPr lang="ru-RU" sz="2400" dirty="0" err="1">
                          <a:solidFill>
                            <a:srgbClr val="2A272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реинтеграции</a:t>
                      </a:r>
                      <a:r>
                        <a:rPr lang="ru-RU" sz="2400" dirty="0">
                          <a:solidFill>
                            <a:srgbClr val="2A272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в общество.</a:t>
                      </a:r>
                      <a:endParaRPr lang="ru-RU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6524786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048842" y="387349"/>
            <a:ext cx="7270068" cy="46089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ru-RU" sz="2400" b="1" dirty="0">
                <a:solidFill>
                  <a:srgbClr val="2A272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От изоляции к интеграции (70-е гг. ХX в. – 90-е гг.)</a:t>
            </a:r>
            <a:endParaRPr lang="ru-RU" sz="24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49538742"/>
              </p:ext>
            </p:extLst>
          </p:nvPr>
        </p:nvGraphicFramePr>
        <p:xfrm>
          <a:off x="206061" y="1117399"/>
          <a:ext cx="11191741" cy="4861159"/>
        </p:xfrm>
        <a:graphic>
          <a:graphicData uri="http://schemas.openxmlformats.org/drawingml/2006/table">
            <a:tbl>
              <a:tblPr firstRow="1" firstCol="1" bandRow="1"/>
              <a:tblGrid>
                <a:gridCol w="1233341"/>
                <a:gridCol w="9958400"/>
              </a:tblGrid>
              <a:tr h="337516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2A272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1971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2A272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Декларация ООН “О правах умственно отсталых лиц”.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06274">
                <a:tc rowSpan="2"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2A272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1973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2A272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Вступление в силу Договора о присоединении к ЕЭС Великобритании, Дании и Ирландии.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35006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2A272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Маргарет Тэтчер (Госсекретарь по образованию правительства Великобритании) инициирует формирование Комитета по всесторонней проверке степени обеспечения образованием детей и подростков с физическими и умственными недоcтатками.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06274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2A272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1975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2A272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Подписание в Хельсинки Заключительного акта Совещания по безопасности и сотрудничеству в Европе.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8758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2A272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1975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2A272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Декларация ООН “О правах инвалидов”.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012549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2A272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1978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2A272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 Великобритании опубликован отчет Комитета (Доклад М. </a:t>
                      </a:r>
                      <a:r>
                        <a:rPr lang="ru-RU" sz="2000" dirty="0" err="1">
                          <a:solidFill>
                            <a:srgbClr val="2A272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Уорнок</a:t>
                      </a:r>
                      <a:r>
                        <a:rPr lang="ru-RU" sz="2000" dirty="0">
                          <a:solidFill>
                            <a:srgbClr val="2A272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), предложивший упразднить “все существующие официальные категории нарушений, заменив единым понятием “трудности в обучении”.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2586111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28379938"/>
              </p:ext>
            </p:extLst>
          </p:nvPr>
        </p:nvGraphicFramePr>
        <p:xfrm>
          <a:off x="309093" y="306030"/>
          <a:ext cx="11320528" cy="6515100"/>
        </p:xfrm>
        <a:graphic>
          <a:graphicData uri="http://schemas.openxmlformats.org/drawingml/2006/table">
            <a:tbl>
              <a:tblPr firstRow="1" firstCol="1" bandRow="1"/>
              <a:tblGrid>
                <a:gridCol w="1065769"/>
                <a:gridCol w="10254759"/>
              </a:tblGrid>
              <a:tr h="215635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900" dirty="0">
                          <a:solidFill>
                            <a:srgbClr val="2A272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1979</a:t>
                      </a:r>
                      <a:endParaRPr lang="ru-RU" sz="1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900">
                          <a:solidFill>
                            <a:srgbClr val="2A272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Декларация ООН о правах лиц, утративших зрение и слух.</a:t>
                      </a:r>
                      <a:endParaRPr lang="ru-RU" sz="1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31271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900">
                          <a:solidFill>
                            <a:srgbClr val="2A272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1981</a:t>
                      </a:r>
                      <a:endParaRPr lang="ru-RU" sz="1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900">
                          <a:solidFill>
                            <a:srgbClr val="2A272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ООН объявляет 1981 г. - Международным годом инвалидов под девизом “Полное участие и равенство”.</a:t>
                      </a:r>
                      <a:endParaRPr lang="ru-RU" sz="1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25083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900">
                          <a:solidFill>
                            <a:srgbClr val="2A272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1981</a:t>
                      </a:r>
                      <a:endParaRPr lang="ru-RU" sz="1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900">
                          <a:solidFill>
                            <a:srgbClr val="2A272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 Великобритании Акт об образовании законодательно утвердил многие рекомендации Комитета М. Уорнок, в том числе вменил в обязанность местных органов образования интегрировать детей с отклонениями в развитии в массовую школу; “несмотря на то, что медицинские заключения все еще играют важную роль, в настоящее время решение о целесообразности специального образования принимается на основе итогов обследования широкого круга специалистов (MPAS) и не является более детерминированным клиницистами” [62].</a:t>
                      </a:r>
                      <a:endParaRPr lang="ru-RU" sz="1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646906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900">
                          <a:solidFill>
                            <a:srgbClr val="2A272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1982</a:t>
                      </a:r>
                      <a:endParaRPr lang="ru-RU" sz="1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900">
                          <a:solidFill>
                            <a:srgbClr val="2A272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Генеральная Ассамблея ООН провозглашает период 1983 - 1992 Десятилетием ООН, в рамках которого принимает “Всемирную программу действий в отношении инвалидов”.</a:t>
                      </a:r>
                      <a:endParaRPr lang="ru-RU" sz="1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862541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900" dirty="0">
                          <a:solidFill>
                            <a:srgbClr val="2A272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нач. </a:t>
                      </a:r>
                      <a:endParaRPr lang="ru-RU" sz="1900" dirty="0" smtClean="0">
                        <a:solidFill>
                          <a:srgbClr val="2A272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900" dirty="0" smtClean="0">
                          <a:solidFill>
                            <a:srgbClr val="2A272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80-х </a:t>
                      </a:r>
                      <a:r>
                        <a:rPr lang="ru-RU" sz="1900" dirty="0">
                          <a:solidFill>
                            <a:srgbClr val="2A272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гг.</a:t>
                      </a:r>
                      <a:endParaRPr lang="ru-RU" sz="1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900" dirty="0">
                          <a:solidFill>
                            <a:srgbClr val="2A272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Разрабатывается “билингвистический подход” к обучению глухих, основанный на признании “развития глухого ребенка как неповторимой индивидуальности, которая должна иметь право реализовать свои внутренние потребности наиболее естественным для себя путем, т.е. при помощи жестовой речи”.</a:t>
                      </a:r>
                      <a:endParaRPr lang="ru-RU" sz="1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5617222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39479864"/>
              </p:ext>
            </p:extLst>
          </p:nvPr>
        </p:nvGraphicFramePr>
        <p:xfrm>
          <a:off x="328140" y="156194"/>
          <a:ext cx="11078817" cy="6395373"/>
        </p:xfrm>
        <a:graphic>
          <a:graphicData uri="http://schemas.openxmlformats.org/drawingml/2006/table">
            <a:tbl>
              <a:tblPr firstRow="1" firstCol="1" bandRow="1"/>
              <a:tblGrid>
                <a:gridCol w="621282"/>
                <a:gridCol w="10457535"/>
              </a:tblGrid>
              <a:tr h="721115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2A272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1984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2A272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Международное совещание под эгидой ЮНЕСКО “Альтернативные подходы к обучению глухих”.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42228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2A272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1985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2A272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 Нидерландах принят Временный закон по специальному образованию и среднему специальному образованию с 10-летним сроком действия: за этот период необходимо выработать новые законодательные основы специального образования на период после 1995 г.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081671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2A272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90-е гг.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2A272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 Швеции предпринята попытка интеграции большинства “детей с функциональными нарушениями” в общеобразовательные школы, “делается попытка развития уважения к различиям между людьми”.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721115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2A272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1993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2A272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Вступление в силу Маастрихтских соглашений о создании Европейского Союза.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721115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2A272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1993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2A272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 Швеции принят Закон о помощи и поддержке лиц с функциональными нарушениями.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081671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2A272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1995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2A272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Великобритании 92% школьников обучаются в государственных общеобразовательных школах, 7% в независимых (частных или платных) учебных заведениях; 1% в специальных школах или специальных классах.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2327759" y="532140"/>
            <a:ext cx="416861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/>
            <a:endParaRPr lang="ru-RU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259255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17941218"/>
              </p:ext>
            </p:extLst>
          </p:nvPr>
        </p:nvGraphicFramePr>
        <p:xfrm>
          <a:off x="476519" y="335056"/>
          <a:ext cx="10676585" cy="6003780"/>
        </p:xfrm>
        <a:graphic>
          <a:graphicData uri="http://schemas.openxmlformats.org/drawingml/2006/table">
            <a:tbl>
              <a:tblPr/>
              <a:tblGrid>
                <a:gridCol w="1836780"/>
                <a:gridCol w="8839805"/>
              </a:tblGrid>
              <a:tr h="940035">
                <a:tc>
                  <a:txBody>
                    <a:bodyPr/>
                    <a:lstStyle/>
                    <a:p>
                      <a:pPr algn="l" fontAlgn="t"/>
                      <a:r>
                        <a:rPr lang="ru-RU" sz="2400" b="1" dirty="0">
                          <a:solidFill>
                            <a:srgbClr val="2A272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III - I вв. </a:t>
                      </a:r>
                      <a:endParaRPr lang="ru-RU" sz="2400" b="1" dirty="0" smtClean="0">
                        <a:solidFill>
                          <a:srgbClr val="2A2723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 fontAlgn="t"/>
                      <a:r>
                        <a:rPr lang="ru-RU" sz="2400" b="1" dirty="0" smtClean="0">
                          <a:solidFill>
                            <a:srgbClr val="2A272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 </a:t>
                      </a:r>
                      <a:r>
                        <a:rPr lang="ru-RU" sz="2400" b="1" dirty="0">
                          <a:solidFill>
                            <a:srgbClr val="2A272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н.э.</a:t>
                      </a:r>
                      <a:br>
                        <a:rPr lang="ru-RU" sz="2400" b="1" dirty="0">
                          <a:solidFill>
                            <a:srgbClr val="2A272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endParaRPr lang="ru-RU" sz="2400" b="1" dirty="0">
                        <a:solidFill>
                          <a:srgbClr val="2A2723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324" marR="30324" marT="15162" marB="15162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2400" b="0">
                          <a:solidFill>
                            <a:srgbClr val="2A272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Закон не различает умалишенных и глухонемых, относя их к одной категории недееспособных, и лишает их гражданских прав (Римское Право).</a:t>
                      </a:r>
                      <a:br>
                        <a:rPr lang="ru-RU" sz="2400" b="0">
                          <a:solidFill>
                            <a:srgbClr val="2A272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endParaRPr lang="ru-RU" sz="2400" b="0">
                        <a:solidFill>
                          <a:srgbClr val="2A2723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324" marR="30324" marT="15162" marB="15162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121978">
                <a:tc>
                  <a:txBody>
                    <a:bodyPr/>
                    <a:lstStyle/>
                    <a:p>
                      <a:pPr algn="l" fontAlgn="t"/>
                      <a:r>
                        <a:rPr lang="ru-RU" sz="2400" b="1" dirty="0">
                          <a:solidFill>
                            <a:srgbClr val="2A272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30324" marR="30324" marT="15162" marB="15162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2400" b="0">
                          <a:solidFill>
                            <a:srgbClr val="2A272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Дано философское обоснование неполноценности и ненужности обществу людей с грубыми физическими и умственными недостатками (Платон, Аристотель, Сенека).</a:t>
                      </a:r>
                      <a:br>
                        <a:rPr lang="ru-RU" sz="2400" b="0">
                          <a:solidFill>
                            <a:srgbClr val="2A272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endParaRPr lang="ru-RU" sz="2400" b="0">
                        <a:solidFill>
                          <a:srgbClr val="2A2723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324" marR="30324" marT="15162" marB="15162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667122">
                <a:tc>
                  <a:txBody>
                    <a:bodyPr/>
                    <a:lstStyle/>
                    <a:p>
                      <a:pPr algn="l" fontAlgn="t"/>
                      <a:r>
                        <a:rPr lang="ru-RU" sz="2400" b="1" dirty="0">
                          <a:solidFill>
                            <a:srgbClr val="2A272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130 -2 </a:t>
                      </a:r>
                      <a:r>
                        <a:rPr lang="ru-RU" sz="2400" b="1" dirty="0" smtClean="0">
                          <a:solidFill>
                            <a:srgbClr val="2A272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00 </a:t>
                      </a:r>
                      <a:r>
                        <a:rPr lang="ru-RU" sz="2400" b="1" dirty="0" err="1" smtClean="0">
                          <a:solidFill>
                            <a:srgbClr val="2A272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гг</a:t>
                      </a:r>
                      <a:r>
                        <a:rPr lang="ru-RU" sz="2400" b="1" dirty="0">
                          <a:solidFill>
                            <a:srgbClr val="2A272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/>
                      </a:r>
                      <a:br>
                        <a:rPr lang="ru-RU" sz="2400" b="1" dirty="0">
                          <a:solidFill>
                            <a:srgbClr val="2A272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endParaRPr lang="ru-RU" sz="2400" b="1" dirty="0">
                        <a:solidFill>
                          <a:srgbClr val="2A2723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324" marR="30324" marT="15162" marB="15162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2400" b="0">
                          <a:solidFill>
                            <a:srgbClr val="2A272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 медицине утверждается мнение о невозможности излечения глухоты (Гален).</a:t>
                      </a:r>
                      <a:br>
                        <a:rPr lang="ru-RU" sz="2400" b="0">
                          <a:solidFill>
                            <a:srgbClr val="2A272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endParaRPr lang="ru-RU" sz="2400" b="0">
                        <a:solidFill>
                          <a:srgbClr val="2A2723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324" marR="30324" marT="15162" marB="15162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758093">
                <a:tc>
                  <a:txBody>
                    <a:bodyPr/>
                    <a:lstStyle/>
                    <a:p>
                      <a:pPr algn="l" fontAlgn="t"/>
                      <a:r>
                        <a:rPr lang="ru-RU" sz="2400" b="1" dirty="0">
                          <a:solidFill>
                            <a:srgbClr val="2A272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240 </a:t>
                      </a:r>
                      <a:r>
                        <a:rPr lang="ru-RU" sz="2400" b="1" dirty="0" smtClean="0">
                          <a:solidFill>
                            <a:srgbClr val="2A272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– 310гг</a:t>
                      </a:r>
                      <a:r>
                        <a:rPr lang="ru-RU" sz="2400" b="1" dirty="0">
                          <a:solidFill>
                            <a:srgbClr val="2A272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/>
                      </a:r>
                      <a:br>
                        <a:rPr lang="ru-RU" sz="2400" b="1" dirty="0">
                          <a:solidFill>
                            <a:srgbClr val="2A272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endParaRPr lang="ru-RU" sz="2400" b="1" dirty="0">
                        <a:solidFill>
                          <a:srgbClr val="2A2723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324" marR="30324" marT="15162" marB="15162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2400" b="0">
                          <a:solidFill>
                            <a:srgbClr val="2A272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Выносится гражданский вердикт: "Глухой для закона мертвый" (император Максимиан).</a:t>
                      </a:r>
                      <a:br>
                        <a:rPr lang="ru-RU" sz="2400" b="0">
                          <a:solidFill>
                            <a:srgbClr val="2A272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endParaRPr lang="ru-RU" sz="2400" b="0">
                        <a:solidFill>
                          <a:srgbClr val="2A2723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324" marR="30324" marT="15162" marB="15162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94208">
                <a:tc>
                  <a:txBody>
                    <a:bodyPr/>
                    <a:lstStyle/>
                    <a:p>
                      <a:pPr algn="l" fontAlgn="t"/>
                      <a:r>
                        <a:rPr lang="en-US" sz="2400" b="1" dirty="0">
                          <a:solidFill>
                            <a:srgbClr val="2A272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III - IV </a:t>
                      </a:r>
                      <a:r>
                        <a:rPr lang="ru-RU" sz="2400" b="1" dirty="0">
                          <a:solidFill>
                            <a:srgbClr val="2A272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вв.</a:t>
                      </a:r>
                      <a:br>
                        <a:rPr lang="ru-RU" sz="2400" b="1" dirty="0">
                          <a:solidFill>
                            <a:srgbClr val="2A272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endParaRPr lang="ru-RU" sz="2400" b="1" dirty="0">
                        <a:solidFill>
                          <a:srgbClr val="2A2723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324" marR="30324" marT="15162" marB="15162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2400" b="0" dirty="0">
                          <a:solidFill>
                            <a:srgbClr val="2A272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Слепые и калеки начинают получать помощь в монастырях.</a:t>
                      </a:r>
                    </a:p>
                  </a:txBody>
                  <a:tcPr marL="30324" marR="30324" marT="15162" marB="15162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055883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65685016"/>
              </p:ext>
            </p:extLst>
          </p:nvPr>
        </p:nvGraphicFramePr>
        <p:xfrm>
          <a:off x="283336" y="180307"/>
          <a:ext cx="11333407" cy="6385087"/>
        </p:xfrm>
        <a:graphic>
          <a:graphicData uri="http://schemas.openxmlformats.org/drawingml/2006/table">
            <a:tbl>
              <a:tblPr/>
              <a:tblGrid>
                <a:gridCol w="875763"/>
                <a:gridCol w="10457644"/>
              </a:tblGrid>
              <a:tr h="1077320">
                <a:tc>
                  <a:txBody>
                    <a:bodyPr/>
                    <a:lstStyle/>
                    <a:p>
                      <a:pPr algn="l" fontAlgn="t"/>
                      <a:r>
                        <a:rPr lang="ru-RU" sz="2400" b="1" dirty="0" smtClean="0">
                          <a:solidFill>
                            <a:srgbClr val="2A272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369 г</a:t>
                      </a:r>
                      <a:r>
                        <a:rPr lang="ru-RU" sz="2400" b="1" dirty="0">
                          <a:solidFill>
                            <a:srgbClr val="2A272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/>
                      </a:r>
                      <a:br>
                        <a:rPr lang="ru-RU" sz="2400" b="1" dirty="0">
                          <a:solidFill>
                            <a:srgbClr val="2A272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endParaRPr lang="ru-RU" sz="2400" b="1" dirty="0">
                        <a:solidFill>
                          <a:srgbClr val="2A2723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524" marR="23524" marT="11762" marB="11762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2400" b="0">
                          <a:solidFill>
                            <a:srgbClr val="2A272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Открывается первый Хоспис (больница при монастыре) с приютом для психически больных (Кесарея, Византия).</a:t>
                      </a:r>
                      <a:br>
                        <a:rPr lang="ru-RU" sz="2400" b="0">
                          <a:solidFill>
                            <a:srgbClr val="2A272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endParaRPr lang="ru-RU" sz="2400" b="0">
                        <a:solidFill>
                          <a:srgbClr val="2A2723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524" marR="23524" marT="11762" marB="11762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28890">
                <a:tc>
                  <a:txBody>
                    <a:bodyPr/>
                    <a:lstStyle/>
                    <a:p>
                      <a:pPr algn="l" fontAlgn="t"/>
                      <a:r>
                        <a:rPr lang="en-US" sz="2400" b="1">
                          <a:solidFill>
                            <a:srgbClr val="2A272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IV - V </a:t>
                      </a:r>
                      <a:r>
                        <a:rPr lang="ru-RU" sz="2400" b="1">
                          <a:solidFill>
                            <a:srgbClr val="2A272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вв.</a:t>
                      </a:r>
                      <a:br>
                        <a:rPr lang="ru-RU" sz="2400" b="1">
                          <a:solidFill>
                            <a:srgbClr val="2A272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endParaRPr lang="ru-RU" sz="2400" b="1">
                        <a:solidFill>
                          <a:srgbClr val="2A2723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524" marR="23524" marT="11762" marB="11762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2400" b="0">
                          <a:solidFill>
                            <a:srgbClr val="2A272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Зафиксированы факты заботы христианских подвижников об инвалидах: об умственно отсталых (Епископ Николай, Ликия), о слепых (Св. Лимнеус, Сирия).</a:t>
                      </a:r>
                      <a:br>
                        <a:rPr lang="ru-RU" sz="2400" b="0">
                          <a:solidFill>
                            <a:srgbClr val="2A272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endParaRPr lang="ru-RU" sz="2400" b="0">
                        <a:solidFill>
                          <a:srgbClr val="2A2723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524" marR="23524" marT="11762" marB="11762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725750">
                <a:tc>
                  <a:txBody>
                    <a:bodyPr/>
                    <a:lstStyle/>
                    <a:p>
                      <a:pPr algn="l" fontAlgn="t"/>
                      <a:r>
                        <a:rPr lang="en-US" sz="2400" b="1">
                          <a:solidFill>
                            <a:srgbClr val="2A272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 </a:t>
                      </a:r>
                      <a:r>
                        <a:rPr lang="ru-RU" sz="2400" b="1">
                          <a:solidFill>
                            <a:srgbClr val="2A272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в.</a:t>
                      </a:r>
                      <a:br>
                        <a:rPr lang="ru-RU" sz="2400" b="1">
                          <a:solidFill>
                            <a:srgbClr val="2A272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endParaRPr lang="ru-RU" sz="2400" b="1">
                        <a:solidFill>
                          <a:srgbClr val="2A2723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524" marR="23524" marT="11762" marB="11762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2400" b="0">
                          <a:solidFill>
                            <a:srgbClr val="2A272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Глухонемым отказано в святых таинствах как еретикам.</a:t>
                      </a:r>
                      <a:br>
                        <a:rPr lang="ru-RU" sz="2400" b="0">
                          <a:solidFill>
                            <a:srgbClr val="2A272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endParaRPr lang="ru-RU" sz="2400" b="0">
                        <a:solidFill>
                          <a:srgbClr val="2A2723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524" marR="23524" marT="11762" marB="11762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725750">
                <a:tc>
                  <a:txBody>
                    <a:bodyPr/>
                    <a:lstStyle/>
                    <a:p>
                      <a:pPr algn="l" fontAlgn="t"/>
                      <a:r>
                        <a:rPr lang="ru-RU" sz="2400" b="1">
                          <a:solidFill>
                            <a:srgbClr val="2A272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23524" marR="23524" marT="11762" marB="11762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2400" b="0">
                          <a:solidFill>
                            <a:srgbClr val="2A272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Провозглашена невозможность учить глухонемого (Блаженный Августин).</a:t>
                      </a:r>
                      <a:br>
                        <a:rPr lang="ru-RU" sz="2400" b="0">
                          <a:solidFill>
                            <a:srgbClr val="2A272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endParaRPr lang="ru-RU" sz="2400" b="0">
                        <a:solidFill>
                          <a:srgbClr val="2A2723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524" marR="23524" marT="11762" marB="11762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077320">
                <a:tc>
                  <a:txBody>
                    <a:bodyPr/>
                    <a:lstStyle/>
                    <a:p>
                      <a:pPr algn="l" fontAlgn="t"/>
                      <a:r>
                        <a:rPr lang="ru-RU" sz="2400" b="1">
                          <a:solidFill>
                            <a:srgbClr val="2A272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23524" marR="23524" marT="11762" marB="11762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2400" b="0">
                          <a:solidFill>
                            <a:srgbClr val="2A272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 Византии получает развитие феномен юродства, православие занимает по отношению к одержимым нейтральную позицию.</a:t>
                      </a:r>
                      <a:br>
                        <a:rPr lang="ru-RU" sz="2400" b="0">
                          <a:solidFill>
                            <a:srgbClr val="2A272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endParaRPr lang="ru-RU" sz="2400" b="0">
                        <a:solidFill>
                          <a:srgbClr val="2A2723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524" marR="23524" marT="11762" marB="11762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146827">
                <a:tc>
                  <a:txBody>
                    <a:bodyPr/>
                    <a:lstStyle/>
                    <a:p>
                      <a:pPr algn="l" fontAlgn="t"/>
                      <a:r>
                        <a:rPr lang="ru-RU" sz="2400" b="1" dirty="0" smtClean="0">
                          <a:solidFill>
                            <a:srgbClr val="2A272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533 г</a:t>
                      </a:r>
                      <a:r>
                        <a:rPr lang="ru-RU" sz="2400" b="1" dirty="0">
                          <a:solidFill>
                            <a:srgbClr val="2A272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/>
                      </a:r>
                      <a:br>
                        <a:rPr lang="ru-RU" sz="2400" b="1" dirty="0">
                          <a:solidFill>
                            <a:srgbClr val="2A272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endParaRPr lang="ru-RU" sz="2400" b="1" dirty="0">
                        <a:solidFill>
                          <a:srgbClr val="2A2723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524" marR="23524" marT="11762" marB="11762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2400" b="0" dirty="0">
                          <a:solidFill>
                            <a:srgbClr val="2A272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Кодифицировано Римское Право. Кодекс содержит классификацию инвалидов, признает право глухонемых на частную собственность, но запрещает им быть завещателем (Юстиниан I, Византия).</a:t>
                      </a:r>
                    </a:p>
                  </a:txBody>
                  <a:tcPr marL="23524" marR="23524" marT="11762" marB="11762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477908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03258415"/>
              </p:ext>
            </p:extLst>
          </p:nvPr>
        </p:nvGraphicFramePr>
        <p:xfrm>
          <a:off x="334850" y="283335"/>
          <a:ext cx="11024316" cy="6327627"/>
        </p:xfrm>
        <a:graphic>
          <a:graphicData uri="http://schemas.openxmlformats.org/drawingml/2006/table">
            <a:tbl>
              <a:tblPr/>
              <a:tblGrid>
                <a:gridCol w="1349659"/>
                <a:gridCol w="9674657"/>
              </a:tblGrid>
              <a:tr h="1381915">
                <a:tc>
                  <a:txBody>
                    <a:bodyPr/>
                    <a:lstStyle/>
                    <a:p>
                      <a:pPr algn="l" fontAlgn="t"/>
                      <a:r>
                        <a:rPr lang="ru-RU" sz="2400" b="1" dirty="0" smtClean="0">
                          <a:solidFill>
                            <a:srgbClr val="2A272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692 г</a:t>
                      </a:r>
                      <a:r>
                        <a:rPr lang="ru-RU" sz="2400" b="1" dirty="0">
                          <a:solidFill>
                            <a:srgbClr val="2A272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/>
                      </a:r>
                      <a:br>
                        <a:rPr lang="ru-RU" sz="2400" b="1" dirty="0">
                          <a:solidFill>
                            <a:srgbClr val="2A272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endParaRPr lang="ru-RU" sz="2400" b="1" dirty="0">
                        <a:solidFill>
                          <a:srgbClr val="2A2723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349" marR="34349" marT="17174" marB="17174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2400" b="0">
                          <a:solidFill>
                            <a:srgbClr val="2A272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Трульский Собор предписывает православным строго наказывать юродивых по примеру наказания истинно бесноватых.</a:t>
                      </a:r>
                      <a:br>
                        <a:rPr lang="ru-RU" sz="2400" b="0">
                          <a:solidFill>
                            <a:srgbClr val="2A272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endParaRPr lang="ru-RU" sz="2400" b="0">
                        <a:solidFill>
                          <a:srgbClr val="2A2723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349" marR="34349" marT="17174" marB="17174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050255">
                <a:tc>
                  <a:txBody>
                    <a:bodyPr/>
                    <a:lstStyle/>
                    <a:p>
                      <a:pPr algn="l" fontAlgn="t"/>
                      <a:r>
                        <a:rPr lang="ru-RU" sz="2400" b="1" dirty="0" smtClean="0">
                          <a:solidFill>
                            <a:srgbClr val="2A272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805 г</a:t>
                      </a:r>
                      <a:r>
                        <a:rPr lang="ru-RU" sz="2400" b="1" dirty="0">
                          <a:solidFill>
                            <a:srgbClr val="2A272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/>
                      </a:r>
                      <a:br>
                        <a:rPr lang="ru-RU" sz="2400" b="1" dirty="0">
                          <a:solidFill>
                            <a:srgbClr val="2A272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endParaRPr lang="ru-RU" sz="2400" b="1" dirty="0">
                        <a:solidFill>
                          <a:srgbClr val="2A2723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349" marR="34349" marT="17174" marB="17174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2400" b="0">
                          <a:solidFill>
                            <a:srgbClr val="2A272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Указ, запрещающий убивать людей, подозреваемых в одержимости бесом (Карл Великий).</a:t>
                      </a:r>
                      <a:br>
                        <a:rPr lang="ru-RU" sz="2400" b="0">
                          <a:solidFill>
                            <a:srgbClr val="2A272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endParaRPr lang="ru-RU" sz="2400" b="0">
                        <a:solidFill>
                          <a:srgbClr val="2A2723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349" marR="34349" marT="17174" marB="17174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381915">
                <a:tc>
                  <a:txBody>
                    <a:bodyPr/>
                    <a:lstStyle/>
                    <a:p>
                      <a:pPr algn="l" fontAlgn="t"/>
                      <a:r>
                        <a:rPr lang="en-US" sz="2400" b="1">
                          <a:solidFill>
                            <a:srgbClr val="2A272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XI - XIII </a:t>
                      </a:r>
                      <a:r>
                        <a:rPr lang="ru-RU" sz="2400" b="1">
                          <a:solidFill>
                            <a:srgbClr val="2A272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вв.</a:t>
                      </a:r>
                      <a:br>
                        <a:rPr lang="ru-RU" sz="2400" b="1">
                          <a:solidFill>
                            <a:srgbClr val="2A272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endParaRPr lang="ru-RU" sz="2400" b="1">
                        <a:solidFill>
                          <a:srgbClr val="2A2723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349" marR="34349" marT="17174" marB="17174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2400" b="0" dirty="0">
                          <a:solidFill>
                            <a:srgbClr val="2A272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 результате Крестовых походов европейцы знакомятся с арабской и античной медициной.</a:t>
                      </a:r>
                      <a:br>
                        <a:rPr lang="ru-RU" sz="2400" b="0" dirty="0">
                          <a:solidFill>
                            <a:srgbClr val="2A272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endParaRPr lang="ru-RU" sz="2400" b="0" dirty="0">
                        <a:solidFill>
                          <a:srgbClr val="2A2723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349" marR="34349" marT="17174" marB="17174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47744">
                <a:tc>
                  <a:txBody>
                    <a:bodyPr/>
                    <a:lstStyle/>
                    <a:p>
                      <a:pPr algn="l" fontAlgn="t"/>
                      <a:r>
                        <a:rPr lang="ru-RU" sz="2400" b="1">
                          <a:solidFill>
                            <a:srgbClr val="2A272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34349" marR="34349" marT="17174" marB="17174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2400" b="0">
                          <a:solidFill>
                            <a:srgbClr val="2A272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Приток иноверцев в города Средиземноморья делает их жителей более терпимыми к "инаковыглядящим" и "инакомыслящим" людям.</a:t>
                      </a:r>
                      <a:br>
                        <a:rPr lang="ru-RU" sz="2400" b="0">
                          <a:solidFill>
                            <a:srgbClr val="2A272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endParaRPr lang="ru-RU" sz="2400" b="0">
                        <a:solidFill>
                          <a:srgbClr val="2A2723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349" marR="34349" marT="17174" marB="17174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884425">
                <a:tc>
                  <a:txBody>
                    <a:bodyPr/>
                    <a:lstStyle/>
                    <a:p>
                      <a:pPr algn="l" fontAlgn="t"/>
                      <a:r>
                        <a:rPr lang="ru-RU" sz="2400" b="1" dirty="0" smtClean="0">
                          <a:solidFill>
                            <a:srgbClr val="2A272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1198 г</a:t>
                      </a:r>
                      <a:r>
                        <a:rPr lang="ru-RU" sz="2400" b="1" dirty="0">
                          <a:solidFill>
                            <a:srgbClr val="2A272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/>
                      </a:r>
                      <a:br>
                        <a:rPr lang="ru-RU" sz="2400" b="1" dirty="0">
                          <a:solidFill>
                            <a:srgbClr val="2A272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endParaRPr lang="ru-RU" sz="2400" b="1" dirty="0">
                        <a:solidFill>
                          <a:srgbClr val="2A2723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349" marR="34349" marT="17174" marB="17174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2400" b="0" dirty="0">
                          <a:solidFill>
                            <a:srgbClr val="2A272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Открывается первый приют для взрослых слепых (баварский </a:t>
                      </a:r>
                      <a:r>
                        <a:rPr lang="ru-RU" sz="2400" b="0" dirty="0" err="1">
                          <a:solidFill>
                            <a:srgbClr val="2A272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Кюрфюрст</a:t>
                      </a:r>
                      <a:r>
                        <a:rPr lang="ru-RU" sz="2400" b="0" dirty="0">
                          <a:solidFill>
                            <a:srgbClr val="2A272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).</a:t>
                      </a:r>
                    </a:p>
                  </a:txBody>
                  <a:tcPr marL="34349" marR="34349" marT="17174" marB="17174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258827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34850" y="516975"/>
            <a:ext cx="10779617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>
                <a:solidFill>
                  <a:srgbClr val="2A272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Середина VIII в. </a:t>
            </a:r>
            <a:r>
              <a:rPr lang="ru-RU" sz="2400" dirty="0">
                <a:solidFill>
                  <a:srgbClr val="2A272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знаменует начало европейской эпохи Каролингов. Активное переустройство франкского государства привело к осознанию необходимости в образованных людях. Государственное строительство, начатое реформаторами, обусловило кардинальную перестройку педагогической </a:t>
            </a:r>
            <a:r>
              <a:rPr lang="ru-RU" sz="2400" dirty="0" smtClean="0">
                <a:solidFill>
                  <a:srgbClr val="2A272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системы.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34849" y="2606315"/>
            <a:ext cx="10895527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 smtClean="0">
                <a:solidFill>
                  <a:srgbClr val="2A272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742 – 814</a:t>
            </a:r>
            <a:r>
              <a:rPr lang="ru-RU" sz="2000" b="1" dirty="0">
                <a:solidFill>
                  <a:srgbClr val="2A272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smtClean="0">
                <a:solidFill>
                  <a:srgbClr val="2A272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smtClean="0">
                <a:solidFill>
                  <a:srgbClr val="2A272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Самый </a:t>
            </a:r>
            <a:r>
              <a:rPr lang="ru-RU" sz="2400" dirty="0">
                <a:solidFill>
                  <a:srgbClr val="2A272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энергичный из реформаторов, Карл Великий </a:t>
            </a:r>
            <a:r>
              <a:rPr lang="ru-RU" sz="2400" dirty="0" smtClean="0">
                <a:solidFill>
                  <a:srgbClr val="2A272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создавший </a:t>
            </a:r>
            <a:r>
              <a:rPr lang="ru-RU" sz="2400" dirty="0">
                <a:solidFill>
                  <a:srgbClr val="2A272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Священную Римскую империю, попытался ввести в Европе всеобщее обучение. Оценив роль образования и школы в деле сплочения государства и создания единой церковно-латинской культуры, император прилагал огромные усилия по организации единой образовательной системы. В соответствии с регулярно издававшимися, начиная с 794 г., указами все аббатства, монастыри и храмы должны были открывать школы, а Капитулярий (802) обязывал всех мирян посылать детей учиться.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56318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25002" y="372139"/>
            <a:ext cx="10844011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>
                <a:solidFill>
                  <a:srgbClr val="2A272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 конца XI в. </a:t>
            </a:r>
            <a:r>
              <a:rPr lang="ru-RU" sz="2400" dirty="0">
                <a:solidFill>
                  <a:srgbClr val="2A272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Европа на многие десятилетия погружается в феодальные междоусобицы, культура приходит в упадок, и без того крайне тяжелое положение лиц с отклонениями в развитии усугубилось.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425002" y="1885813"/>
            <a:ext cx="10290221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>
                <a:solidFill>
                  <a:srgbClr val="2A2723"/>
                </a:solidFill>
                <a:latin typeface="Georgia" panose="02040502050405020303" pitchFamily="18" charset="0"/>
              </a:rPr>
              <a:t>Но уже к середине </a:t>
            </a:r>
            <a:r>
              <a:rPr lang="ru-RU" sz="2000" b="1" dirty="0" smtClean="0">
                <a:solidFill>
                  <a:srgbClr val="2A272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XII </a:t>
            </a:r>
            <a:r>
              <a:rPr lang="ru-RU" sz="2000" b="1" dirty="0">
                <a:solidFill>
                  <a:srgbClr val="2A272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столетия </a:t>
            </a:r>
            <a:r>
              <a:rPr lang="ru-RU" sz="2000" b="1" dirty="0" smtClean="0">
                <a:solidFill>
                  <a:srgbClr val="2A272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smtClean="0">
                <a:solidFill>
                  <a:srgbClr val="2A272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2400" dirty="0">
                <a:solidFill>
                  <a:srgbClr val="2A272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недрах хаоса агрессивного феодального общества зарождается устойчивый мир</a:t>
            </a:r>
            <a:r>
              <a:rPr lang="ru-RU" sz="2400" dirty="0" smtClean="0">
                <a:solidFill>
                  <a:srgbClr val="2A272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sz="2400" dirty="0">
                <a:solidFill>
                  <a:srgbClr val="2A2723"/>
                </a:solidFill>
                <a:latin typeface="Georgia" panose="02040502050405020303" pitchFamily="18" charset="0"/>
              </a:rPr>
              <a:t> </a:t>
            </a:r>
            <a:r>
              <a:rPr lang="ru-RU" sz="2400" dirty="0">
                <a:solidFill>
                  <a:srgbClr val="2A272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Однако люди с физическими и психическими недостатками по-прежнему остаются "неполноценным меньшинством", и в их жизни нет перемен. Монархи и Отцы Церкви воспринимали их как неполноценных людей и сомневались в возможности их духовного роста.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192768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76518" y="204920"/>
            <a:ext cx="10715223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>
                <a:solidFill>
                  <a:srgbClr val="2A272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XII в. - 70-80 гг. XVIII в</a:t>
            </a:r>
            <a:r>
              <a:rPr lang="ru-RU" sz="2000" b="1" dirty="0" smtClean="0">
                <a:solidFill>
                  <a:srgbClr val="2A272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- </a:t>
            </a:r>
            <a:endParaRPr lang="ru-RU" sz="2000" b="1" i="0" dirty="0">
              <a:solidFill>
                <a:srgbClr val="2A2723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501894" y="143365"/>
            <a:ext cx="731213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>
                <a:solidFill>
                  <a:srgbClr val="2A2723"/>
                </a:solidFill>
                <a:latin typeface="Georgia" panose="02040502050405020303" pitchFamily="18" charset="0"/>
              </a:rPr>
              <a:t> </a:t>
            </a:r>
            <a:r>
              <a:rPr lang="ru-RU" sz="2400" b="1" dirty="0">
                <a:solidFill>
                  <a:srgbClr val="2A272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 призрения к осознанию возможности обучения</a:t>
            </a:r>
            <a:r>
              <a:rPr lang="ru-RU" dirty="0">
                <a:solidFill>
                  <a:srgbClr val="2A2723"/>
                </a:solidFill>
                <a:latin typeface="Georgia" panose="02040502050405020303" pitchFamily="18" charset="0"/>
              </a:rPr>
              <a:t> </a:t>
            </a:r>
            <a:endParaRPr lang="ru-RU" b="0" i="0" dirty="0">
              <a:solidFill>
                <a:srgbClr val="2A2723"/>
              </a:solidFill>
              <a:effectLst/>
              <a:latin typeface="Georgia" panose="02040502050405020303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98274921"/>
              </p:ext>
            </p:extLst>
          </p:nvPr>
        </p:nvGraphicFramePr>
        <p:xfrm>
          <a:off x="476518" y="862884"/>
          <a:ext cx="11088710" cy="5563675"/>
        </p:xfrm>
        <a:graphic>
          <a:graphicData uri="http://schemas.openxmlformats.org/drawingml/2006/table">
            <a:tbl>
              <a:tblPr/>
              <a:tblGrid>
                <a:gridCol w="1948336"/>
                <a:gridCol w="9140374"/>
              </a:tblGrid>
              <a:tr h="802855">
                <a:tc>
                  <a:txBody>
                    <a:bodyPr/>
                    <a:lstStyle/>
                    <a:p>
                      <a:pPr algn="l" fontAlgn="t"/>
                      <a:r>
                        <a:rPr lang="ru-RU" sz="2000" b="1" dirty="0">
                          <a:solidFill>
                            <a:srgbClr val="2A272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1198</a:t>
                      </a:r>
                      <a:br>
                        <a:rPr lang="ru-RU" sz="2000" b="1" dirty="0">
                          <a:solidFill>
                            <a:srgbClr val="2A272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endParaRPr lang="ru-RU" sz="2000" b="1" dirty="0">
                        <a:solidFill>
                          <a:srgbClr val="2A2723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585" marR="26585" marT="13293" marB="13293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2400" b="0">
                          <a:solidFill>
                            <a:srgbClr val="2A272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Открывается первый приют для взрослых слепых (Бавария).</a:t>
                      </a:r>
                      <a:br>
                        <a:rPr lang="ru-RU" sz="2400" b="0">
                          <a:solidFill>
                            <a:srgbClr val="2A272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endParaRPr lang="ru-RU" sz="2400" b="0">
                        <a:solidFill>
                          <a:srgbClr val="2A2723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585" marR="26585" marT="13293" marB="13293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190205">
                <a:tc>
                  <a:txBody>
                    <a:bodyPr/>
                    <a:lstStyle/>
                    <a:p>
                      <a:pPr algn="l" fontAlgn="t"/>
                      <a:r>
                        <a:rPr lang="ru-RU" sz="2000" b="1" dirty="0">
                          <a:solidFill>
                            <a:srgbClr val="2A272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26585" marR="26585" marT="13293" marB="13293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2400" b="0">
                          <a:solidFill>
                            <a:srgbClr val="2A272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Возникает и получает распространение особый тип учреждения - светский приют, где инвалиды могут получить пищу и кров.</a:t>
                      </a:r>
                      <a:br>
                        <a:rPr lang="ru-RU" sz="2400" b="0">
                          <a:solidFill>
                            <a:srgbClr val="2A272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endParaRPr lang="ru-RU" sz="2400" b="0">
                        <a:solidFill>
                          <a:srgbClr val="2A2723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585" marR="26585" marT="13293" marB="13293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190205">
                <a:tc>
                  <a:txBody>
                    <a:bodyPr/>
                    <a:lstStyle/>
                    <a:p>
                      <a:pPr algn="l" fontAlgn="t"/>
                      <a:r>
                        <a:rPr lang="ru-RU" sz="2000" b="1" dirty="0">
                          <a:solidFill>
                            <a:srgbClr val="2A272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2-ая половина</a:t>
                      </a:r>
                      <a:br>
                        <a:rPr lang="ru-RU" sz="2000" b="1" dirty="0">
                          <a:solidFill>
                            <a:srgbClr val="2A272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n-US" sz="2000" b="1" dirty="0">
                          <a:solidFill>
                            <a:srgbClr val="2A272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XII </a:t>
                      </a:r>
                      <a:r>
                        <a:rPr lang="ru-RU" sz="2000" b="1" dirty="0">
                          <a:solidFill>
                            <a:srgbClr val="2A272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в.</a:t>
                      </a:r>
                      <a:br>
                        <a:rPr lang="ru-RU" sz="2000" b="1" dirty="0">
                          <a:solidFill>
                            <a:srgbClr val="2A272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endParaRPr lang="ru-RU" sz="2000" b="1" dirty="0">
                        <a:solidFill>
                          <a:srgbClr val="2A2723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585" marR="26585" marT="13293" marB="13293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2400" b="0">
                          <a:solidFill>
                            <a:srgbClr val="2A272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Первый европейский закон, содержащий юридическое определение отличия сумасшествия от идиотии (Англия).</a:t>
                      </a:r>
                      <a:br>
                        <a:rPr lang="ru-RU" sz="2400" b="0">
                          <a:solidFill>
                            <a:srgbClr val="2A272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endParaRPr lang="ru-RU" sz="2400" b="0">
                        <a:solidFill>
                          <a:srgbClr val="2A2723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585" marR="26585" marT="13293" marB="13293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802855"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 b="1" dirty="0">
                          <a:solidFill>
                            <a:srgbClr val="2A272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XIII </a:t>
                      </a:r>
                      <a:r>
                        <a:rPr lang="ru-RU" sz="2000" b="1" dirty="0">
                          <a:solidFill>
                            <a:srgbClr val="2A272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в.</a:t>
                      </a:r>
                      <a:br>
                        <a:rPr lang="ru-RU" sz="2000" b="1" dirty="0">
                          <a:solidFill>
                            <a:srgbClr val="2A272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endParaRPr lang="ru-RU" sz="2000" b="1" dirty="0">
                        <a:solidFill>
                          <a:srgbClr val="2A2723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585" marR="26585" marT="13293" marB="13293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2400" b="0">
                          <a:solidFill>
                            <a:srgbClr val="2A272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Открываются первые психиатрические учреждения при монастырях.</a:t>
                      </a:r>
                      <a:br>
                        <a:rPr lang="ru-RU" sz="2400" b="0">
                          <a:solidFill>
                            <a:srgbClr val="2A272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endParaRPr lang="ru-RU" sz="2400" b="0">
                        <a:solidFill>
                          <a:srgbClr val="2A2723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585" marR="26585" marT="13293" marB="13293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77555"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 b="1" dirty="0">
                          <a:solidFill>
                            <a:srgbClr val="2A272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XV - XVI </a:t>
                      </a:r>
                      <a:r>
                        <a:rPr lang="ru-RU" sz="2000" b="1" dirty="0">
                          <a:solidFill>
                            <a:srgbClr val="2A272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вв.</a:t>
                      </a:r>
                      <a:br>
                        <a:rPr lang="ru-RU" sz="2000" b="1" dirty="0">
                          <a:solidFill>
                            <a:srgbClr val="2A272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endParaRPr lang="ru-RU" sz="2000" b="1" dirty="0">
                        <a:solidFill>
                          <a:srgbClr val="2A2723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585" marR="26585" marT="13293" marB="13293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2400" b="0" dirty="0">
                          <a:solidFill>
                            <a:srgbClr val="2A272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Люди с грубыми физическими и психическими нарушениями становятся жертвами инквизиции, идет активное их преследование и уничтожение как еретиков. Аномальных людей церковь и общество воспринимают как "инакомыслящих" и "</a:t>
                      </a:r>
                      <a:r>
                        <a:rPr lang="ru-RU" sz="2400" b="0" dirty="0" err="1">
                          <a:solidFill>
                            <a:srgbClr val="2A272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инаковыглядящих</a:t>
                      </a:r>
                      <a:r>
                        <a:rPr lang="ru-RU" sz="2400" b="0" dirty="0">
                          <a:solidFill>
                            <a:srgbClr val="2A272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".</a:t>
                      </a:r>
                    </a:p>
                  </a:txBody>
                  <a:tcPr marL="26585" marR="26585" marT="13293" marB="13293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6329824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90661319"/>
              </p:ext>
            </p:extLst>
          </p:nvPr>
        </p:nvGraphicFramePr>
        <p:xfrm>
          <a:off x="412123" y="738041"/>
          <a:ext cx="11101590" cy="5649880"/>
        </p:xfrm>
        <a:graphic>
          <a:graphicData uri="http://schemas.openxmlformats.org/drawingml/2006/table">
            <a:tbl>
              <a:tblPr/>
              <a:tblGrid>
                <a:gridCol w="1028623"/>
                <a:gridCol w="10072967"/>
              </a:tblGrid>
              <a:tr h="814632">
                <a:tc>
                  <a:txBody>
                    <a:bodyPr/>
                    <a:lstStyle/>
                    <a:p>
                      <a:pPr algn="l" fontAlgn="t"/>
                      <a:r>
                        <a:rPr lang="en-US" sz="2400" b="1" dirty="0">
                          <a:solidFill>
                            <a:srgbClr val="2A272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XV </a:t>
                      </a:r>
                      <a:r>
                        <a:rPr lang="ru-RU" sz="2400" b="1" dirty="0">
                          <a:solidFill>
                            <a:srgbClr val="2A272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в.</a:t>
                      </a:r>
                      <a:br>
                        <a:rPr lang="ru-RU" sz="2400" b="1" dirty="0">
                          <a:solidFill>
                            <a:srgbClr val="2A272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endParaRPr lang="ru-RU" sz="2400" b="1" dirty="0">
                        <a:solidFill>
                          <a:srgbClr val="2A2723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8332" marR="28332" marT="14166" marB="14166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2400" b="0">
                          <a:solidFill>
                            <a:srgbClr val="2A272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Опровергается мистическая природа глухоты (Р. Агрикола, Нидерланды).</a:t>
                      </a:r>
                      <a:br>
                        <a:rPr lang="ru-RU" sz="2400" b="0">
                          <a:solidFill>
                            <a:srgbClr val="2A272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endParaRPr lang="ru-RU" sz="2400" b="0">
                        <a:solidFill>
                          <a:srgbClr val="2A2723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8332" marR="28332" marT="14166" marB="14166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98889">
                <a:tc>
                  <a:txBody>
                    <a:bodyPr/>
                    <a:lstStyle/>
                    <a:p>
                      <a:pPr algn="l" fontAlgn="t"/>
                      <a:r>
                        <a:rPr lang="en-US" sz="2400" b="1">
                          <a:solidFill>
                            <a:srgbClr val="2A272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XVI </a:t>
                      </a:r>
                      <a:r>
                        <a:rPr lang="ru-RU" sz="2400" b="1">
                          <a:solidFill>
                            <a:srgbClr val="2A272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в.</a:t>
                      </a:r>
                      <a:br>
                        <a:rPr lang="ru-RU" sz="2400" b="1">
                          <a:solidFill>
                            <a:srgbClr val="2A272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endParaRPr lang="ru-RU" sz="2400" b="1">
                        <a:solidFill>
                          <a:srgbClr val="2A2723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8332" marR="28332" marT="14166" marB="14166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2400" b="0">
                          <a:solidFill>
                            <a:srgbClr val="2A272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Отношение к людям с грубыми физическими и умственными недостатками со стороны идеологов Реформации недоброжелательно и агрессивно (М. Лютер, Д. Кальвин, Германия).</a:t>
                      </a:r>
                      <a:br>
                        <a:rPr lang="ru-RU" sz="2400" b="0">
                          <a:solidFill>
                            <a:srgbClr val="2A272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endParaRPr lang="ru-RU" sz="2400" b="0">
                        <a:solidFill>
                          <a:srgbClr val="2A2723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8332" marR="28332" marT="14166" marB="14166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206761">
                <a:tc>
                  <a:txBody>
                    <a:bodyPr/>
                    <a:lstStyle/>
                    <a:p>
                      <a:pPr algn="l" fontAlgn="t"/>
                      <a:r>
                        <a:rPr lang="ru-RU" sz="2400" b="1">
                          <a:solidFill>
                            <a:srgbClr val="2A272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1578</a:t>
                      </a:r>
                      <a:br>
                        <a:rPr lang="ru-RU" sz="2400" b="1">
                          <a:solidFill>
                            <a:srgbClr val="2A272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endParaRPr lang="ru-RU" sz="2400" b="1">
                        <a:solidFill>
                          <a:srgbClr val="2A2723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8332" marR="28332" marT="14166" marB="14166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2400" b="0" dirty="0">
                          <a:solidFill>
                            <a:srgbClr val="2A272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Первый документированный успех индивидуального обучения глухонемых (П. </a:t>
                      </a:r>
                      <a:r>
                        <a:rPr lang="ru-RU" sz="2400" b="0" dirty="0" err="1">
                          <a:solidFill>
                            <a:srgbClr val="2A272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Понсе</a:t>
                      </a:r>
                      <a:r>
                        <a:rPr lang="ru-RU" sz="2400" b="0" dirty="0">
                          <a:solidFill>
                            <a:srgbClr val="2A272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Испания).</a:t>
                      </a:r>
                      <a:br>
                        <a:rPr lang="ru-RU" sz="2400" b="0" dirty="0">
                          <a:solidFill>
                            <a:srgbClr val="2A272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endParaRPr lang="ru-RU" sz="2400" b="0" dirty="0">
                        <a:solidFill>
                          <a:srgbClr val="2A2723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8332" marR="28332" marT="14166" marB="14166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814632">
                <a:tc>
                  <a:txBody>
                    <a:bodyPr/>
                    <a:lstStyle/>
                    <a:p>
                      <a:pPr algn="l" fontAlgn="t"/>
                      <a:r>
                        <a:rPr lang="ru-RU" sz="2400" b="1">
                          <a:solidFill>
                            <a:srgbClr val="2A272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1620</a:t>
                      </a:r>
                      <a:br>
                        <a:rPr lang="ru-RU" sz="2400" b="1">
                          <a:solidFill>
                            <a:srgbClr val="2A272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endParaRPr lang="ru-RU" sz="2400" b="1">
                        <a:solidFill>
                          <a:srgbClr val="2A2723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8332" marR="28332" marT="14166" marB="14166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2400" b="0">
                          <a:solidFill>
                            <a:srgbClr val="2A272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Опубликована первая книга по сурдопедагогике (Ж. Боннет, Испания).</a:t>
                      </a:r>
                      <a:br>
                        <a:rPr lang="ru-RU" sz="2400" b="0">
                          <a:solidFill>
                            <a:srgbClr val="2A272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endParaRPr lang="ru-RU" sz="2400" b="0">
                        <a:solidFill>
                          <a:srgbClr val="2A2723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8332" marR="28332" marT="14166" marB="14166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214966">
                <a:tc>
                  <a:txBody>
                    <a:bodyPr/>
                    <a:lstStyle/>
                    <a:p>
                      <a:pPr algn="l" fontAlgn="t"/>
                      <a:r>
                        <a:rPr lang="ru-RU" sz="2400" b="1" dirty="0">
                          <a:solidFill>
                            <a:srgbClr val="2A272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1648 - 1654</a:t>
                      </a:r>
                      <a:br>
                        <a:rPr lang="ru-RU" sz="2400" b="1" dirty="0">
                          <a:solidFill>
                            <a:srgbClr val="2A272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endParaRPr lang="ru-RU" sz="2400" b="1" dirty="0">
                        <a:solidFill>
                          <a:srgbClr val="2A2723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8332" marR="28332" marT="14166" marB="14166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2400" b="0" dirty="0">
                          <a:solidFill>
                            <a:srgbClr val="2A272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Теоретически и практически доказана несостоятельность взглядов Гиппократа на природу глухоты и утверждений Аристотеля и Августина о </a:t>
                      </a:r>
                      <a:r>
                        <a:rPr lang="ru-RU" sz="2400" b="0" dirty="0" err="1">
                          <a:solidFill>
                            <a:srgbClr val="2A272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необучаемости</a:t>
                      </a:r>
                      <a:r>
                        <a:rPr lang="ru-RU" sz="2400" b="0" dirty="0">
                          <a:solidFill>
                            <a:srgbClr val="2A272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глухонемых (Дж. </a:t>
                      </a:r>
                      <a:r>
                        <a:rPr lang="ru-RU" sz="2400" b="0" dirty="0" err="1">
                          <a:solidFill>
                            <a:srgbClr val="2A272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Бульвер</a:t>
                      </a:r>
                      <a:r>
                        <a:rPr lang="ru-RU" sz="2400" b="0" dirty="0">
                          <a:solidFill>
                            <a:srgbClr val="2A272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Англия).</a:t>
                      </a:r>
                    </a:p>
                  </a:txBody>
                  <a:tcPr marL="28332" marR="28332" marT="14166" marB="14166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43315207"/>
      </p:ext>
    </p:extLst>
  </p:cSld>
  <p:clrMapOvr>
    <a:masterClrMapping/>
  </p:clrMapOvr>
</p:sld>
</file>

<file path=ppt/theme/theme1.xml><?xml version="1.0" encoding="utf-8"?>
<a:theme xmlns:a="http://schemas.openxmlformats.org/drawingml/2006/main" name="Грань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344</TotalTime>
  <Words>2520</Words>
  <Application>Microsoft Office PowerPoint</Application>
  <PresentationFormat>Широкоэкранный</PresentationFormat>
  <Paragraphs>231</Paragraphs>
  <Slides>26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26</vt:i4>
      </vt:variant>
    </vt:vector>
  </HeadingPairs>
  <TitlesOfParts>
    <vt:vector size="34" baseType="lpstr">
      <vt:lpstr>Arial</vt:lpstr>
      <vt:lpstr>Calibri</vt:lpstr>
      <vt:lpstr>Georgia</vt:lpstr>
      <vt:lpstr>Times New Roman</vt:lpstr>
      <vt:lpstr>Trebuchet MS</vt:lpstr>
      <vt:lpstr>Wingdings 3</vt:lpstr>
      <vt:lpstr>Грань</vt:lpstr>
      <vt:lpstr>Документ Microsoft Word</vt:lpstr>
      <vt:lpstr>История развития инклюзивного образования за рубежом.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diakov.net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История развития инклюзивного образования за рубежом и в России.</dc:title>
  <dc:creator>RePack by Diakov</dc:creator>
  <cp:lastModifiedBy>RePack by Diakov</cp:lastModifiedBy>
  <cp:revision>17</cp:revision>
  <dcterms:created xsi:type="dcterms:W3CDTF">2015-12-02T11:50:04Z</dcterms:created>
  <dcterms:modified xsi:type="dcterms:W3CDTF">2015-12-15T03:18:20Z</dcterms:modified>
</cp:coreProperties>
</file>