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60" r:id="rId6"/>
    <p:sldId id="265" r:id="rId7"/>
    <p:sldId id="277" r:id="rId8"/>
    <p:sldId id="275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61" r:id="rId30"/>
    <p:sldId id="266" r:id="rId31"/>
    <p:sldId id="267" r:id="rId32"/>
    <p:sldId id="262" r:id="rId33"/>
    <p:sldId id="264" r:id="rId34"/>
    <p:sldId id="263" r:id="rId35"/>
    <p:sldId id="276" r:id="rId36"/>
    <p:sldId id="268" r:id="rId37"/>
    <p:sldId id="273" r:id="rId38"/>
    <p:sldId id="27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CC0066"/>
    <a:srgbClr val="333399"/>
    <a:srgbClr val="99FF33"/>
    <a:srgbClr val="0000FF"/>
    <a:srgbClr val="6600FF"/>
    <a:srgbClr val="FF0000"/>
    <a:srgbClr val="008000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D4B-4DA5-4BC8-B81E-99FE5E8B7057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EEC18-A849-4376-8235-9740308B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378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D4B-4DA5-4BC8-B81E-99FE5E8B7057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EEC18-A849-4376-8235-9740308B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308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D4B-4DA5-4BC8-B81E-99FE5E8B7057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EEC18-A849-4376-8235-9740308B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01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D4B-4DA5-4BC8-B81E-99FE5E8B7057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EEC18-A849-4376-8235-9740308B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850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D4B-4DA5-4BC8-B81E-99FE5E8B7057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EEC18-A849-4376-8235-9740308B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28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D4B-4DA5-4BC8-B81E-99FE5E8B7057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EEC18-A849-4376-8235-9740308B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79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D4B-4DA5-4BC8-B81E-99FE5E8B7057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EEC18-A849-4376-8235-9740308B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925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D4B-4DA5-4BC8-B81E-99FE5E8B7057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EEC18-A849-4376-8235-9740308B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60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D4B-4DA5-4BC8-B81E-99FE5E8B7057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EEC18-A849-4376-8235-9740308B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31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D4B-4DA5-4BC8-B81E-99FE5E8B7057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EEC18-A849-4376-8235-9740308B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64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4D4B-4DA5-4BC8-B81E-99FE5E8B7057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EEC18-A849-4376-8235-9740308B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24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0070C0"/>
            </a:gs>
            <a:gs pos="22000">
              <a:srgbClr val="00B0F0"/>
            </a:gs>
            <a:gs pos="62000">
              <a:srgbClr val="00B050"/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C4D4B-4DA5-4BC8-B81E-99FE5E8B7057}" type="datetimeFigureOut">
              <a:rPr lang="ru-RU" smtClean="0"/>
              <a:t>24.01.2016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EEC18-A849-4376-8235-9740308B5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65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18" y="1643198"/>
            <a:ext cx="4433046" cy="49862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7106" y="276413"/>
            <a:ext cx="9144000" cy="1143281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</a:rPr>
              <a:t>Памятники Югры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4023" y="4973638"/>
            <a:ext cx="9144000" cy="165576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Презентацию подготовила: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ученица 5-г класса </a:t>
            </a:r>
          </a:p>
          <a:p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Пудова Мария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Руководитель: Мельничук И.Р.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6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8506" y="16818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99FF33"/>
                </a:solidFill>
              </a:rPr>
              <a:t>Памятник первым комсомольцам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752" y="1775643"/>
            <a:ext cx="5298141" cy="4738128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333399"/>
                </a:solidFill>
              </a:rPr>
              <a:t> </a:t>
            </a:r>
            <a:r>
              <a:rPr lang="ru-RU" sz="3200" i="1" dirty="0">
                <a:solidFill>
                  <a:srgbClr val="333399"/>
                </a:solidFill>
              </a:rPr>
              <a:t>На памятнике высечены имена первых 16-ти комсомольцев Сургута, а также начертаны слова-посвящение от молодежи 60-х годов (автор – Н. Ездаков): "Они свершили прометеев подвиг, нас вырвав из невежества и тьмы". </a:t>
            </a:r>
            <a:endParaRPr lang="ru-RU" sz="3200" i="1" dirty="0" smtClean="0">
              <a:solidFill>
                <a:srgbClr val="333399"/>
              </a:solidFill>
            </a:endParaRPr>
          </a:p>
          <a:p>
            <a:r>
              <a:rPr lang="ru-RU" sz="3200" i="1" dirty="0" smtClean="0">
                <a:solidFill>
                  <a:srgbClr val="333399"/>
                </a:solidFill>
              </a:rPr>
              <a:t>играет </a:t>
            </a:r>
            <a:r>
              <a:rPr lang="ru-RU" sz="3200" i="1" dirty="0">
                <a:solidFill>
                  <a:srgbClr val="333399"/>
                </a:solidFill>
              </a:rPr>
              <a:t>большую роль в патриотическом </a:t>
            </a:r>
            <a:r>
              <a:rPr lang="ru-RU" sz="3200" i="1" dirty="0" smtClean="0">
                <a:solidFill>
                  <a:srgbClr val="333399"/>
                </a:solidFill>
              </a:rPr>
              <a:t>воспитании. </a:t>
            </a:r>
            <a:endParaRPr lang="ru-RU" sz="3200" i="1" dirty="0">
              <a:solidFill>
                <a:srgbClr val="3333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094" y="1271882"/>
            <a:ext cx="5447465" cy="552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99FF33"/>
                </a:solidFill>
              </a:rPr>
              <a:t>Мозаичное панно </a:t>
            </a:r>
            <a:br>
              <a:rPr lang="ru-RU" b="1" dirty="0">
                <a:solidFill>
                  <a:srgbClr val="99FF33"/>
                </a:solidFill>
              </a:rPr>
            </a:br>
            <a:r>
              <a:rPr lang="ru-RU" b="1" dirty="0">
                <a:solidFill>
                  <a:srgbClr val="99FF33"/>
                </a:solidFill>
              </a:rPr>
              <a:t>«Мадонна с младенцем»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83577"/>
            <a:ext cx="4701988" cy="5180294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>
                <a:solidFill>
                  <a:srgbClr val="800080"/>
                </a:solidFill>
              </a:rPr>
              <a:t>Мозаика с изображением женщины с ребенком на стене аэровокзала появилась спустя 4 года после возведения здания. </a:t>
            </a:r>
            <a:endParaRPr lang="ru-RU" i="1" dirty="0" smtClean="0">
              <a:solidFill>
                <a:srgbClr val="800080"/>
              </a:solidFill>
            </a:endParaRPr>
          </a:p>
          <a:p>
            <a:r>
              <a:rPr lang="ru-RU" i="1" dirty="0" smtClean="0">
                <a:solidFill>
                  <a:srgbClr val="800080"/>
                </a:solidFill>
              </a:rPr>
              <a:t>Авторы </a:t>
            </a:r>
            <a:r>
              <a:rPr lang="ru-RU" i="1" dirty="0">
                <a:solidFill>
                  <a:srgbClr val="800080"/>
                </a:solidFill>
              </a:rPr>
              <a:t>Григорий Полищук и Светлана Щербина сначала хотели украсить фасад здания розой ветров, самолетом или вертолетом.                 </a:t>
            </a:r>
            <a:endParaRPr lang="ru-RU" i="1" dirty="0" smtClean="0">
              <a:solidFill>
                <a:srgbClr val="800080"/>
              </a:solidFill>
            </a:endParaRPr>
          </a:p>
          <a:p>
            <a:r>
              <a:rPr lang="ru-RU" i="1" dirty="0" smtClean="0">
                <a:solidFill>
                  <a:srgbClr val="800080"/>
                </a:solidFill>
              </a:rPr>
              <a:t> </a:t>
            </a:r>
            <a:r>
              <a:rPr lang="ru-RU" i="1" dirty="0">
                <a:solidFill>
                  <a:srgbClr val="800080"/>
                </a:solidFill>
              </a:rPr>
              <a:t>Но остановились на известной всем сургутянам                        женщине с ребенком в окне </a:t>
            </a:r>
            <a:r>
              <a:rPr lang="ru-RU" i="1" dirty="0" smtClean="0">
                <a:solidFill>
                  <a:srgbClr val="800080"/>
                </a:solidFill>
              </a:rPr>
              <a:t>иллюминатора. Был </a:t>
            </a:r>
            <a:r>
              <a:rPr lang="ru-RU" i="1" dirty="0">
                <a:solidFill>
                  <a:srgbClr val="800080"/>
                </a:solidFill>
              </a:rPr>
              <a:t>установлен в сентябре 1970г.</a:t>
            </a:r>
          </a:p>
          <a:p>
            <a:endParaRPr lang="ru-RU" i="1" dirty="0">
              <a:solidFill>
                <a:srgbClr val="800080"/>
              </a:solidFill>
            </a:endParaRPr>
          </a:p>
          <a:p>
            <a:endParaRPr lang="ru-RU" i="1" dirty="0">
              <a:solidFill>
                <a:srgbClr val="80008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142" y="1757247"/>
            <a:ext cx="5934635" cy="494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1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071" y="160034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99FF33"/>
                </a:solidFill>
              </a:rPr>
              <a:t>Памятник «Мужеству рыбаков Сургута»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764" y="1826221"/>
            <a:ext cx="4903694" cy="4351338"/>
          </a:xfrm>
        </p:spPr>
        <p:txBody>
          <a:bodyPr>
            <a:normAutofit lnSpcReduction="10000"/>
          </a:bodyPr>
          <a:lstStyle/>
          <a:p>
            <a:r>
              <a:rPr lang="ru-RU" sz="3600" i="1" dirty="0">
                <a:solidFill>
                  <a:srgbClr val="990033"/>
                </a:solidFill>
              </a:rPr>
              <a:t>На территории рыбокомбината  1972 года стоит памятник мужеству рыбаков в годы Великой Отечественной войны.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CC0066"/>
                </a:solidFill>
              </a:rPr>
              <a:t> </a:t>
            </a:r>
            <a:endParaRPr lang="ru-RU" sz="2400" i="1" dirty="0">
              <a:solidFill>
                <a:srgbClr val="99003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610" y="1241088"/>
            <a:ext cx="6145307" cy="552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2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011" y="217207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99FF33"/>
                </a:solidFill>
              </a:rPr>
              <a:t>Стела «Факел»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64137"/>
            <a:ext cx="5925670" cy="4561728"/>
          </a:xfrm>
        </p:spPr>
        <p:txBody>
          <a:bodyPr>
            <a:noAutofit/>
          </a:bodyPr>
          <a:lstStyle/>
          <a:p>
            <a:r>
              <a:rPr lang="ru-RU" i="1" dirty="0">
                <a:solidFill>
                  <a:srgbClr val="CC0066"/>
                </a:solidFill>
              </a:rPr>
              <a:t>Стела «Факел» или «Разорванная труба». Находиться перед зданием Газпрома, композиция относится к разряду парковых скульптур, выполненных в духе авангарда известным скульптором времен социализма, заслуженным художником России </a:t>
            </a:r>
            <a:r>
              <a:rPr lang="ru-RU" i="1" dirty="0" smtClean="0">
                <a:solidFill>
                  <a:srgbClr val="CC0066"/>
                </a:solidFill>
              </a:rPr>
              <a:t>Ю.Вавакиным</a:t>
            </a:r>
            <a:r>
              <a:rPr lang="ru-RU" i="1" dirty="0" smtClean="0">
                <a:solidFill>
                  <a:srgbClr val="CC0066"/>
                </a:solidFill>
              </a:rPr>
              <a:t>. </a:t>
            </a:r>
            <a:endParaRPr lang="ru-RU" i="1" dirty="0" smtClean="0">
              <a:solidFill>
                <a:srgbClr val="CC0066"/>
              </a:solidFill>
            </a:endParaRPr>
          </a:p>
          <a:p>
            <a:r>
              <a:rPr lang="ru-RU" i="1" dirty="0" smtClean="0">
                <a:solidFill>
                  <a:srgbClr val="CC0066"/>
                </a:solidFill>
              </a:rPr>
              <a:t>Был </a:t>
            </a:r>
            <a:r>
              <a:rPr lang="ru-RU" i="1" dirty="0">
                <a:solidFill>
                  <a:srgbClr val="CC0066"/>
                </a:solidFill>
              </a:rPr>
              <a:t>установлен в 1982 – 1984 г.</a:t>
            </a:r>
          </a:p>
          <a:p>
            <a:pPr marL="0" indent="0">
              <a:buNone/>
            </a:pPr>
            <a:endParaRPr lang="ru-RU" i="1" dirty="0">
              <a:solidFill>
                <a:srgbClr val="CC00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76" y="1139358"/>
            <a:ext cx="5657905" cy="488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7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99FF33"/>
                </a:solidFill>
              </a:rPr>
              <a:t>Скульптурная композиция «Пегас»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29908"/>
            <a:ext cx="4477870" cy="4711234"/>
          </a:xfrm>
        </p:spPr>
        <p:txBody>
          <a:bodyPr>
            <a:normAutofit lnSpcReduction="10000"/>
          </a:bodyPr>
          <a:lstStyle/>
          <a:p>
            <a:r>
              <a:rPr lang="ru-RU" sz="3200" i="1" dirty="0">
                <a:solidFill>
                  <a:srgbClr val="0000FF"/>
                </a:solidFill>
              </a:rPr>
              <a:t>Скульптурная композиция изготавливалась в мастерской А. Бондаря. </a:t>
            </a:r>
            <a:endParaRPr lang="ru-RU" sz="3200" i="1" dirty="0" smtClean="0">
              <a:solidFill>
                <a:srgbClr val="0000FF"/>
              </a:solidFill>
            </a:endParaRPr>
          </a:p>
          <a:p>
            <a:r>
              <a:rPr lang="ru-RU" sz="3200" i="1" dirty="0" smtClean="0">
                <a:solidFill>
                  <a:srgbClr val="0000FF"/>
                </a:solidFill>
              </a:rPr>
              <a:t>В </a:t>
            </a:r>
            <a:r>
              <a:rPr lang="ru-RU" sz="3200" i="1" dirty="0">
                <a:solidFill>
                  <a:srgbClr val="0000FF"/>
                </a:solidFill>
              </a:rPr>
              <a:t>греческой мифологии крылатый конь, родившийся из капель крови  убитой Персеем горгоны Медузы.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164" y="1437572"/>
            <a:ext cx="4378310" cy="523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9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99FF33"/>
                </a:solidFill>
              </a:rPr>
              <a:t>Памятник воинам - интернационалистам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077" y="1579236"/>
            <a:ext cx="5219398" cy="50030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45305" y="1449295"/>
            <a:ext cx="520849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FF0000"/>
                </a:solidFill>
              </a:rPr>
              <a:t>Создан по </a:t>
            </a:r>
            <a:r>
              <a:rPr lang="ru-RU" sz="2400" i="1" dirty="0" smtClean="0">
                <a:solidFill>
                  <a:srgbClr val="FF0000"/>
                </a:solidFill>
              </a:rPr>
              <a:t>инициативе общественной </a:t>
            </a:r>
            <a:r>
              <a:rPr lang="ru-RU" sz="2400" i="1" dirty="0" smtClean="0">
                <a:solidFill>
                  <a:srgbClr val="FF0000"/>
                </a:solidFill>
              </a:rPr>
              <a:t>организации ветеранов </a:t>
            </a:r>
            <a:r>
              <a:rPr lang="ru-RU" sz="2400" i="1" dirty="0" smtClean="0">
                <a:solidFill>
                  <a:srgbClr val="FF0000"/>
                </a:solidFill>
              </a:rPr>
              <a:t>военных действий в Афганистане "</a:t>
            </a:r>
            <a:r>
              <a:rPr lang="ru-RU" sz="2400" i="1" dirty="0" err="1" smtClean="0">
                <a:solidFill>
                  <a:srgbClr val="FF0000"/>
                </a:solidFill>
              </a:rPr>
              <a:t>Саланг</a:t>
            </a:r>
            <a:r>
              <a:rPr lang="ru-RU" sz="2400" i="1" dirty="0" smtClean="0">
                <a:solidFill>
                  <a:srgbClr val="FF0000"/>
                </a:solidFill>
              </a:rPr>
              <a:t>«.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FF0000"/>
                </a:solidFill>
              </a:rPr>
              <a:t>Здесь </a:t>
            </a:r>
            <a:r>
              <a:rPr lang="ru-RU" sz="2400" i="1" dirty="0" smtClean="0">
                <a:solidFill>
                  <a:srgbClr val="FF0000"/>
                </a:solidFill>
              </a:rPr>
              <a:t>установлены плиты с именами </a:t>
            </a:r>
            <a:r>
              <a:rPr lang="ru-RU" sz="2400" i="1" dirty="0" err="1" smtClean="0">
                <a:solidFill>
                  <a:srgbClr val="FF0000"/>
                </a:solidFill>
              </a:rPr>
              <a:t>сургутян</a:t>
            </a:r>
            <a:r>
              <a:rPr lang="ru-RU" sz="2400" i="1" dirty="0" smtClean="0">
                <a:solidFill>
                  <a:srgbClr val="FF0000"/>
                </a:solidFill>
              </a:rPr>
              <a:t>, погибших в боевых действиях                в "горячих точках". </a:t>
            </a:r>
            <a:endParaRPr lang="ru-RU" sz="2400" i="1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FF0000"/>
                </a:solidFill>
              </a:rPr>
              <a:t>Это </a:t>
            </a:r>
            <a:r>
              <a:rPr lang="ru-RU" sz="2400" i="1" dirty="0" smtClean="0">
                <a:solidFill>
                  <a:srgbClr val="FF0000"/>
                </a:solidFill>
              </a:rPr>
              <a:t>центр духовной жизни горожан: памятник создан на народные деньги и забота о его содержании </a:t>
            </a:r>
            <a:r>
              <a:rPr lang="ru-RU" sz="2400" i="1" dirty="0" smtClean="0">
                <a:solidFill>
                  <a:srgbClr val="FF0000"/>
                </a:solidFill>
              </a:rPr>
              <a:t>лежит на </a:t>
            </a:r>
            <a:r>
              <a:rPr lang="ru-RU" sz="2400" i="1" dirty="0" smtClean="0">
                <a:solidFill>
                  <a:srgbClr val="FF0000"/>
                </a:solidFill>
              </a:rPr>
              <a:t>добровольных началах однополчан и боевых товарищах.</a:t>
            </a:r>
            <a:endParaRPr lang="ru-RU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4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270" y="25754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99FF33"/>
                </a:solidFill>
              </a:rPr>
              <a:t>Скульптурная композиция «Полет»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399" y="2000436"/>
            <a:ext cx="6073590" cy="5032375"/>
          </a:xfrm>
        </p:spPr>
        <p:txBody>
          <a:bodyPr>
            <a:noAutofit/>
          </a:bodyPr>
          <a:lstStyle/>
          <a:p>
            <a:r>
              <a:rPr lang="ru-RU" sz="3200" i="1" dirty="0">
                <a:solidFill>
                  <a:srgbClr val="00FFCC"/>
                </a:solidFill>
              </a:rPr>
              <a:t>Выполнена из нержавеющей стали. Взмывающая ввысь "полуптица - </a:t>
            </a:r>
            <a:r>
              <a:rPr lang="ru-RU" sz="3200" i="1" dirty="0" err="1">
                <a:solidFill>
                  <a:srgbClr val="00FFCC"/>
                </a:solidFill>
              </a:rPr>
              <a:t>полусамолет</a:t>
            </a:r>
            <a:r>
              <a:rPr lang="ru-RU" sz="3200" i="1" dirty="0">
                <a:solidFill>
                  <a:srgbClr val="00FFCC"/>
                </a:solidFill>
              </a:rPr>
              <a:t>" символизирует устремление к обновленной и светлой </a:t>
            </a:r>
            <a:r>
              <a:rPr lang="ru-RU" sz="3200" i="1" dirty="0" smtClean="0">
                <a:solidFill>
                  <a:srgbClr val="00FFCC"/>
                </a:solidFill>
              </a:rPr>
              <a:t>жизни</a:t>
            </a:r>
            <a:r>
              <a:rPr lang="ru-RU" sz="3200" i="1" dirty="0" smtClean="0">
                <a:solidFill>
                  <a:srgbClr val="00FFCC"/>
                </a:solidFill>
              </a:rPr>
              <a:t>.</a:t>
            </a:r>
          </a:p>
          <a:p>
            <a:r>
              <a:rPr lang="ru-RU" sz="3200" i="1" dirty="0" smtClean="0">
                <a:solidFill>
                  <a:srgbClr val="00FFCC"/>
                </a:solidFill>
              </a:rPr>
              <a:t> </a:t>
            </a:r>
            <a:r>
              <a:rPr lang="ru-RU" sz="3200" i="1" dirty="0" smtClean="0">
                <a:solidFill>
                  <a:srgbClr val="00FFCC"/>
                </a:solidFill>
              </a:rPr>
              <a:t>Находиться </a:t>
            </a:r>
            <a:r>
              <a:rPr lang="ru-RU" sz="3200" i="1" dirty="0">
                <a:solidFill>
                  <a:srgbClr val="00FFCC"/>
                </a:solidFill>
              </a:rPr>
              <a:t>на  въезде в Сургут со стороны аэропорта. Был установлен в мае 2005 г.</a:t>
            </a:r>
          </a:p>
          <a:p>
            <a:endParaRPr lang="ru-RU" sz="3200" i="1" dirty="0">
              <a:solidFill>
                <a:srgbClr val="00FFC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247" y="1371242"/>
            <a:ext cx="4921623" cy="52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2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99FF33"/>
                </a:solidFill>
              </a:rPr>
              <a:t>Малые скульптурные формы </a:t>
            </a:r>
            <a:br>
              <a:rPr lang="ru-RU" b="1" dirty="0">
                <a:solidFill>
                  <a:srgbClr val="99FF33"/>
                </a:solidFill>
              </a:rPr>
            </a:br>
            <a:r>
              <a:rPr lang="ru-RU" b="1" dirty="0">
                <a:solidFill>
                  <a:srgbClr val="99FF33"/>
                </a:solidFill>
              </a:rPr>
              <a:t>«Знаки </a:t>
            </a:r>
            <a:r>
              <a:rPr lang="ru-RU" b="1" dirty="0" smtClean="0">
                <a:solidFill>
                  <a:srgbClr val="99FF33"/>
                </a:solidFill>
              </a:rPr>
              <a:t>зодиака»</a:t>
            </a:r>
            <a:endParaRPr lang="ru-RU" b="1" dirty="0">
              <a:solidFill>
                <a:srgbClr val="99FF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612" y="1906308"/>
            <a:ext cx="5616388" cy="4351338"/>
          </a:xfrm>
        </p:spPr>
        <p:txBody>
          <a:bodyPr>
            <a:normAutofit fontScale="85000" lnSpcReduction="20000"/>
          </a:bodyPr>
          <a:lstStyle/>
          <a:p>
            <a:r>
              <a:rPr lang="ru-RU" sz="3500" i="1" dirty="0">
                <a:solidFill>
                  <a:srgbClr val="0000FF"/>
                </a:solidFill>
              </a:rPr>
              <a:t>Скульптурные формы открыты в 1994 г.. Скульптурные формы выполнены из железа, представляют собой знаки зодиака вокруг планеты «Солнце». </a:t>
            </a:r>
            <a:endParaRPr lang="ru-RU" sz="3500" i="1" dirty="0" smtClean="0">
              <a:solidFill>
                <a:srgbClr val="0000FF"/>
              </a:solidFill>
            </a:endParaRPr>
          </a:p>
          <a:p>
            <a:r>
              <a:rPr lang="ru-RU" sz="3500" i="1" dirty="0" smtClean="0">
                <a:solidFill>
                  <a:srgbClr val="0000FF"/>
                </a:solidFill>
              </a:rPr>
              <a:t>К</a:t>
            </a:r>
            <a:r>
              <a:rPr lang="ru-RU" sz="3500" i="1" dirty="0">
                <a:solidFill>
                  <a:srgbClr val="0000FF"/>
                </a:solidFill>
              </a:rPr>
              <a:t> сожалению, на сегодняшний день большая часть установленных малых форм утрачена, остались только 2 — «Солнце» и «Водолей». </a:t>
            </a:r>
          </a:p>
          <a:p>
            <a:endParaRPr lang="ru-RU" i="1" dirty="0">
              <a:solidFill>
                <a:srgbClr val="0000FF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199" y="1690689"/>
            <a:ext cx="5092863" cy="496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99FF33"/>
                </a:solidFill>
              </a:rPr>
              <a:t>Памятный </a:t>
            </a:r>
            <a:r>
              <a:rPr lang="ru-RU" b="1" dirty="0" smtClean="0">
                <a:solidFill>
                  <a:srgbClr val="99FF33"/>
                </a:solidFill>
              </a:rPr>
              <a:t>обелиск сургутянам </a:t>
            </a:r>
            <a:br>
              <a:rPr lang="ru-RU" b="1" dirty="0" smtClean="0">
                <a:solidFill>
                  <a:srgbClr val="99FF33"/>
                </a:solidFill>
              </a:rPr>
            </a:br>
            <a:r>
              <a:rPr lang="ru-RU" b="1" dirty="0" smtClean="0">
                <a:solidFill>
                  <a:srgbClr val="99FF33"/>
                </a:solidFill>
              </a:rPr>
              <a:t>ушедшим на ВОВ</a:t>
            </a:r>
            <a:endParaRPr lang="ru-RU" b="1" dirty="0">
              <a:solidFill>
                <a:srgbClr val="99FF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447" y="1859640"/>
            <a:ext cx="4379259" cy="4351338"/>
          </a:xfrm>
        </p:spPr>
        <p:txBody>
          <a:bodyPr>
            <a:normAutofit fontScale="92500" lnSpcReduction="20000"/>
          </a:bodyPr>
          <a:lstStyle/>
          <a:p>
            <a:r>
              <a:rPr lang="ru-RU" sz="3500" i="1" dirty="0">
                <a:solidFill>
                  <a:srgbClr val="CC0066"/>
                </a:solidFill>
              </a:rPr>
              <a:t>Первоначально был </a:t>
            </a:r>
            <a:r>
              <a:rPr lang="ru-RU" sz="3200" i="1" dirty="0">
                <a:solidFill>
                  <a:srgbClr val="CC0066"/>
                </a:solidFill>
              </a:rPr>
              <a:t>воздвигнут на речном вокзале в 1945 году в деревянном исполнении, </a:t>
            </a:r>
            <a:r>
              <a:rPr lang="ru-RU" sz="3200" i="1" dirty="0" smtClean="0">
                <a:solidFill>
                  <a:srgbClr val="CC0066"/>
                </a:solidFill>
              </a:rPr>
              <a:t>восстановлен </a:t>
            </a:r>
            <a:r>
              <a:rPr lang="ru-RU" sz="3200" i="1" dirty="0">
                <a:solidFill>
                  <a:srgbClr val="CC0066"/>
                </a:solidFill>
              </a:rPr>
              <a:t>8 мая 1995 г. Современный памятник – стела из белого мрамора (вес 8 тонн), изготовлена в </a:t>
            </a:r>
            <a:r>
              <a:rPr lang="ru-RU" sz="3200" i="1" dirty="0" smtClean="0">
                <a:solidFill>
                  <a:srgbClr val="CC0066"/>
                </a:solidFill>
              </a:rPr>
              <a:t>Екатеринбурге</a:t>
            </a:r>
            <a:r>
              <a:rPr lang="ru-RU" sz="3200" i="1" dirty="0" smtClean="0">
                <a:solidFill>
                  <a:srgbClr val="CC0066"/>
                </a:solidFill>
              </a:rPr>
              <a:t>.</a:t>
            </a:r>
          </a:p>
          <a:p>
            <a:r>
              <a:rPr lang="ru-RU" sz="3200" i="1" dirty="0" smtClean="0">
                <a:solidFill>
                  <a:srgbClr val="CC0066"/>
                </a:solidFill>
              </a:rPr>
              <a:t> </a:t>
            </a:r>
            <a:r>
              <a:rPr lang="ru-RU" sz="3200" i="1" dirty="0" smtClean="0">
                <a:solidFill>
                  <a:srgbClr val="CC0066"/>
                </a:solidFill>
              </a:rPr>
              <a:t>Восстановлен </a:t>
            </a:r>
            <a:r>
              <a:rPr lang="ru-RU" sz="3200" i="1" dirty="0">
                <a:solidFill>
                  <a:srgbClr val="CC0066"/>
                </a:solidFill>
              </a:rPr>
              <a:t>в 1995 г.</a:t>
            </a:r>
          </a:p>
          <a:p>
            <a:endParaRPr lang="ru-RU" sz="3200" i="1" dirty="0">
              <a:solidFill>
                <a:srgbClr val="CC006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9" y="1859640"/>
            <a:ext cx="6925594" cy="456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2530" y="96184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99FF33"/>
                </a:solidFill>
              </a:rPr>
              <a:t>Памятник А.С. Пушкину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15389"/>
            <a:ext cx="5307106" cy="464241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Памятник поэту – Александру Сергеевичу  Пушкину - изготавливался  в городе Санкт- Петербурге. Скульптор </a:t>
            </a:r>
            <a:r>
              <a:rPr lang="ru-RU" sz="3200" dirty="0" err="1">
                <a:solidFill>
                  <a:srgbClr val="FF0000"/>
                </a:solidFill>
              </a:rPr>
              <a:t>А.Дема</a:t>
            </a:r>
            <a:r>
              <a:rPr lang="ru-RU" sz="3200" dirty="0">
                <a:solidFill>
                  <a:srgbClr val="FF0000"/>
                </a:solidFill>
              </a:rPr>
              <a:t>, архитекторы </a:t>
            </a:r>
            <a:r>
              <a:rPr lang="ru-RU" sz="3200" dirty="0" err="1">
                <a:solidFill>
                  <a:srgbClr val="FF0000"/>
                </a:solidFill>
              </a:rPr>
              <a:t>Н.Соколов</a:t>
            </a:r>
            <a:r>
              <a:rPr lang="ru-RU" sz="3200" dirty="0">
                <a:solidFill>
                  <a:srgbClr val="FF0000"/>
                </a:solidFill>
              </a:rPr>
              <a:t>, </a:t>
            </a:r>
            <a:r>
              <a:rPr lang="ru-RU" sz="3200" dirty="0" err="1">
                <a:solidFill>
                  <a:srgbClr val="FF0000"/>
                </a:solidFill>
              </a:rPr>
              <a:t>С.Михайлов</a:t>
            </a:r>
            <a:r>
              <a:rPr lang="ru-RU" sz="3200" dirty="0">
                <a:solidFill>
                  <a:srgbClr val="FF0000"/>
                </a:solidFill>
              </a:rPr>
              <a:t>, установлен в 2001г. </a:t>
            </a:r>
            <a:endParaRPr lang="ru-RU" sz="3200" dirty="0" smtClean="0">
              <a:solidFill>
                <a:srgbClr val="FF0000"/>
              </a:solidFill>
            </a:endParaRPr>
          </a:p>
          <a:p>
            <a:r>
              <a:rPr lang="ru-RU" sz="3200" dirty="0" smtClean="0">
                <a:solidFill>
                  <a:srgbClr val="FF0000"/>
                </a:solidFill>
              </a:rPr>
              <a:t>Выполнен </a:t>
            </a:r>
            <a:r>
              <a:rPr lang="ru-RU" sz="3200" dirty="0">
                <a:solidFill>
                  <a:srgbClr val="FF0000"/>
                </a:solidFill>
              </a:rPr>
              <a:t>из красного полированного гранита и бронзы, общая высота  композиции - 6  </a:t>
            </a:r>
            <a:r>
              <a:rPr lang="ru-RU" sz="3200" dirty="0" smtClean="0">
                <a:solidFill>
                  <a:srgbClr val="FF0000"/>
                </a:solidFill>
              </a:rPr>
              <a:t>метров. Был </a:t>
            </a:r>
            <a:r>
              <a:rPr lang="ru-RU" sz="3200" dirty="0">
                <a:solidFill>
                  <a:srgbClr val="FF0000"/>
                </a:solidFill>
              </a:rPr>
              <a:t>установлен в 2001 г.</a:t>
            </a:r>
          </a:p>
          <a:p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106" y="1650347"/>
            <a:ext cx="6709693" cy="46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647" y="803647"/>
            <a:ext cx="11044519" cy="54626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sz="3400" b="1" dirty="0" smtClean="0">
                <a:solidFill>
                  <a:srgbClr val="FF0066"/>
                </a:solidFill>
              </a:rPr>
              <a:t>Цель</a:t>
            </a:r>
            <a:r>
              <a:rPr lang="ru-RU" sz="3400" dirty="0" smtClean="0">
                <a:solidFill>
                  <a:srgbClr val="FF0066"/>
                </a:solidFill>
              </a:rPr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dirty="0" smtClean="0">
                <a:solidFill>
                  <a:srgbClr val="FF0066"/>
                </a:solidFill>
              </a:rPr>
              <a:t>изучение исторического наследия Югорского народа</a:t>
            </a:r>
            <a:r>
              <a:rPr lang="ru-RU" sz="3400" dirty="0">
                <a:solidFill>
                  <a:srgbClr val="FF0066"/>
                </a:solidFill>
              </a:rPr>
              <a:t> </a:t>
            </a:r>
            <a:r>
              <a:rPr lang="ru-RU" sz="3400" dirty="0" smtClean="0">
                <a:solidFill>
                  <a:srgbClr val="FF0066"/>
                </a:solidFill>
              </a:rPr>
              <a:t>запечатлённого в памятниках.</a:t>
            </a:r>
          </a:p>
          <a:p>
            <a:endParaRPr lang="ru-RU" sz="3400" dirty="0" smtClean="0">
              <a:solidFill>
                <a:srgbClr val="FF0066"/>
              </a:solidFill>
            </a:endParaRPr>
          </a:p>
          <a:p>
            <a:pPr marL="0" indent="0">
              <a:buNone/>
            </a:pPr>
            <a:r>
              <a:rPr lang="ru-RU" sz="3400" dirty="0"/>
              <a:t> </a:t>
            </a:r>
            <a:r>
              <a:rPr lang="ru-RU" sz="3400" dirty="0" smtClean="0"/>
              <a:t>  </a:t>
            </a:r>
            <a:r>
              <a:rPr lang="ru-RU" sz="3400" b="1" dirty="0" smtClean="0">
                <a:solidFill>
                  <a:srgbClr val="FF0000"/>
                </a:solidFill>
              </a:rPr>
              <a:t>Задачи</a:t>
            </a:r>
            <a:r>
              <a:rPr lang="ru-RU" sz="3400" dirty="0" smtClean="0">
                <a:solidFill>
                  <a:srgbClr val="FF0000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dirty="0" smtClean="0">
                <a:solidFill>
                  <a:srgbClr val="FF0000"/>
                </a:solidFill>
              </a:rPr>
              <a:t> найти памятники отражающие историю Югры;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dirty="0" smtClean="0">
                <a:solidFill>
                  <a:srgbClr val="FF0000"/>
                </a:solidFill>
              </a:rPr>
              <a:t>изучить историю возникновения Югорских памятников;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dirty="0" smtClean="0">
                <a:solidFill>
                  <a:srgbClr val="FF0000"/>
                </a:solidFill>
              </a:rPr>
              <a:t> проанализировать различные источники по теме;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dirty="0" smtClean="0">
                <a:solidFill>
                  <a:srgbClr val="FF0000"/>
                </a:solidFill>
              </a:rPr>
              <a:t>сделать презентацию по теме исследования.</a:t>
            </a:r>
          </a:p>
          <a:p>
            <a:pPr marL="0" indent="0">
              <a:buNone/>
            </a:pPr>
            <a:endParaRPr lang="ru-RU" sz="3400" dirty="0" smtClean="0"/>
          </a:p>
          <a:p>
            <a:pPr marL="0" indent="0">
              <a:buNone/>
            </a:pPr>
            <a:r>
              <a:rPr lang="ru-RU" sz="3400" b="1" dirty="0">
                <a:solidFill>
                  <a:srgbClr val="000099"/>
                </a:solidFill>
              </a:rPr>
              <a:t>Гипотеза</a:t>
            </a:r>
            <a:r>
              <a:rPr lang="ru-RU" sz="3400" dirty="0" smtClean="0">
                <a:solidFill>
                  <a:srgbClr val="000099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dirty="0" smtClean="0">
                <a:solidFill>
                  <a:srgbClr val="000099"/>
                </a:solidFill>
              </a:rPr>
              <a:t> изучение истории Югры позволит </a:t>
            </a:r>
            <a:r>
              <a:rPr lang="ru-RU" sz="3400" dirty="0">
                <a:solidFill>
                  <a:srgbClr val="000099"/>
                </a:solidFill>
              </a:rPr>
              <a:t>найти малоизвестные и </a:t>
            </a:r>
            <a:r>
              <a:rPr lang="ru-RU" sz="3400" dirty="0" smtClean="0">
                <a:solidFill>
                  <a:srgbClr val="000099"/>
                </a:solidFill>
              </a:rPr>
              <a:t>необычные памятники.</a:t>
            </a:r>
          </a:p>
          <a:p>
            <a:pPr marL="0" indent="0">
              <a:buNone/>
            </a:pPr>
            <a:endParaRPr lang="ru-RU" sz="3400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72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00528" y="307695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99FF33"/>
                </a:solidFill>
              </a:rPr>
              <a:t>Памятник первому поезду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99" y="1690688"/>
            <a:ext cx="5742947" cy="45943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87988" y="806824"/>
            <a:ext cx="520401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FFFF00"/>
                </a:solidFill>
              </a:rPr>
              <a:t>«Тепловоз </a:t>
            </a:r>
            <a:r>
              <a:rPr lang="ru-RU" sz="2800" i="1" dirty="0">
                <a:solidFill>
                  <a:srgbClr val="FFFF00"/>
                </a:solidFill>
              </a:rPr>
              <a:t>ТЭЗ1-072</a:t>
            </a:r>
            <a:r>
              <a:rPr lang="ru-RU" sz="2800" i="1" dirty="0">
                <a:solidFill>
                  <a:srgbClr val="FFFF00"/>
                </a:solidFill>
              </a:rPr>
              <a:t>» (оригинал</a:t>
            </a:r>
            <a:r>
              <a:rPr lang="ru-RU" sz="2800" i="1" dirty="0" smtClean="0">
                <a:solidFill>
                  <a:srgbClr val="FFFF00"/>
                </a:solidFill>
              </a:rPr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rgbClr val="FFFF00"/>
                </a:solidFill>
              </a:rPr>
              <a:t>Памятником </a:t>
            </a:r>
            <a:r>
              <a:rPr lang="ru-RU" sz="2800" i="1" dirty="0">
                <a:solidFill>
                  <a:srgbClr val="FFFF00"/>
                </a:solidFill>
              </a:rPr>
              <a:t>стал самый первый тепловоз, прибывший в </a:t>
            </a:r>
            <a:r>
              <a:rPr lang="ru-RU" sz="2800" i="1" dirty="0" smtClean="0">
                <a:solidFill>
                  <a:srgbClr val="FFFF00"/>
                </a:solidFill>
              </a:rPr>
              <a:t>Сургут</a:t>
            </a:r>
            <a:r>
              <a:rPr lang="ru-RU" sz="2800" i="1" dirty="0" smtClean="0">
                <a:solidFill>
                  <a:srgbClr val="FFFF00"/>
                </a:solidFill>
              </a:rPr>
              <a:t>.</a:t>
            </a:r>
            <a:endParaRPr lang="ru-RU" sz="2800" i="1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rgbClr val="FFFF00"/>
                </a:solidFill>
              </a:rPr>
              <a:t>Развитию </a:t>
            </a:r>
            <a:r>
              <a:rPr lang="ru-RU" sz="2800" i="1" dirty="0">
                <a:solidFill>
                  <a:srgbClr val="FFFF00"/>
                </a:solidFill>
              </a:rPr>
              <a:t>транспорта в районах освоения новых нефтяных месторождений придавалось огромное </a:t>
            </a:r>
            <a:r>
              <a:rPr lang="ru-RU" sz="2800" i="1" dirty="0" smtClean="0">
                <a:solidFill>
                  <a:srgbClr val="FFFF00"/>
                </a:solidFill>
              </a:rPr>
              <a:t>значение.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rgbClr val="FFFF00"/>
                </a:solidFill>
              </a:rPr>
              <a:t>Ускоренное </a:t>
            </a:r>
            <a:r>
              <a:rPr lang="ru-RU" sz="2800" i="1" dirty="0">
                <a:solidFill>
                  <a:srgbClr val="FFFF00"/>
                </a:solidFill>
              </a:rPr>
              <a:t>развитие </a:t>
            </a:r>
            <a:r>
              <a:rPr lang="ru-RU" sz="2800" i="1" dirty="0" err="1">
                <a:solidFill>
                  <a:srgbClr val="FFFF00"/>
                </a:solidFill>
              </a:rPr>
              <a:t>Самотлора</a:t>
            </a:r>
            <a:r>
              <a:rPr lang="ru-RU" sz="2800" i="1" dirty="0">
                <a:solidFill>
                  <a:srgbClr val="FFFF00"/>
                </a:solidFill>
              </a:rPr>
              <a:t> было бы невозможно без железных </a:t>
            </a:r>
            <a:r>
              <a:rPr lang="ru-RU" sz="2800" i="1" dirty="0" smtClean="0">
                <a:solidFill>
                  <a:srgbClr val="FFFF00"/>
                </a:solidFill>
              </a:rPr>
              <a:t>дорог.</a:t>
            </a:r>
            <a:endParaRPr lang="ru-RU" sz="28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6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7034" y="620619"/>
            <a:ext cx="7646895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99FF33"/>
                </a:solidFill>
              </a:rPr>
              <a:t>Памятник авиаторам Сургута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812" y="2460812"/>
            <a:ext cx="5045382" cy="36594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00482" y="2089952"/>
            <a:ext cx="60915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333399"/>
                </a:solidFill>
              </a:rPr>
              <a:t>Памятник авиаторам Сибири был установлен к 40 </a:t>
            </a:r>
            <a:r>
              <a:rPr lang="ru-RU" sz="2000" i="1" dirty="0" err="1">
                <a:solidFill>
                  <a:srgbClr val="333399"/>
                </a:solidFill>
              </a:rPr>
              <a:t>летию</a:t>
            </a:r>
            <a:r>
              <a:rPr lang="ru-RU" sz="2000" i="1" dirty="0">
                <a:solidFill>
                  <a:srgbClr val="333399"/>
                </a:solidFill>
              </a:rPr>
              <a:t> с момента образования </a:t>
            </a:r>
            <a:r>
              <a:rPr lang="ru-RU" sz="2000" i="1" dirty="0" err="1">
                <a:solidFill>
                  <a:srgbClr val="333399"/>
                </a:solidFill>
              </a:rPr>
              <a:t>Сургутского</a:t>
            </a:r>
            <a:r>
              <a:rPr lang="ru-RU" sz="2000" i="1" dirty="0">
                <a:solidFill>
                  <a:srgbClr val="333399"/>
                </a:solidFill>
              </a:rPr>
              <a:t> объединенного авиаотряда</a:t>
            </a:r>
            <a:r>
              <a:rPr lang="ru-RU" sz="2000" i="1" dirty="0" smtClean="0">
                <a:solidFill>
                  <a:srgbClr val="333399"/>
                </a:solidFill>
              </a:rPr>
              <a:t>.</a:t>
            </a:r>
          </a:p>
          <a:p>
            <a:r>
              <a:rPr lang="ru-RU" sz="2000" i="1" dirty="0" smtClean="0">
                <a:solidFill>
                  <a:srgbClr val="333399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 smtClean="0">
                <a:solidFill>
                  <a:srgbClr val="333399"/>
                </a:solidFill>
              </a:rPr>
              <a:t>Установлен </a:t>
            </a:r>
            <a:r>
              <a:rPr lang="ru-RU" sz="2000" i="1" dirty="0">
                <a:solidFill>
                  <a:srgbClr val="333399"/>
                </a:solidFill>
              </a:rPr>
              <a:t>на площади перед аэровокзалом Сургута. В качестве памятника на специальном постаменте установлен вертолет Ми-6. Вертолеты Ми-6 внесли огромный вклад в освоение Западной </a:t>
            </a:r>
            <a:r>
              <a:rPr lang="ru-RU" sz="2000" i="1" dirty="0" smtClean="0">
                <a:solidFill>
                  <a:srgbClr val="333399"/>
                </a:solidFill>
              </a:rPr>
              <a:t>Сибири.</a:t>
            </a:r>
          </a:p>
          <a:p>
            <a:endParaRPr lang="ru-RU" sz="2000" i="1" dirty="0" smtClean="0">
              <a:solidFill>
                <a:srgbClr val="3333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 smtClean="0">
                <a:solidFill>
                  <a:srgbClr val="333399"/>
                </a:solidFill>
              </a:rPr>
              <a:t>Являясь </a:t>
            </a:r>
            <a:r>
              <a:rPr lang="ru-RU" sz="2000" i="1" dirty="0">
                <a:solidFill>
                  <a:srgbClr val="333399"/>
                </a:solidFill>
              </a:rPr>
              <a:t>долгое время самым мощным и грузоподъемным вертолетом, эта машина зарекомендовала себя как надежный незаменимый помощник.</a:t>
            </a:r>
          </a:p>
        </p:txBody>
      </p:sp>
    </p:spTree>
    <p:extLst>
      <p:ext uri="{BB962C8B-B14F-4D97-AF65-F5344CB8AC3E}">
        <p14:creationId xmlns:p14="http://schemas.microsoft.com/office/powerpoint/2010/main" val="100101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91553" y="445808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99FF33"/>
                </a:solidFill>
              </a:rPr>
              <a:t>Памятник Карлу Марксу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341" y="1946648"/>
            <a:ext cx="5549153" cy="4696199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Скульптуре уже 21 год. Чугунный Карл Маркс был установлен в 1984 году в честь открытия образовательной школы № 18 (ныне гимназии № 4). </a:t>
            </a:r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Однако </a:t>
            </a:r>
            <a:r>
              <a:rPr lang="ru-RU" i="1" dirty="0" smtClean="0">
                <a:solidFill>
                  <a:schemeClr val="bg1"/>
                </a:solidFill>
              </a:rPr>
              <a:t>в реестре городских памятников все эти годы он не числился. </a:t>
            </a:r>
            <a:endParaRPr lang="ru-RU" i="1" dirty="0" smtClean="0">
              <a:solidFill>
                <a:schemeClr val="bg1"/>
              </a:solidFill>
            </a:endParaRPr>
          </a:p>
          <a:p>
            <a:r>
              <a:rPr lang="ru-RU" i="1" dirty="0" smtClean="0">
                <a:solidFill>
                  <a:schemeClr val="bg1"/>
                </a:solidFill>
              </a:rPr>
              <a:t>Когда </a:t>
            </a:r>
            <a:r>
              <a:rPr lang="ru-RU" i="1" dirty="0" smtClean="0">
                <a:solidFill>
                  <a:schemeClr val="bg1"/>
                </a:solidFill>
              </a:rPr>
              <a:t>готовился технический паспорт ОУ, оформлялись документы о землеотводе, данный объект в них просто </a:t>
            </a:r>
            <a:r>
              <a:rPr lang="ru-RU" i="1" dirty="0">
                <a:solidFill>
                  <a:schemeClr val="bg1"/>
                </a:solidFill>
              </a:rPr>
              <a:t>не </a:t>
            </a:r>
            <a:r>
              <a:rPr lang="ru-RU" i="1" dirty="0" smtClean="0">
                <a:solidFill>
                  <a:schemeClr val="bg1"/>
                </a:solidFill>
              </a:rPr>
              <a:t>внесли.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388" y="922971"/>
            <a:ext cx="4071568" cy="57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1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Малые скульптурные формы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Сказочное зверье»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42048"/>
            <a:ext cx="2616425" cy="19717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374" y="1242048"/>
            <a:ext cx="2616425" cy="1971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866981"/>
            <a:ext cx="1874251" cy="2778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6705" y="3866981"/>
            <a:ext cx="2008094" cy="27787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73625" y="1690688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3200" i="1" dirty="0" smtClean="0">
                <a:solidFill>
                  <a:srgbClr val="FF0000"/>
                </a:solidFill>
              </a:rPr>
              <a:t>В парке </a:t>
            </a:r>
            <a:r>
              <a:rPr lang="ru-RU" sz="3200" i="1" dirty="0">
                <a:solidFill>
                  <a:srgbClr val="FF0000"/>
                </a:solidFill>
              </a:rPr>
              <a:t>Энергетик поселились звери. Все фигуры можно не только сфотографировать ,но и потрогать. Например если потереть  пятачок кабану, школьнику можно получить заветную пятёрку.  Находиться на территории сквера «Энергетик». </a:t>
            </a:r>
          </a:p>
          <a:p>
            <a:pPr algn="ctr"/>
            <a:r>
              <a:rPr lang="ru-RU" sz="3200" i="1" dirty="0">
                <a:solidFill>
                  <a:srgbClr val="FF0000"/>
                </a:solidFill>
              </a:rPr>
              <a:t>Был установлен в июне 2006 г.</a:t>
            </a:r>
          </a:p>
        </p:txBody>
      </p:sp>
    </p:spTree>
    <p:extLst>
      <p:ext uri="{BB962C8B-B14F-4D97-AF65-F5344CB8AC3E}">
        <p14:creationId xmlns:p14="http://schemas.microsoft.com/office/powerpoint/2010/main" val="13636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106" y="309283"/>
            <a:ext cx="6046694" cy="107212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99FF33"/>
                </a:solidFill>
              </a:rPr>
              <a:t>Памятник «Медсестре»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106" y="1386829"/>
            <a:ext cx="6275294" cy="4561729"/>
          </a:xfrm>
        </p:spPr>
        <p:txBody>
          <a:bodyPr>
            <a:noAutofit/>
          </a:bodyPr>
          <a:lstStyle/>
          <a:p>
            <a:r>
              <a:rPr lang="ru-RU" sz="3200" i="1" dirty="0">
                <a:solidFill>
                  <a:srgbClr val="7030A0"/>
                </a:solidFill>
              </a:rPr>
              <a:t>Инициатор проекта – главврач </a:t>
            </a:r>
            <a:r>
              <a:rPr lang="ru-RU" sz="3200" i="1" dirty="0" err="1">
                <a:solidFill>
                  <a:srgbClr val="7030A0"/>
                </a:solidFill>
              </a:rPr>
              <a:t>Травмоцентра</a:t>
            </a:r>
            <a:r>
              <a:rPr lang="ru-RU" sz="3200" i="1" dirty="0">
                <a:solidFill>
                  <a:srgbClr val="7030A0"/>
                </a:solidFill>
              </a:rPr>
              <a:t> С. Тарасенко. Автор – скульптор Н. </a:t>
            </a:r>
            <a:r>
              <a:rPr lang="ru-RU" sz="3200" i="1" dirty="0" err="1">
                <a:solidFill>
                  <a:srgbClr val="7030A0"/>
                </a:solidFill>
              </a:rPr>
              <a:t>Янчак</a:t>
            </a:r>
            <a:r>
              <a:rPr lang="ru-RU" sz="3200" i="1" dirty="0">
                <a:solidFill>
                  <a:srgbClr val="7030A0"/>
                </a:solidFill>
              </a:rPr>
              <a:t> На отливку статуи пошло 600 кг бронзы, её высота 3 метра. </a:t>
            </a:r>
            <a:endParaRPr lang="ru-RU" sz="3200" i="1" dirty="0" smtClean="0">
              <a:solidFill>
                <a:srgbClr val="7030A0"/>
              </a:solidFill>
            </a:endParaRPr>
          </a:p>
          <a:p>
            <a:r>
              <a:rPr lang="ru-RU" sz="3200" i="1" dirty="0" smtClean="0">
                <a:solidFill>
                  <a:srgbClr val="7030A0"/>
                </a:solidFill>
              </a:rPr>
              <a:t>Изготовлена </a:t>
            </a:r>
            <a:r>
              <a:rPr lang="ru-RU" sz="3200" i="1" dirty="0">
                <a:solidFill>
                  <a:srgbClr val="7030A0"/>
                </a:solidFill>
              </a:rPr>
              <a:t>на Свердловском литейном заводе. </a:t>
            </a:r>
            <a:r>
              <a:rPr lang="ru-RU" sz="3200" i="1" dirty="0" smtClean="0">
                <a:solidFill>
                  <a:srgbClr val="7030A0"/>
                </a:solidFill>
              </a:rPr>
              <a:t>Это </a:t>
            </a:r>
            <a:r>
              <a:rPr lang="ru-RU" sz="3200" i="1" dirty="0">
                <a:solidFill>
                  <a:srgbClr val="7030A0"/>
                </a:solidFill>
              </a:rPr>
              <a:t>единственный памятник гражданской медсестре установленный в России. </a:t>
            </a:r>
            <a:endParaRPr lang="ru-RU" sz="3200" i="1" dirty="0" smtClean="0">
              <a:solidFill>
                <a:srgbClr val="7030A0"/>
              </a:solidFill>
            </a:endParaRPr>
          </a:p>
          <a:p>
            <a:r>
              <a:rPr lang="ru-RU" sz="3200" i="1" dirty="0" smtClean="0">
                <a:solidFill>
                  <a:srgbClr val="7030A0"/>
                </a:solidFill>
              </a:rPr>
              <a:t>Был </a:t>
            </a:r>
            <a:r>
              <a:rPr lang="ru-RU" sz="3200" i="1" dirty="0">
                <a:solidFill>
                  <a:srgbClr val="7030A0"/>
                </a:solidFill>
              </a:rPr>
              <a:t>установлен в июне 2007 г.</a:t>
            </a:r>
          </a:p>
          <a:p>
            <a:endParaRPr lang="ru-RU" sz="3200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681798"/>
            <a:ext cx="5410146" cy="597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99FF33"/>
                </a:solidFill>
              </a:rPr>
              <a:t>Скульптурная композиция </a:t>
            </a:r>
            <a:br>
              <a:rPr lang="ru-RU" b="1" dirty="0">
                <a:solidFill>
                  <a:srgbClr val="99FF33"/>
                </a:solidFill>
              </a:rPr>
            </a:br>
            <a:r>
              <a:rPr lang="ru-RU" b="1" dirty="0">
                <a:solidFill>
                  <a:srgbClr val="99FF33"/>
                </a:solidFill>
              </a:rPr>
              <a:t>«Айболит со зверьми»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718" y="2054225"/>
            <a:ext cx="5643282" cy="4351338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>
                <a:solidFill>
                  <a:srgbClr val="0000FF"/>
                </a:solidFill>
              </a:rPr>
              <a:t>Скульптурная композиция состоит из зверей, пришедших на приём к доктору и самого Айболита, сидящего на скамейке со стетоскопом направленным на соседнее место на скамейке. </a:t>
            </a:r>
            <a:endParaRPr lang="ru-RU" i="1" dirty="0" smtClean="0">
              <a:solidFill>
                <a:srgbClr val="0000FF"/>
              </a:solidFill>
            </a:endParaRPr>
          </a:p>
          <a:p>
            <a:r>
              <a:rPr lang="ru-RU" i="1" dirty="0" smtClean="0">
                <a:solidFill>
                  <a:srgbClr val="0000FF"/>
                </a:solidFill>
              </a:rPr>
              <a:t>Теперь </a:t>
            </a:r>
            <a:r>
              <a:rPr lang="ru-RU" i="1" dirty="0" err="1">
                <a:solidFill>
                  <a:srgbClr val="0000FF"/>
                </a:solidFill>
              </a:rPr>
              <a:t>сургутские</a:t>
            </a:r>
            <a:r>
              <a:rPr lang="ru-RU" i="1" dirty="0">
                <a:solidFill>
                  <a:srgbClr val="0000FF"/>
                </a:solidFill>
              </a:rPr>
              <a:t> дети могут посидеть и сфотографироваться с добрым доктором во время «приёма</a:t>
            </a:r>
            <a:r>
              <a:rPr lang="ru-RU" i="1" dirty="0" smtClean="0">
                <a:solidFill>
                  <a:srgbClr val="0000FF"/>
                </a:solidFill>
              </a:rPr>
              <a:t>» Находиться </a:t>
            </a:r>
            <a:r>
              <a:rPr lang="ru-RU" i="1" dirty="0">
                <a:solidFill>
                  <a:srgbClr val="0000FF"/>
                </a:solidFill>
              </a:rPr>
              <a:t>на территории Детской поликлиники. Был установлен в июне 2009 г.</a:t>
            </a:r>
          </a:p>
          <a:p>
            <a:endParaRPr lang="ru-RU" i="1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82" y="2278601"/>
            <a:ext cx="5350188" cy="402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0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99FF33"/>
                </a:solidFill>
              </a:rPr>
              <a:t>Бюст Ф. К. Салманову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448" y="1986990"/>
            <a:ext cx="4997824" cy="4351338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>
                <a:solidFill>
                  <a:srgbClr val="CC0066"/>
                </a:solidFill>
              </a:rPr>
              <a:t>Бюст первооткрывателю </a:t>
            </a:r>
            <a:r>
              <a:rPr lang="ru-RU" i="1" dirty="0" err="1">
                <a:solidFill>
                  <a:srgbClr val="CC0066"/>
                </a:solidFill>
              </a:rPr>
              <a:t>югорской</a:t>
            </a:r>
            <a:r>
              <a:rPr lang="ru-RU" i="1" dirty="0">
                <a:solidFill>
                  <a:srgbClr val="CC0066"/>
                </a:solidFill>
              </a:rPr>
              <a:t> нефти Фарману Салманову. </a:t>
            </a:r>
            <a:endParaRPr lang="ru-RU" i="1" dirty="0" smtClean="0">
              <a:solidFill>
                <a:srgbClr val="CC0066"/>
              </a:solidFill>
            </a:endParaRPr>
          </a:p>
          <a:p>
            <a:r>
              <a:rPr lang="ru-RU" i="1" dirty="0" smtClean="0">
                <a:solidFill>
                  <a:srgbClr val="CC0066"/>
                </a:solidFill>
              </a:rPr>
              <a:t>Он </a:t>
            </a:r>
            <a:r>
              <a:rPr lang="ru-RU" i="1" dirty="0">
                <a:solidFill>
                  <a:srgbClr val="CC0066"/>
                </a:solidFill>
              </a:rPr>
              <a:t>установлен возле дома, где геолог жил по приезду в Сургут во время первой </a:t>
            </a:r>
            <a:r>
              <a:rPr lang="ru-RU" i="1" dirty="0" err="1">
                <a:solidFill>
                  <a:srgbClr val="CC0066"/>
                </a:solidFill>
              </a:rPr>
              <a:t>геолого</a:t>
            </a:r>
            <a:r>
              <a:rPr lang="ru-RU" i="1" dirty="0">
                <a:solidFill>
                  <a:srgbClr val="CC0066"/>
                </a:solidFill>
              </a:rPr>
              <a:t> - разведочной экспедиции. </a:t>
            </a:r>
            <a:endParaRPr lang="ru-RU" i="1" dirty="0" smtClean="0">
              <a:solidFill>
                <a:srgbClr val="CC0066"/>
              </a:solidFill>
            </a:endParaRPr>
          </a:p>
          <a:p>
            <a:r>
              <a:rPr lang="ru-RU" i="1" dirty="0" smtClean="0">
                <a:solidFill>
                  <a:srgbClr val="CC0066"/>
                </a:solidFill>
              </a:rPr>
              <a:t>Мраморный </a:t>
            </a:r>
            <a:r>
              <a:rPr lang="ru-RU" i="1" dirty="0">
                <a:solidFill>
                  <a:srgbClr val="CC0066"/>
                </a:solidFill>
              </a:rPr>
              <a:t>бюст был изготовлен в Санкт-Петербурге скульптором Яном Нейманом. Он постарался передать с помощью камня черты характера, присущие Салманову в жизни.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106" y="2161335"/>
            <a:ext cx="6104271" cy="373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57549"/>
            <a:ext cx="10515600" cy="1325563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99FF33"/>
                </a:solidFill>
              </a:rPr>
              <a:t>Памятник Ермаку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048" y="2000437"/>
            <a:ext cx="6732493" cy="4351338"/>
          </a:xfrm>
        </p:spPr>
        <p:txBody>
          <a:bodyPr>
            <a:noAutofit/>
          </a:bodyPr>
          <a:lstStyle/>
          <a:p>
            <a:r>
              <a:rPr lang="ru-RU" sz="3600" i="1" dirty="0">
                <a:solidFill>
                  <a:schemeClr val="bg1"/>
                </a:solidFill>
              </a:rPr>
              <a:t>На территории гостиницы "Ермак" состоялось торжественное открытие памятника покорителю Сибири, русскому казачьему атаману Ермаку Тимофеевичу. </a:t>
            </a:r>
            <a:endParaRPr lang="ru-RU" sz="3600" i="1" dirty="0" smtClean="0">
              <a:solidFill>
                <a:schemeClr val="bg1"/>
              </a:solidFill>
            </a:endParaRPr>
          </a:p>
          <a:p>
            <a:r>
              <a:rPr lang="ru-RU" sz="3600" i="1" dirty="0" smtClean="0">
                <a:solidFill>
                  <a:schemeClr val="bg1"/>
                </a:solidFill>
              </a:rPr>
              <a:t>Это </a:t>
            </a:r>
            <a:r>
              <a:rPr lang="ru-RU" sz="3600" i="1" dirty="0">
                <a:solidFill>
                  <a:schemeClr val="bg1"/>
                </a:solidFill>
              </a:rPr>
              <a:t>первый памятник герою на территории Западной Сибири. </a:t>
            </a:r>
          </a:p>
          <a:p>
            <a:endParaRPr lang="ru-RU" sz="3600" i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946" y="1867157"/>
            <a:ext cx="3697854" cy="461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99FF33"/>
                </a:solidFill>
              </a:rPr>
              <a:t>Стела «Сквер Памяти Чернобыльцев»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6871447" cy="5450822"/>
          </a:xfrm>
        </p:spPr>
        <p:txBody>
          <a:bodyPr>
            <a:normAutofit/>
          </a:bodyPr>
          <a:lstStyle/>
          <a:p>
            <a:r>
              <a:rPr lang="ru-RU" sz="3600" i="1" dirty="0">
                <a:solidFill>
                  <a:srgbClr val="333399"/>
                </a:solidFill>
              </a:rPr>
              <a:t>25 апреля 2010 года в сквере по улице Чехова была открыта и освящена стела, посвященная участникам ликвидации последствий аварии на Чернобыльской АЭС и других радиационных и техногенных катастроф, испытаний ядерного и химического оружия.</a:t>
            </a:r>
          </a:p>
          <a:p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186" y="1438835"/>
            <a:ext cx="3514165" cy="52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1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8752" y="440718"/>
            <a:ext cx="5016032" cy="1325563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99FF33"/>
                </a:solidFill>
              </a:rPr>
              <a:t>Мамонты Югры</a:t>
            </a:r>
            <a:endParaRPr lang="ru-RU" sz="5400" b="1" dirty="0">
              <a:solidFill>
                <a:srgbClr val="99FF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627" y="440718"/>
            <a:ext cx="5773411" cy="3660776"/>
          </a:xfrm>
        </p:spPr>
        <p:txBody>
          <a:bodyPr>
            <a:noAutofit/>
          </a:bodyPr>
          <a:lstStyle/>
          <a:p>
            <a:r>
              <a:rPr lang="ru-RU" i="1" dirty="0" smtClean="0">
                <a:solidFill>
                  <a:srgbClr val="FF0066"/>
                </a:solidFill>
              </a:rPr>
              <a:t>Скульптурная композиция "Мамонты" появилась на территории Археопарка в Ханты-Мансийске в 2007 году в честь 425-летия города. </a:t>
            </a:r>
            <a:endParaRPr lang="ru-RU" i="1" dirty="0" smtClean="0">
              <a:solidFill>
                <a:srgbClr val="FF0066"/>
              </a:solidFill>
            </a:endParaRPr>
          </a:p>
          <a:p>
            <a:r>
              <a:rPr lang="ru-RU" i="1" dirty="0" smtClean="0">
                <a:solidFill>
                  <a:srgbClr val="FF0066"/>
                </a:solidFill>
              </a:rPr>
              <a:t>Она </a:t>
            </a:r>
            <a:r>
              <a:rPr lang="ru-RU" i="1" dirty="0" smtClean="0">
                <a:solidFill>
                  <a:srgbClr val="FF0066"/>
                </a:solidFill>
              </a:rPr>
              <a:t>была представлена семью бронзовыми фигурами животных общим весом 70 тонн, которые расположились прямо у подножия Самаровского ледникового останца. </a:t>
            </a:r>
            <a:endParaRPr lang="ru-RU" i="1" dirty="0" smtClean="0">
              <a:solidFill>
                <a:srgbClr val="FF0066"/>
              </a:solidFill>
            </a:endParaRPr>
          </a:p>
          <a:p>
            <a:r>
              <a:rPr lang="ru-RU" i="1" dirty="0" smtClean="0">
                <a:solidFill>
                  <a:srgbClr val="FF0066"/>
                </a:solidFill>
              </a:rPr>
              <a:t>К </a:t>
            </a:r>
            <a:r>
              <a:rPr lang="ru-RU" i="1" dirty="0" smtClean="0">
                <a:solidFill>
                  <a:srgbClr val="FF0066"/>
                </a:solidFill>
              </a:rPr>
              <a:t>концу 2009 года количество мамонтов увеличилось, и их группа уже состояла из одиннадцати животных. </a:t>
            </a:r>
            <a:endParaRPr lang="ru-RU" i="1" dirty="0">
              <a:solidFill>
                <a:srgbClr val="FF006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752" y="1556217"/>
            <a:ext cx="5724525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5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941" y="14625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002060"/>
                </a:solidFill>
              </a:rPr>
              <a:t>Предмет исследования</a:t>
            </a:r>
            <a:r>
              <a:rPr lang="ru-RU" sz="3600" dirty="0">
                <a:solidFill>
                  <a:srgbClr val="002060"/>
                </a:solidFill>
              </a:rPr>
              <a:t>: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Памятники Югры</a:t>
            </a:r>
          </a:p>
          <a:p>
            <a:endParaRPr lang="ru-RU" sz="3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4000" b="1" dirty="0">
                <a:solidFill>
                  <a:srgbClr val="002060"/>
                </a:solidFill>
              </a:rPr>
              <a:t>Методы исследования</a:t>
            </a:r>
            <a:r>
              <a:rPr lang="ru-RU" sz="3600" dirty="0">
                <a:solidFill>
                  <a:srgbClr val="002060"/>
                </a:solidFill>
              </a:rPr>
              <a:t>:</a:t>
            </a:r>
          </a:p>
          <a:p>
            <a:r>
              <a:rPr lang="ru-RU" sz="3600" dirty="0">
                <a:solidFill>
                  <a:srgbClr val="002060"/>
                </a:solidFill>
              </a:rPr>
              <a:t>поиск и изучение </a:t>
            </a:r>
            <a:r>
              <a:rPr lang="ru-RU" sz="3600" dirty="0" smtClean="0">
                <a:solidFill>
                  <a:srgbClr val="002060"/>
                </a:solidFill>
              </a:rPr>
              <a:t>памятников в </a:t>
            </a:r>
            <a:r>
              <a:rPr lang="ru-RU" sz="3600" dirty="0">
                <a:solidFill>
                  <a:srgbClr val="002060"/>
                </a:solidFill>
              </a:rPr>
              <a:t>различных </a:t>
            </a:r>
            <a:r>
              <a:rPr lang="ru-RU" sz="3600" dirty="0" smtClean="0">
                <a:solidFill>
                  <a:srgbClr val="002060"/>
                </a:solidFill>
              </a:rPr>
              <a:t>источниках. 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8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52801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99FF33"/>
                </a:solidFill>
              </a:rPr>
              <a:t>Памятный знак «Югра - людям преобразователям земли Югорской</a:t>
            </a:r>
            <a:r>
              <a:rPr lang="ru-RU" b="1" dirty="0" smtClean="0">
                <a:solidFill>
                  <a:srgbClr val="99FF33"/>
                </a:solidFill>
              </a:rPr>
              <a:t>»</a:t>
            </a:r>
            <a:endParaRPr lang="ru-RU" b="1" dirty="0">
              <a:solidFill>
                <a:srgbClr val="99FF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7730" y="2040778"/>
            <a:ext cx="5759824" cy="4351338"/>
          </a:xfrm>
        </p:spPr>
        <p:txBody>
          <a:bodyPr>
            <a:normAutofit lnSpcReduction="10000"/>
          </a:bodyPr>
          <a:lstStyle/>
          <a:p>
            <a:r>
              <a:rPr lang="ru-RU" i="1" dirty="0">
                <a:solidFill>
                  <a:srgbClr val="990033"/>
                </a:solidFill>
              </a:rPr>
              <a:t>Памятный знак </a:t>
            </a:r>
            <a:r>
              <a:rPr lang="ru-RU" i="1" dirty="0" smtClean="0">
                <a:solidFill>
                  <a:srgbClr val="990033"/>
                </a:solidFill>
              </a:rPr>
              <a:t>«Югра </a:t>
            </a:r>
            <a:r>
              <a:rPr lang="ru-RU" i="1" dirty="0">
                <a:solidFill>
                  <a:srgbClr val="990033"/>
                </a:solidFill>
              </a:rPr>
              <a:t>- людям преобразователям земли </a:t>
            </a:r>
            <a:r>
              <a:rPr lang="ru-RU" i="1" dirty="0" smtClean="0">
                <a:solidFill>
                  <a:srgbClr val="990033"/>
                </a:solidFill>
              </a:rPr>
              <a:t>Югорской». </a:t>
            </a:r>
            <a:endParaRPr lang="ru-RU" i="1" dirty="0" smtClean="0">
              <a:solidFill>
                <a:srgbClr val="990033"/>
              </a:solidFill>
            </a:endParaRPr>
          </a:p>
          <a:p>
            <a:r>
              <a:rPr lang="ru-RU" i="1" dirty="0" smtClean="0">
                <a:solidFill>
                  <a:srgbClr val="990033"/>
                </a:solidFill>
              </a:rPr>
              <a:t>Памятный </a:t>
            </a:r>
            <a:r>
              <a:rPr lang="ru-RU" i="1" dirty="0">
                <a:solidFill>
                  <a:srgbClr val="990033"/>
                </a:solidFill>
              </a:rPr>
              <a:t>знак "Югра, стела- людям преобразователям земли Югорской" установлен у здания Правительства Ханты-Мансийского автономного округа в 2000 году в честь 70-летия Ханты-Мансийского автономного округа и героев-первопроходцев </a:t>
            </a:r>
            <a:r>
              <a:rPr lang="ru-RU" i="1" dirty="0" smtClean="0">
                <a:solidFill>
                  <a:srgbClr val="990033"/>
                </a:solidFill>
              </a:rPr>
              <a:t>Югорского </a:t>
            </a:r>
            <a:r>
              <a:rPr lang="ru-RU" i="1" dirty="0">
                <a:solidFill>
                  <a:srgbClr val="990033"/>
                </a:solidFill>
              </a:rPr>
              <a:t>края.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76" y="1853578"/>
            <a:ext cx="4224618" cy="47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9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793" y="29010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99FF33"/>
                </a:solidFill>
              </a:rPr>
              <a:t>Мемориал славы нижневартовского спорта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728" y="1615671"/>
            <a:ext cx="5714796" cy="4351338"/>
          </a:xfrm>
        </p:spPr>
        <p:txBody>
          <a:bodyPr>
            <a:noAutofit/>
          </a:bodyPr>
          <a:lstStyle/>
          <a:p>
            <a:r>
              <a:rPr lang="ru-RU" sz="2400" i="1" dirty="0">
                <a:solidFill>
                  <a:schemeClr val="bg1"/>
                </a:solidFill>
              </a:rPr>
              <a:t>Мемориал славы нижневартовского спорта открыт в 2002 году. </a:t>
            </a:r>
            <a:endParaRPr lang="ru-RU" sz="2400" i="1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chemeClr val="bg1"/>
                </a:solidFill>
              </a:rPr>
              <a:t>Он </a:t>
            </a:r>
            <a:r>
              <a:rPr lang="ru-RU" sz="2400" i="1" dirty="0">
                <a:solidFill>
                  <a:schemeClr val="bg1"/>
                </a:solidFill>
              </a:rPr>
              <a:t>выполнен в форме большого золотистого шара и установлен у въезда на стадион "Центральный". </a:t>
            </a:r>
            <a:endParaRPr lang="ru-RU" sz="2400" i="1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chemeClr val="bg1"/>
                </a:solidFill>
              </a:rPr>
              <a:t>Каждое </a:t>
            </a:r>
            <a:r>
              <a:rPr lang="ru-RU" sz="2400" i="1" dirty="0">
                <a:solidFill>
                  <a:schemeClr val="bg1"/>
                </a:solidFill>
              </a:rPr>
              <a:t>имя спортсмена расположено на отдельной звездочке, которые расположены в 3 ряда. </a:t>
            </a:r>
            <a:endParaRPr lang="ru-RU" sz="2400" i="1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chemeClr val="bg1"/>
                </a:solidFill>
              </a:rPr>
              <a:t>За </a:t>
            </a:r>
            <a:r>
              <a:rPr lang="ru-RU" sz="2400" i="1" dirty="0">
                <a:solidFill>
                  <a:schemeClr val="bg1"/>
                </a:solidFill>
              </a:rPr>
              <a:t>четыре года до открытия мемориала спортсмены Нижневартовска своими победами заставили 267 раз поднять флаг России на престижных международных </a:t>
            </a:r>
            <a:r>
              <a:rPr lang="ru-RU" sz="2400" i="1" dirty="0" smtClean="0">
                <a:solidFill>
                  <a:schemeClr val="bg1"/>
                </a:solidFill>
              </a:rPr>
              <a:t>соревнованиях.</a:t>
            </a:r>
            <a:endParaRPr lang="ru-RU" sz="2400" i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687" y="1765705"/>
            <a:ext cx="5325596" cy="42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951" y="172994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99FF33"/>
                </a:solidFill>
              </a:rPr>
              <a:t>Памятник Покорителям Самотлора</a:t>
            </a:r>
            <a:endParaRPr lang="ru-RU" sz="4800" b="1" dirty="0">
              <a:solidFill>
                <a:srgbClr val="99FF33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331" y="1498557"/>
            <a:ext cx="4672908" cy="50854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49469" y="1271964"/>
            <a:ext cx="556708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FFFF00"/>
                </a:solidFill>
              </a:rPr>
              <a:t>Монументальная фигура, изображающая нефтяника. Монумент открыт в 1978г. </a:t>
            </a:r>
            <a:endParaRPr lang="ru-RU" sz="2400" i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FFFF00"/>
                </a:solidFill>
              </a:rPr>
              <a:t>12-метровая </a:t>
            </a:r>
            <a:r>
              <a:rPr lang="ru-RU" sz="2400" i="1" dirty="0" smtClean="0">
                <a:solidFill>
                  <a:srgbClr val="FFFF00"/>
                </a:solidFill>
              </a:rPr>
              <a:t>бронзовая фигура рабочего, стоящая на 10-метровом пьедестале из гранита. </a:t>
            </a:r>
            <a:endParaRPr lang="ru-RU" sz="2400" i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FFFF00"/>
                </a:solidFill>
              </a:rPr>
              <a:t>В </a:t>
            </a:r>
            <a:r>
              <a:rPr lang="ru-RU" sz="2400" i="1" dirty="0" smtClean="0">
                <a:solidFill>
                  <a:srgbClr val="FFFF00"/>
                </a:solidFill>
              </a:rPr>
              <a:t>поднятой вверх левой руке рабочий держит чашу, в которой зажжён вечный огонь. </a:t>
            </a:r>
            <a:endParaRPr lang="ru-RU" sz="2400" i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FFFF00"/>
                </a:solidFill>
              </a:rPr>
              <a:t>У </a:t>
            </a:r>
            <a:r>
              <a:rPr lang="ru-RU" sz="2400" i="1" dirty="0" smtClean="0">
                <a:solidFill>
                  <a:srgbClr val="FFFF00"/>
                </a:solidFill>
              </a:rPr>
              <a:t>основания монумента зарыта капсула с посланием потомкам, вскрытие которой намечено на 2018 год. </a:t>
            </a:r>
            <a:endParaRPr lang="ru-RU" sz="2400" i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FFFF00"/>
                </a:solidFill>
              </a:rPr>
              <a:t>Памятник </a:t>
            </a:r>
            <a:r>
              <a:rPr lang="ru-RU" sz="2400" i="1" dirty="0" smtClean="0">
                <a:solidFill>
                  <a:srgbClr val="FFFF00"/>
                </a:solidFill>
              </a:rPr>
              <a:t>Покорителям Самотлора расположен на кургане Славы.</a:t>
            </a:r>
            <a:endParaRPr lang="ru-RU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7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99FF33"/>
                </a:solidFill>
              </a:rPr>
              <a:t>П</a:t>
            </a:r>
            <a:r>
              <a:rPr lang="ru-RU" b="1" dirty="0" smtClean="0">
                <a:solidFill>
                  <a:srgbClr val="99FF33"/>
                </a:solidFill>
              </a:rPr>
              <a:t>амятник князю Александру Меншикову</a:t>
            </a:r>
            <a:endParaRPr lang="ru-RU" b="1" dirty="0">
              <a:solidFill>
                <a:srgbClr val="99FF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835" y="1825624"/>
            <a:ext cx="4424083" cy="5032375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0066"/>
                </a:solidFill>
              </a:rPr>
              <a:t>В Березово установлен памятник российскому государственному и военному деятелю, сподвижнику Петра Великого - князю А.Д. Меньшикову, который был сослан со своей семьей в этот сибирский поселок.</a:t>
            </a:r>
            <a:endParaRPr lang="ru-RU" i="1" dirty="0">
              <a:solidFill>
                <a:srgbClr val="FF006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162" y="1549772"/>
            <a:ext cx="6066025" cy="48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7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8047" y="122484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99FF33"/>
                </a:solidFill>
              </a:rPr>
              <a:t>Деревня Русскинская</a:t>
            </a:r>
            <a:endParaRPr lang="ru-RU" sz="5400" b="1" dirty="0">
              <a:solidFill>
                <a:srgbClr val="99FF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5694" y="1798732"/>
            <a:ext cx="6060141" cy="4351338"/>
          </a:xfrm>
        </p:spPr>
        <p:txBody>
          <a:bodyPr>
            <a:normAutofit fontScale="85000" lnSpcReduction="10000"/>
          </a:bodyPr>
          <a:lstStyle/>
          <a:p>
            <a:r>
              <a:rPr lang="ru-RU" i="1" dirty="0" smtClean="0">
                <a:solidFill>
                  <a:srgbClr val="9900CC"/>
                </a:solidFill>
              </a:rPr>
              <a:t>Деревня Русскинская располагается вдоль реки Тром-Аган в 130 километрах от Сургута. </a:t>
            </a:r>
            <a:endParaRPr lang="ru-RU" i="1" dirty="0" smtClean="0">
              <a:solidFill>
                <a:srgbClr val="9900CC"/>
              </a:solidFill>
            </a:endParaRPr>
          </a:p>
          <a:p>
            <a:r>
              <a:rPr lang="ru-RU" i="1" dirty="0" smtClean="0">
                <a:solidFill>
                  <a:srgbClr val="9900CC"/>
                </a:solidFill>
              </a:rPr>
              <a:t>Свое </a:t>
            </a:r>
            <a:r>
              <a:rPr lang="ru-RU" i="1" dirty="0" smtClean="0">
                <a:solidFill>
                  <a:srgbClr val="9900CC"/>
                </a:solidFill>
              </a:rPr>
              <a:t>начало деревня берет в 1926 году. Поселение имеет несколько известных достопримечательностей, ради которых сюда часто наведываются любопытные туристы. </a:t>
            </a:r>
            <a:endParaRPr lang="ru-RU" i="1" dirty="0" smtClean="0">
              <a:solidFill>
                <a:srgbClr val="9900CC"/>
              </a:solidFill>
            </a:endParaRPr>
          </a:p>
          <a:p>
            <a:r>
              <a:rPr lang="ru-RU" i="1" dirty="0" smtClean="0">
                <a:solidFill>
                  <a:srgbClr val="9900CC"/>
                </a:solidFill>
              </a:rPr>
              <a:t>Основной </a:t>
            </a:r>
            <a:r>
              <a:rPr lang="ru-RU" i="1" dirty="0" smtClean="0">
                <a:solidFill>
                  <a:srgbClr val="9900CC"/>
                </a:solidFill>
              </a:rPr>
              <a:t>достопримечательностью деревни является Музей природы и человека, в котором хранятся ценные предметы, повествующие об этнической культуре тром-аганских ханты.</a:t>
            </a:r>
            <a:endParaRPr lang="ru-RU" i="1" dirty="0">
              <a:solidFill>
                <a:srgbClr val="9900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00" y="1636306"/>
            <a:ext cx="4971430" cy="43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4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7858" y="0"/>
            <a:ext cx="7584142" cy="1450228"/>
          </a:xfrm>
        </p:spPr>
        <p:txBody>
          <a:bodyPr/>
          <a:lstStyle/>
          <a:p>
            <a:r>
              <a:rPr lang="ru-RU" b="1" dirty="0" smtClean="0">
                <a:solidFill>
                  <a:srgbClr val="99FF33"/>
                </a:solidFill>
              </a:rPr>
              <a:t>«Музей </a:t>
            </a:r>
            <a:r>
              <a:rPr lang="ru-RU" b="1" dirty="0">
                <a:solidFill>
                  <a:srgbClr val="99FF33"/>
                </a:solidFill>
              </a:rPr>
              <a:t>Природы и </a:t>
            </a:r>
            <a:r>
              <a:rPr lang="ru-RU" b="1" dirty="0" smtClean="0">
                <a:solidFill>
                  <a:srgbClr val="99FF33"/>
                </a:solidFill>
              </a:rPr>
              <a:t>Человека»</a:t>
            </a:r>
            <a:endParaRPr lang="ru-RU" b="1" dirty="0">
              <a:solidFill>
                <a:srgbClr val="99FF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046" y="1450228"/>
            <a:ext cx="5647765" cy="5728447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В 1989 г. в </a:t>
            </a:r>
            <a:r>
              <a:rPr lang="ru-RU" i="1" dirty="0" err="1">
                <a:solidFill>
                  <a:srgbClr val="FF0000"/>
                </a:solidFill>
              </a:rPr>
              <a:t>Сургутском</a:t>
            </a:r>
            <a:r>
              <a:rPr lang="ru-RU" i="1" dirty="0">
                <a:solidFill>
                  <a:srgbClr val="FF0000"/>
                </a:solidFill>
              </a:rPr>
              <a:t> районе был открыт "Музей Природы и Человека". </a:t>
            </a:r>
            <a:endParaRPr lang="ru-RU" i="1" dirty="0" smtClean="0">
              <a:solidFill>
                <a:srgbClr val="FF0000"/>
              </a:solidFill>
            </a:endParaRPr>
          </a:p>
          <a:p>
            <a:r>
              <a:rPr lang="ru-RU" i="1" dirty="0" smtClean="0">
                <a:solidFill>
                  <a:srgbClr val="FF0000"/>
                </a:solidFill>
              </a:rPr>
              <a:t>Он </a:t>
            </a:r>
            <a:r>
              <a:rPr lang="ru-RU" i="1" dirty="0">
                <a:solidFill>
                  <a:srgbClr val="FF0000"/>
                </a:solidFill>
              </a:rPr>
              <a:t>был создан на основе частной коллекции энтузиаста, человека, страстно увлеченного историей, культурой </a:t>
            </a:r>
            <a:r>
              <a:rPr lang="ru-RU" i="1" dirty="0" err="1">
                <a:solidFill>
                  <a:srgbClr val="FF0000"/>
                </a:solidFill>
              </a:rPr>
              <a:t>Сургутского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err="1">
                <a:solidFill>
                  <a:srgbClr val="FF0000"/>
                </a:solidFill>
              </a:rPr>
              <a:t>Приобья</a:t>
            </a:r>
            <a:r>
              <a:rPr lang="ru-RU" i="1" dirty="0">
                <a:solidFill>
                  <a:srgbClr val="FF0000"/>
                </a:solidFill>
              </a:rPr>
              <a:t>, его природой, - </a:t>
            </a:r>
            <a:r>
              <a:rPr lang="ru-RU" i="1" dirty="0" err="1">
                <a:solidFill>
                  <a:srgbClr val="FF0000"/>
                </a:solidFill>
              </a:rPr>
              <a:t>Ядрошниковым</a:t>
            </a:r>
            <a:r>
              <a:rPr lang="ru-RU" i="1" dirty="0">
                <a:solidFill>
                  <a:srgbClr val="FF0000"/>
                </a:solidFill>
              </a:rPr>
              <a:t> Александром Павловичем. </a:t>
            </a:r>
            <a:endParaRPr lang="ru-RU" i="1" dirty="0" smtClean="0">
              <a:solidFill>
                <a:srgbClr val="FF0000"/>
              </a:solidFill>
            </a:endParaRPr>
          </a:p>
          <a:p>
            <a:r>
              <a:rPr lang="ru-RU" i="1" dirty="0" smtClean="0">
                <a:solidFill>
                  <a:srgbClr val="FF0000"/>
                </a:solidFill>
              </a:rPr>
              <a:t>Сегодня </a:t>
            </a:r>
            <a:r>
              <a:rPr lang="ru-RU" i="1" dirty="0">
                <a:solidFill>
                  <a:srgbClr val="FF0000"/>
                </a:solidFill>
              </a:rPr>
              <a:t>этот музей является одним из интереснейших музеев округа, специфика которого, в первую очередь, - фауна Среднего </a:t>
            </a:r>
            <a:r>
              <a:rPr lang="ru-RU" i="1" dirty="0" err="1">
                <a:solidFill>
                  <a:srgbClr val="FF0000"/>
                </a:solidFill>
              </a:rPr>
              <a:t>Приобья</a:t>
            </a:r>
            <a:r>
              <a:rPr lang="ru-RU" i="1" dirty="0">
                <a:solidFill>
                  <a:srgbClr val="FF0000"/>
                </a:solidFill>
              </a:rPr>
              <a:t>. </a:t>
            </a:r>
            <a:endParaRPr lang="ru-RU" i="1" dirty="0" smtClean="0">
              <a:solidFill>
                <a:srgbClr val="FF0000"/>
              </a:solidFill>
            </a:endParaRPr>
          </a:p>
          <a:p>
            <a:r>
              <a:rPr lang="ru-RU" i="1" dirty="0" smtClean="0">
                <a:solidFill>
                  <a:srgbClr val="FF0000"/>
                </a:solidFill>
              </a:rPr>
              <a:t>Нужно </a:t>
            </a:r>
            <a:r>
              <a:rPr lang="ru-RU" i="1" dirty="0">
                <a:solidFill>
                  <a:srgbClr val="FF0000"/>
                </a:solidFill>
              </a:rPr>
              <a:t>сказать, что музеев природы в округе мало, и в этой связи, конечно, очевидна актуальность музея д. </a:t>
            </a:r>
            <a:r>
              <a:rPr lang="ru-RU" i="1" dirty="0" err="1">
                <a:solidFill>
                  <a:srgbClr val="FF0000"/>
                </a:solidFill>
              </a:rPr>
              <a:t>Русскинская</a:t>
            </a:r>
            <a:r>
              <a:rPr lang="ru-RU" i="1" dirty="0">
                <a:solidFill>
                  <a:srgbClr val="FF0000"/>
                </a:solidFill>
              </a:rPr>
              <a:t>, собравшего в своих стенах все многообразие местной </a:t>
            </a:r>
            <a:r>
              <a:rPr lang="ru-RU" i="1" dirty="0" smtClean="0">
                <a:solidFill>
                  <a:srgbClr val="FF0000"/>
                </a:solidFill>
              </a:rPr>
              <a:t>фауны.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554" y="2178424"/>
            <a:ext cx="5093062" cy="420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8134" y="200912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00FF"/>
                </a:solidFill>
              </a:rPr>
              <a:t>Вывод: 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00FF"/>
                </a:solidFill>
              </a:rPr>
              <a:t>Наше </a:t>
            </a:r>
            <a:r>
              <a:rPr lang="ru-RU" sz="3600" dirty="0">
                <a:solidFill>
                  <a:srgbClr val="0000FF"/>
                </a:solidFill>
              </a:rPr>
              <a:t>исследование подтверждает выдвинутую гипотезу</a:t>
            </a:r>
            <a:r>
              <a:rPr lang="ru-RU" sz="3600" dirty="0" smtClean="0">
                <a:solidFill>
                  <a:srgbClr val="0000FF"/>
                </a:solidFill>
              </a:rPr>
              <a:t>: 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00FF"/>
                </a:solidFill>
              </a:rPr>
              <a:t> </a:t>
            </a:r>
            <a:r>
              <a:rPr lang="ru-RU" sz="3600" dirty="0">
                <a:solidFill>
                  <a:srgbClr val="0000FF"/>
                </a:solidFill>
              </a:rPr>
              <a:t>изучение истории Югры </a:t>
            </a:r>
            <a:r>
              <a:rPr lang="ru-RU" sz="3600" dirty="0" smtClean="0">
                <a:solidFill>
                  <a:srgbClr val="0000FF"/>
                </a:solidFill>
              </a:rPr>
              <a:t>позволило </a:t>
            </a:r>
            <a:r>
              <a:rPr lang="ru-RU" sz="3600" dirty="0">
                <a:solidFill>
                  <a:srgbClr val="0000FF"/>
                </a:solidFill>
              </a:rPr>
              <a:t>найти малоизвестные и необычные </a:t>
            </a:r>
            <a:r>
              <a:rPr lang="ru-RU" sz="3600" dirty="0" smtClean="0">
                <a:solidFill>
                  <a:srgbClr val="0000FF"/>
                </a:solidFill>
              </a:rPr>
              <a:t>памятники Югорской земли.</a:t>
            </a:r>
            <a:endParaRPr lang="ru-RU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1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4272" y="93785"/>
            <a:ext cx="3536853" cy="104604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99FF33"/>
                </a:solidFill>
              </a:rPr>
              <a:t>Вопросы:</a:t>
            </a:r>
            <a:endParaRPr lang="ru-RU" sz="6000" b="1" dirty="0">
              <a:solidFill>
                <a:srgbClr val="99FF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114" y="788132"/>
            <a:ext cx="10515600" cy="4351338"/>
          </a:xfrm>
        </p:spPr>
        <p:txBody>
          <a:bodyPr>
            <a:noAutofit/>
          </a:bodyPr>
          <a:lstStyle/>
          <a:p>
            <a:r>
              <a:rPr lang="ru-RU" i="1" dirty="0" smtClean="0">
                <a:solidFill>
                  <a:srgbClr val="9900CC"/>
                </a:solidFill>
              </a:rPr>
              <a:t>1) Что такое памятник?</a:t>
            </a:r>
          </a:p>
          <a:p>
            <a:pPr marL="0" indent="0">
              <a:buNone/>
            </a:pPr>
            <a:endParaRPr lang="ru-RU" i="1" dirty="0" smtClean="0">
              <a:solidFill>
                <a:srgbClr val="9900CC"/>
              </a:solidFill>
            </a:endParaRPr>
          </a:p>
          <a:p>
            <a:r>
              <a:rPr lang="ru-RU" i="1" dirty="0" smtClean="0">
                <a:solidFill>
                  <a:srgbClr val="9900CC"/>
                </a:solidFill>
              </a:rPr>
              <a:t>2) Какие памятники вы запомнили?</a:t>
            </a:r>
          </a:p>
          <a:p>
            <a:endParaRPr lang="ru-RU" i="1" dirty="0" smtClean="0">
              <a:solidFill>
                <a:srgbClr val="9900CC"/>
              </a:solidFill>
            </a:endParaRPr>
          </a:p>
          <a:p>
            <a:r>
              <a:rPr lang="ru-RU" i="1" dirty="0" smtClean="0">
                <a:solidFill>
                  <a:srgbClr val="9900CC"/>
                </a:solidFill>
              </a:rPr>
              <a:t>3) В каком году был установлен памятник основателям Сургута?</a:t>
            </a:r>
          </a:p>
          <a:p>
            <a:endParaRPr lang="ru-RU" i="1" dirty="0" smtClean="0">
              <a:solidFill>
                <a:srgbClr val="9900CC"/>
              </a:solidFill>
            </a:endParaRPr>
          </a:p>
          <a:p>
            <a:r>
              <a:rPr lang="ru-RU" i="1" dirty="0" smtClean="0">
                <a:solidFill>
                  <a:srgbClr val="9900CC"/>
                </a:solidFill>
              </a:rPr>
              <a:t>4) Кем был построена  </a:t>
            </a:r>
            <a:r>
              <a:rPr lang="ru-RU" i="1" dirty="0">
                <a:solidFill>
                  <a:srgbClr val="9900CC"/>
                </a:solidFill>
              </a:rPr>
              <a:t>Купеческая усадьба. Дом купца Г.С. </a:t>
            </a:r>
            <a:r>
              <a:rPr lang="ru-RU" i="1" dirty="0" smtClean="0">
                <a:solidFill>
                  <a:srgbClr val="9900CC"/>
                </a:solidFill>
              </a:rPr>
              <a:t>Клепикова?</a:t>
            </a:r>
          </a:p>
          <a:p>
            <a:endParaRPr lang="ru-RU" i="1" dirty="0" smtClean="0">
              <a:solidFill>
                <a:srgbClr val="9900CC"/>
              </a:solidFill>
            </a:endParaRPr>
          </a:p>
          <a:p>
            <a:r>
              <a:rPr lang="ru-RU" i="1" dirty="0">
                <a:solidFill>
                  <a:srgbClr val="9900CC"/>
                </a:solidFill>
              </a:rPr>
              <a:t>5) К концу 2009 года количество мамонтов увеличилось, и их группа уже состояла </a:t>
            </a:r>
            <a:r>
              <a:rPr lang="ru-RU" i="1" dirty="0" smtClean="0">
                <a:solidFill>
                  <a:srgbClr val="9900CC"/>
                </a:solidFill>
              </a:rPr>
              <a:t>из </a:t>
            </a:r>
            <a:r>
              <a:rPr lang="ru-RU" i="1" dirty="0" smtClean="0">
                <a:solidFill>
                  <a:srgbClr val="FFFF00"/>
                </a:solidFill>
              </a:rPr>
              <a:t>………………….</a:t>
            </a:r>
            <a:r>
              <a:rPr lang="ru-RU" i="1" dirty="0" smtClean="0">
                <a:solidFill>
                  <a:srgbClr val="9900CC"/>
                </a:solidFill>
              </a:rPr>
              <a:t> </a:t>
            </a:r>
            <a:r>
              <a:rPr lang="ru-RU" i="1" dirty="0">
                <a:solidFill>
                  <a:srgbClr val="9900CC"/>
                </a:solidFill>
              </a:rPr>
              <a:t>ж</a:t>
            </a:r>
            <a:r>
              <a:rPr lang="ru-RU" i="1" dirty="0" smtClean="0">
                <a:solidFill>
                  <a:srgbClr val="9900CC"/>
                </a:solidFill>
              </a:rPr>
              <a:t>ивотных?</a:t>
            </a:r>
          </a:p>
        </p:txBody>
      </p:sp>
    </p:spTree>
    <p:extLst>
      <p:ext uri="{BB962C8B-B14F-4D97-AF65-F5344CB8AC3E}">
        <p14:creationId xmlns:p14="http://schemas.microsoft.com/office/powerpoint/2010/main" val="39984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883" y="618565"/>
            <a:ext cx="11353800" cy="5876364"/>
          </a:xfrm>
        </p:spPr>
        <p:txBody>
          <a:bodyPr>
            <a:normAutofit fontScale="92500" lnSpcReduction="20000"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6)  В каком городе находится Памятный знак «Югра - людям преобразователям земли Югорской</a:t>
            </a:r>
            <a:r>
              <a:rPr lang="ru-RU" sz="3600" dirty="0" smtClean="0">
                <a:solidFill>
                  <a:srgbClr val="FF0000"/>
                </a:solidFill>
              </a:rPr>
              <a:t>»?</a:t>
            </a:r>
          </a:p>
          <a:p>
            <a:endParaRPr lang="ru-RU" sz="3600" dirty="0">
              <a:solidFill>
                <a:srgbClr val="FF0000"/>
              </a:solidFill>
            </a:endParaRPr>
          </a:p>
          <a:p>
            <a:r>
              <a:rPr lang="ru-RU" sz="3600" dirty="0">
                <a:solidFill>
                  <a:srgbClr val="FF0000"/>
                </a:solidFill>
              </a:rPr>
              <a:t>7) С чем была капсула у покорителя Самотлора</a:t>
            </a:r>
            <a:r>
              <a:rPr lang="ru-RU" sz="3600" dirty="0" smtClean="0">
                <a:solidFill>
                  <a:srgbClr val="FF0000"/>
                </a:solidFill>
              </a:rPr>
              <a:t>?</a:t>
            </a:r>
          </a:p>
          <a:p>
            <a:endParaRPr lang="ru-RU" sz="3600" dirty="0">
              <a:solidFill>
                <a:srgbClr val="FF0000"/>
              </a:solidFill>
            </a:endParaRPr>
          </a:p>
          <a:p>
            <a:r>
              <a:rPr lang="ru-RU" sz="3600" dirty="0">
                <a:solidFill>
                  <a:srgbClr val="FF0000"/>
                </a:solidFill>
              </a:rPr>
              <a:t>8) За четыре года до открытия мемориала спортсмены Нижневартовска своими победами заставили </a:t>
            </a:r>
            <a:r>
              <a:rPr lang="ru-RU" sz="3600" dirty="0">
                <a:solidFill>
                  <a:srgbClr val="FFFF00"/>
                </a:solidFill>
              </a:rPr>
              <a:t>……..</a:t>
            </a:r>
            <a:r>
              <a:rPr lang="ru-RU" sz="3600" dirty="0">
                <a:solidFill>
                  <a:srgbClr val="FF0000"/>
                </a:solidFill>
              </a:rPr>
              <a:t> раз поднять флаг России на престижных международных соревнованиях</a:t>
            </a:r>
            <a:r>
              <a:rPr lang="ru-RU" sz="3600" dirty="0" smtClean="0">
                <a:solidFill>
                  <a:srgbClr val="FF0000"/>
                </a:solidFill>
              </a:rPr>
              <a:t>?</a:t>
            </a:r>
          </a:p>
          <a:p>
            <a:endParaRPr lang="ru-RU" sz="3600" dirty="0">
              <a:solidFill>
                <a:srgbClr val="FF0000"/>
              </a:solidFill>
            </a:endParaRPr>
          </a:p>
          <a:p>
            <a:r>
              <a:rPr lang="ru-RU" sz="3600" dirty="0">
                <a:solidFill>
                  <a:srgbClr val="FF0000"/>
                </a:solidFill>
              </a:rPr>
              <a:t>9)Какому князю установлен памятник в Березово</a:t>
            </a:r>
            <a:r>
              <a:rPr lang="ru-RU" sz="3600" dirty="0" smtClean="0">
                <a:solidFill>
                  <a:srgbClr val="FF0000"/>
                </a:solidFill>
              </a:rPr>
              <a:t>?</a:t>
            </a:r>
          </a:p>
          <a:p>
            <a:endParaRPr lang="ru-RU" sz="3600" dirty="0">
              <a:solidFill>
                <a:srgbClr val="FF0000"/>
              </a:solidFill>
            </a:endParaRPr>
          </a:p>
          <a:p>
            <a:r>
              <a:rPr lang="ru-RU" sz="3600" dirty="0">
                <a:solidFill>
                  <a:srgbClr val="FF0000"/>
                </a:solidFill>
              </a:rPr>
              <a:t>10) Какой музей есть в древне Русскинская?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9288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8541" y="1731495"/>
            <a:ext cx="10443882" cy="5018928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990033"/>
                </a:solidFill>
              </a:rPr>
              <a:t>Па́мятник</a:t>
            </a:r>
            <a:r>
              <a:rPr lang="ru-RU" sz="3200" dirty="0">
                <a:solidFill>
                  <a:srgbClr val="990033"/>
                </a:solidFill>
              </a:rPr>
              <a:t> — </a:t>
            </a:r>
            <a:r>
              <a:rPr lang="ru-RU" sz="3200" dirty="0" smtClean="0">
                <a:solidFill>
                  <a:srgbClr val="990033"/>
                </a:solidFill>
              </a:rPr>
              <a:t> </a:t>
            </a:r>
            <a:r>
              <a:rPr lang="ru-RU" sz="3200" dirty="0">
                <a:solidFill>
                  <a:srgbClr val="990033"/>
                </a:solidFill>
              </a:rPr>
              <a:t>сооружение, предназначенное для увековечения людей, событий, объектов, иногда животных, литературных и кинематографических персонажей и др. </a:t>
            </a:r>
            <a:r>
              <a:rPr lang="ru-RU" sz="3200" dirty="0" smtClean="0">
                <a:solidFill>
                  <a:srgbClr val="990033"/>
                </a:solidFill>
              </a:rPr>
              <a:t>Возведение </a:t>
            </a:r>
            <a:r>
              <a:rPr lang="ru-RU" sz="3200" dirty="0">
                <a:solidFill>
                  <a:srgbClr val="990033"/>
                </a:solidFill>
              </a:rPr>
              <a:t>памятников </a:t>
            </a:r>
            <a:r>
              <a:rPr lang="ru-RU" sz="3200" dirty="0" smtClean="0">
                <a:solidFill>
                  <a:srgbClr val="990033"/>
                </a:solidFill>
              </a:rPr>
              <a:t>важно </a:t>
            </a:r>
            <a:r>
              <a:rPr lang="ru-RU" sz="3200" dirty="0">
                <a:solidFill>
                  <a:srgbClr val="990033"/>
                </a:solidFill>
              </a:rPr>
              <a:t>для того, чтобы увековечивать в памяти события прошлого. Но прежде всего они служат напоминанием о будущем.</a:t>
            </a:r>
          </a:p>
        </p:txBody>
      </p:sp>
    </p:spTree>
    <p:extLst>
      <p:ext uri="{BB962C8B-B14F-4D97-AF65-F5344CB8AC3E}">
        <p14:creationId xmlns:p14="http://schemas.microsoft.com/office/powerpoint/2010/main" val="216909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353" y="1032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99FF33"/>
                </a:solidFill>
              </a:rPr>
              <a:t>Памятник основателям Сургута</a:t>
            </a:r>
            <a:endParaRPr lang="ru-RU" sz="5400" b="1" dirty="0">
              <a:solidFill>
                <a:srgbClr val="99FF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0153" y="1549820"/>
            <a:ext cx="6055659" cy="4351338"/>
          </a:xfrm>
        </p:spPr>
        <p:txBody>
          <a:bodyPr>
            <a:noAutofit/>
          </a:bodyPr>
          <a:lstStyle/>
          <a:p>
            <a:r>
              <a:rPr lang="ru-RU" i="1" dirty="0" smtClean="0">
                <a:solidFill>
                  <a:srgbClr val="000099"/>
                </a:solidFill>
              </a:rPr>
              <a:t>Памятник основателям Сибири установлен в самом центре Сургута в 2002 году. </a:t>
            </a:r>
            <a:endParaRPr lang="ru-RU" i="1" dirty="0" smtClean="0">
              <a:solidFill>
                <a:srgbClr val="000099"/>
              </a:solidFill>
            </a:endParaRPr>
          </a:p>
          <a:p>
            <a:r>
              <a:rPr lang="ru-RU" i="1" dirty="0" smtClean="0">
                <a:solidFill>
                  <a:srgbClr val="000099"/>
                </a:solidFill>
              </a:rPr>
              <a:t>В </a:t>
            </a:r>
            <a:r>
              <a:rPr lang="ru-RU" i="1" dirty="0" smtClean="0">
                <a:solidFill>
                  <a:srgbClr val="000099"/>
                </a:solidFill>
              </a:rPr>
              <a:t>бронзе увековечены князь Федор Барятинский, воевода Владимир Аничков, безымянные священник и казак-плотник. </a:t>
            </a:r>
            <a:endParaRPr lang="ru-RU" i="1" dirty="0" smtClean="0">
              <a:solidFill>
                <a:srgbClr val="000099"/>
              </a:solidFill>
            </a:endParaRPr>
          </a:p>
          <a:p>
            <a:r>
              <a:rPr lang="ru-RU" i="1" dirty="0" smtClean="0">
                <a:solidFill>
                  <a:srgbClr val="000099"/>
                </a:solidFill>
              </a:rPr>
              <a:t>Первые </a:t>
            </a:r>
            <a:r>
              <a:rPr lang="ru-RU" i="1" dirty="0" smtClean="0">
                <a:solidFill>
                  <a:srgbClr val="000099"/>
                </a:solidFill>
              </a:rPr>
              <a:t>две личности известны истории, именно они по царскому указу прибыли в самую сердцевину Западной Сибири, «чтобы град Сургут построить».</a:t>
            </a:r>
            <a:endParaRPr lang="ru-RU" i="1" dirty="0">
              <a:solidFill>
                <a:srgbClr val="0000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86438"/>
            <a:ext cx="4598894" cy="541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7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412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99FF33"/>
                </a:solidFill>
              </a:rPr>
              <a:t>Купеческая усадьба. Дом купца Г.С. Клепикова </a:t>
            </a:r>
            <a:endParaRPr lang="ru-RU" b="1" dirty="0">
              <a:solidFill>
                <a:srgbClr val="99FF3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471" y="1815353"/>
            <a:ext cx="6333565" cy="4589743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</a:rPr>
              <a:t>«Купеческая усадьба. Дом купца Г.С. Клепикова» - единственный в Сургуте памятник архитектуры рубежа 19-20 веков, сохранившийся на своём историческом месте. </a:t>
            </a:r>
            <a:endParaRPr lang="ru-RU" sz="2400" i="1" dirty="0" smtClean="0">
              <a:solidFill>
                <a:srgbClr val="C00000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Судьба </a:t>
            </a:r>
            <a:r>
              <a:rPr lang="ru-RU" sz="2400" i="1" dirty="0" smtClean="0">
                <a:solidFill>
                  <a:srgbClr val="C00000"/>
                </a:solidFill>
              </a:rPr>
              <a:t>усадьбы интересна и насыщенна. Дом был построен сургутским торгующим мещанином Галактионом Степановичем Клепиковым. </a:t>
            </a:r>
            <a:endParaRPr lang="ru-RU" sz="2400" i="1" dirty="0" smtClean="0">
              <a:solidFill>
                <a:srgbClr val="C00000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После </a:t>
            </a:r>
            <a:r>
              <a:rPr lang="ru-RU" sz="2400" i="1" dirty="0" smtClean="0">
                <a:solidFill>
                  <a:srgbClr val="C00000"/>
                </a:solidFill>
              </a:rPr>
              <a:t>установления советской власти в Сургуте дом был конфискован у сына Галактиона Степановича Клепикова – Алексея.</a:t>
            </a:r>
            <a:endParaRPr lang="ru-RU" sz="2400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036" y="1815353"/>
            <a:ext cx="5629082" cy="43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8847" y="176867"/>
            <a:ext cx="10515600" cy="1325563"/>
          </a:xfrm>
        </p:spPr>
        <p:txBody>
          <a:bodyPr>
            <a:normAutofit/>
          </a:bodyPr>
          <a:lstStyle/>
          <a:p>
            <a:r>
              <a:rPr lang="ru-RU" sz="7200" b="1" dirty="0">
                <a:solidFill>
                  <a:srgbClr val="99FF33"/>
                </a:solidFill>
              </a:rPr>
              <a:t>Мемориал Славы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894" y="1502430"/>
            <a:ext cx="4688541" cy="4351338"/>
          </a:xfrm>
        </p:spPr>
        <p:txBody>
          <a:bodyPr>
            <a:noAutofit/>
          </a:bodyPr>
          <a:lstStyle/>
          <a:p>
            <a:r>
              <a:rPr lang="ru-RU" i="1" dirty="0">
                <a:solidFill>
                  <a:srgbClr val="990033"/>
                </a:solidFill>
              </a:rPr>
              <a:t>Автор проекта Стародумов В. Включает в себя памятники: "Борцам за Советскую власть" и "Сургутянам", павшим на фронтах </a:t>
            </a:r>
            <a:r>
              <a:rPr lang="ru-RU" i="1" dirty="0" smtClean="0">
                <a:solidFill>
                  <a:srgbClr val="990033"/>
                </a:solidFill>
              </a:rPr>
              <a:t>ВОВ. </a:t>
            </a:r>
            <a:endParaRPr lang="ru-RU" i="1" dirty="0" smtClean="0">
              <a:solidFill>
                <a:srgbClr val="990033"/>
              </a:solidFill>
            </a:endParaRPr>
          </a:p>
          <a:p>
            <a:r>
              <a:rPr lang="ru-RU" i="1" dirty="0" smtClean="0">
                <a:solidFill>
                  <a:srgbClr val="990033"/>
                </a:solidFill>
              </a:rPr>
              <a:t>Гранитное </a:t>
            </a:r>
            <a:r>
              <a:rPr lang="ru-RU" i="1" dirty="0">
                <a:solidFill>
                  <a:srgbClr val="990033"/>
                </a:solidFill>
              </a:rPr>
              <a:t>сооружение, по правую и левую сторону от которого расположены 16 плит с именами более тысячи фронтовиков, не вернувшихся с полей сражений в годы ВОВ.</a:t>
            </a:r>
          </a:p>
          <a:p>
            <a:pPr marL="0" indent="0">
              <a:buNone/>
            </a:pPr>
            <a:endParaRPr lang="ru-RU" i="1" dirty="0">
              <a:solidFill>
                <a:srgbClr val="99003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931" y="1502431"/>
            <a:ext cx="6174582" cy="497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99FF33"/>
                </a:solidFill>
              </a:rPr>
              <a:t>Памятник «Чёрный лис»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869" y="1690688"/>
            <a:ext cx="5723965" cy="4620746"/>
          </a:xfrm>
        </p:spPr>
        <p:txBody>
          <a:bodyPr>
            <a:noAutofit/>
          </a:bodyPr>
          <a:lstStyle/>
          <a:p>
            <a:r>
              <a:rPr lang="ru-RU" i="1" dirty="0">
                <a:solidFill>
                  <a:srgbClr val="7030A0"/>
                </a:solidFill>
              </a:rPr>
              <a:t>Памятник «Чёрный лис» — один из самых знаковых в городе. Он стоит прямо у входа в Историко-культурный центр «Старый Сургут</a:t>
            </a:r>
            <a:r>
              <a:rPr lang="ru-RU" i="1" dirty="0" smtClean="0">
                <a:solidFill>
                  <a:srgbClr val="7030A0"/>
                </a:solidFill>
              </a:rPr>
              <a:t>».</a:t>
            </a:r>
          </a:p>
          <a:p>
            <a:r>
              <a:rPr lang="ru-RU" i="1" dirty="0" smtClean="0">
                <a:solidFill>
                  <a:srgbClr val="7030A0"/>
                </a:solidFill>
              </a:rPr>
              <a:t> </a:t>
            </a:r>
            <a:r>
              <a:rPr lang="ru-RU" i="1" dirty="0">
                <a:solidFill>
                  <a:srgbClr val="7030A0"/>
                </a:solidFill>
              </a:rPr>
              <a:t>Лис почти точь-в-точь копирует изображение зверя на гербе Сургута. </a:t>
            </a:r>
            <a:endParaRPr lang="ru-RU" i="1" dirty="0" smtClean="0">
              <a:solidFill>
                <a:srgbClr val="7030A0"/>
              </a:solidFill>
            </a:endParaRPr>
          </a:p>
          <a:p>
            <a:r>
              <a:rPr lang="ru-RU" i="1" dirty="0" smtClean="0">
                <a:solidFill>
                  <a:srgbClr val="7030A0"/>
                </a:solidFill>
              </a:rPr>
              <a:t>Бронзовая </a:t>
            </a:r>
            <a:r>
              <a:rPr lang="ru-RU" i="1" dirty="0">
                <a:solidFill>
                  <a:srgbClr val="7030A0"/>
                </a:solidFill>
              </a:rPr>
              <a:t>лисица была отлита в Санкт-Петербурге, в Международном центре культуры и </a:t>
            </a:r>
            <a:r>
              <a:rPr lang="ru-RU" i="1" dirty="0" smtClean="0">
                <a:solidFill>
                  <a:srgbClr val="7030A0"/>
                </a:solidFill>
              </a:rPr>
              <a:t>искусства. 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94" y="259594"/>
            <a:ext cx="4630270" cy="642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8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4610" y="20124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99FF33"/>
                </a:solidFill>
              </a:rPr>
              <a:t>Памятник строителю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024" y="1610004"/>
            <a:ext cx="5459505" cy="4817689"/>
          </a:xfrm>
        </p:spPr>
        <p:txBody>
          <a:bodyPr>
            <a:noAutofit/>
          </a:bodyPr>
          <a:lstStyle/>
          <a:p>
            <a:r>
              <a:rPr lang="ru-RU" sz="3200" i="1" dirty="0">
                <a:solidFill>
                  <a:srgbClr val="FF33CC"/>
                </a:solidFill>
              </a:rPr>
              <a:t>В начале августа 2008 года в Сургуте установили памятник тем, кто в нелёгких условиях много лет назад строил город. </a:t>
            </a:r>
            <a:endParaRPr lang="ru-RU" sz="3200" i="1" dirty="0" smtClean="0">
              <a:solidFill>
                <a:srgbClr val="FF33CC"/>
              </a:solidFill>
            </a:endParaRPr>
          </a:p>
          <a:p>
            <a:r>
              <a:rPr lang="ru-RU" sz="3200" i="1" dirty="0" smtClean="0">
                <a:solidFill>
                  <a:srgbClr val="FF33CC"/>
                </a:solidFill>
              </a:rPr>
              <a:t>Он </a:t>
            </a:r>
            <a:r>
              <a:rPr lang="ru-RU" sz="3200" i="1" dirty="0">
                <a:solidFill>
                  <a:srgbClr val="FF33CC"/>
                </a:solidFill>
              </a:rPr>
              <a:t>расположен возле магазина «Прометей» в зоне, где передвигаются пешеходы</a:t>
            </a:r>
            <a:r>
              <a:rPr lang="ru-RU" sz="4000" i="1" dirty="0">
                <a:solidFill>
                  <a:srgbClr val="FF33CC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07" y="1433793"/>
            <a:ext cx="6396319" cy="479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456</TotalTime>
  <Words>1793</Words>
  <Application>Microsoft Office PowerPoint</Application>
  <PresentationFormat>Широкоэкранный</PresentationFormat>
  <Paragraphs>158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Тема Office</vt:lpstr>
      <vt:lpstr>Памятники Югры</vt:lpstr>
      <vt:lpstr>Презентация PowerPoint</vt:lpstr>
      <vt:lpstr>Презентация PowerPoint</vt:lpstr>
      <vt:lpstr>Презентация PowerPoint</vt:lpstr>
      <vt:lpstr>Памятник основателям Сургута</vt:lpstr>
      <vt:lpstr>Купеческая усадьба. Дом купца Г.С. Клепикова </vt:lpstr>
      <vt:lpstr>Мемориал Славы</vt:lpstr>
      <vt:lpstr>Памятник «Чёрный лис» </vt:lpstr>
      <vt:lpstr>Памятник строителю</vt:lpstr>
      <vt:lpstr>Памятник первым комсомольцам</vt:lpstr>
      <vt:lpstr>Мозаичное панно  «Мадонна с младенцем»</vt:lpstr>
      <vt:lpstr>Памятник «Мужеству рыбаков Сургута» </vt:lpstr>
      <vt:lpstr>Стела «Факел» </vt:lpstr>
      <vt:lpstr>Скульптурная композиция «Пегас»</vt:lpstr>
      <vt:lpstr>Памятник воинам - интернационалистам</vt:lpstr>
      <vt:lpstr>Скульптурная композиция «Полет» </vt:lpstr>
      <vt:lpstr>Малые скульптурные формы  «Знаки зодиака»</vt:lpstr>
      <vt:lpstr>Памятный обелиск сургутянам  ушедшим на ВОВ</vt:lpstr>
      <vt:lpstr>Памятник А.С. Пушкину </vt:lpstr>
      <vt:lpstr>Памятник первому поезду </vt:lpstr>
      <vt:lpstr>Памятник авиаторам Сургута </vt:lpstr>
      <vt:lpstr>Памятник Карлу Марксу</vt:lpstr>
      <vt:lpstr>Малые скульптурные формы  «Сказочное зверье» </vt:lpstr>
      <vt:lpstr>Памятник «Медсестре» </vt:lpstr>
      <vt:lpstr>Скульптурная композиция  «Айболит со зверьми» </vt:lpstr>
      <vt:lpstr>Бюст Ф. К. Салманову</vt:lpstr>
      <vt:lpstr>Памятник Ермаку </vt:lpstr>
      <vt:lpstr>Стела «Сквер Памяти Чернобыльцев»</vt:lpstr>
      <vt:lpstr>Мамонты Югры</vt:lpstr>
      <vt:lpstr>Памятный знак «Югра - людям преобразователям земли Югорской»</vt:lpstr>
      <vt:lpstr>Мемориал славы нижневартовского спорта</vt:lpstr>
      <vt:lpstr>Памятник Покорителям Самотлора</vt:lpstr>
      <vt:lpstr>Памятник князю Александру Меншикову</vt:lpstr>
      <vt:lpstr>Деревня Русскинская</vt:lpstr>
      <vt:lpstr>«Музей Природы и Человека»</vt:lpstr>
      <vt:lpstr>Презентация PowerPoint</vt:lpstr>
      <vt:lpstr>Вопросы: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Памятники Югры</dc:title>
  <dc:creator>Маша</dc:creator>
  <cp:lastModifiedBy>Маша</cp:lastModifiedBy>
  <cp:revision>46</cp:revision>
  <dcterms:created xsi:type="dcterms:W3CDTF">2016-01-06T09:43:47Z</dcterms:created>
  <dcterms:modified xsi:type="dcterms:W3CDTF">2016-01-24T14:10:13Z</dcterms:modified>
</cp:coreProperties>
</file>