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73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ru-RU"/>
          </a:p>
        </p:txBody>
      </p:sp>
      <p:sp>
        <p:nvSpPr>
          <p:cNvPr id="3" name="Дата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03352906-11C0-4F7D-881C-7569081E403E}" type="datetime1">
              <a:rPr lang="ru-RU"/>
              <a:pPr lvl="0"/>
              <a:t>05.04.2016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Заметки 4"/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5E3CFB32-835A-4667-B932-A1AA1967003A}" type="slidenum">
              <a:rPr/>
              <a:pPr lvl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-8467" y="-8467"/>
            <a:ext cx="9171321" cy="6874934"/>
            <a:chOff x="-8467" y="-8467"/>
            <a:chExt cx="9171321" cy="6874934"/>
          </a:xfrm>
        </p:grpSpPr>
        <p:cxnSp>
          <p:nvCxnSpPr>
            <p:cNvPr id="3" name="Straight Connector 27"/>
            <p:cNvCxnSpPr/>
            <p:nvPr/>
          </p:nvCxnSpPr>
          <p:spPr>
            <a:xfrm flipV="1">
              <a:off x="5130826" y="4175607"/>
              <a:ext cx="4022482" cy="2682393"/>
            </a:xfrm>
            <a:prstGeom prst="straightConnector1">
              <a:avLst/>
            </a:prstGeom>
            <a:noFill/>
            <a:ln w="9528">
              <a:solidFill>
                <a:srgbClr val="F496CB">
                  <a:alpha val="70000"/>
                </a:srgbClr>
              </a:solidFill>
              <a:prstDash val="solid"/>
            </a:ln>
          </p:spPr>
        </p:cxnSp>
        <p:cxnSp>
          <p:nvCxnSpPr>
            <p:cNvPr id="4" name="Straight Connector 28"/>
            <p:cNvCxnSpPr/>
            <p:nvPr/>
          </p:nvCxnSpPr>
          <p:spPr>
            <a:xfrm>
              <a:off x="7042708" y="0"/>
              <a:ext cx="1219197" cy="6858000"/>
            </a:xfrm>
            <a:prstGeom prst="straightConnector1">
              <a:avLst/>
            </a:prstGeom>
            <a:noFill/>
            <a:ln w="9528">
              <a:solidFill>
                <a:srgbClr val="F496CB">
                  <a:alpha val="70000"/>
                </a:srgbClr>
              </a:solidFill>
              <a:prstDash val="solid"/>
            </a:ln>
          </p:spPr>
        </p:cxnSp>
        <p:sp>
          <p:nvSpPr>
            <p:cNvPr id="5" name="Freeform 29"/>
            <p:cNvSpPr/>
            <p:nvPr/>
          </p:nvSpPr>
          <p:spPr>
            <a:xfrm>
              <a:off x="6891896" y="0"/>
              <a:ext cx="2269440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69442"/>
                <a:gd name="f4" fmla="val 6866466"/>
                <a:gd name="f5" fmla="val 2023534"/>
                <a:gd name="f6" fmla="val 6858000"/>
                <a:gd name="f7" fmla="val 2269067"/>
                <a:gd name="f8" fmla="val 2271889"/>
                <a:gd name="f9" fmla="val 4580466"/>
                <a:gd name="f10" fmla="val 2257778"/>
                <a:gd name="f11" fmla="val 2294466"/>
                <a:gd name="f12" fmla="val 2260600"/>
                <a:gd name="f13" fmla="val 8466"/>
                <a:gd name="f14" fmla="*/ f0 1 2269442"/>
                <a:gd name="f15" fmla="*/ f1 1 6866466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2269442"/>
                <a:gd name="f22" fmla="*/ f19 1 6866466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2269442" h="6866466">
                  <a:moveTo>
                    <a:pt x="f5" y="f2"/>
                  </a:moveTo>
                  <a:lnTo>
                    <a:pt x="f2" y="f6"/>
                  </a:lnTo>
                  <a:lnTo>
                    <a:pt x="f7" y="f4"/>
                  </a:lnTo>
                  <a:cubicBezTo>
                    <a:pt x="f8" y="f9"/>
                    <a:pt x="f10" y="f11"/>
                    <a:pt x="f12" y="f13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F496CB">
                <a:alpha val="36000"/>
              </a:srgbClr>
            </a:solidFill>
            <a:ln>
              <a:noFill/>
              <a:prstDash val="solid"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6" name="Freeform 30"/>
            <p:cNvSpPr/>
            <p:nvPr/>
          </p:nvSpPr>
          <p:spPr>
            <a:xfrm>
              <a:off x="7205161" y="-8467"/>
              <a:ext cx="1948147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48147"/>
                <a:gd name="f4" fmla="val 6866467"/>
                <a:gd name="f5" fmla="val 1202267"/>
                <a:gd name="f6" fmla="val 1947333"/>
                <a:gd name="f7" fmla="val 1944511"/>
                <a:gd name="f8" fmla="val 4577645"/>
                <a:gd name="f9" fmla="val 1950155"/>
                <a:gd name="f10" fmla="val 2288822"/>
                <a:gd name="f11" fmla="*/ f0 1 1948147"/>
                <a:gd name="f12" fmla="*/ f1 1 6866467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948147"/>
                <a:gd name="f19" fmla="*/ f16 1 6866467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948147" h="6866467">
                  <a:moveTo>
                    <a:pt x="f2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6" y="f2"/>
                  </a:cubicBezTo>
                  <a:lnTo>
                    <a:pt x="f2" y="f2"/>
                  </a:lnTo>
                  <a:close/>
                </a:path>
              </a:pathLst>
            </a:custGeom>
            <a:solidFill>
              <a:srgbClr val="F496CB">
                <a:alpha val="20000"/>
              </a:srgbClr>
            </a:solidFill>
            <a:ln>
              <a:noFill/>
              <a:prstDash val="solid"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7" name="Freeform 31"/>
            <p:cNvSpPr/>
            <p:nvPr/>
          </p:nvSpPr>
          <p:spPr>
            <a:xfrm>
              <a:off x="6637894" y="3920069"/>
              <a:ext cx="2513566" cy="29379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59667"/>
                <a:gd name="f4" fmla="val 3810000"/>
                <a:gd name="f5" fmla="val 3251200"/>
                <a:gd name="f6" fmla="val 3254022"/>
                <a:gd name="f7" fmla="val 1270000"/>
                <a:gd name="f8" fmla="val 3256845"/>
                <a:gd name="f9" fmla="val 2540000"/>
                <a:gd name="f10" fmla="*/ f0 1 3259667"/>
                <a:gd name="f11" fmla="*/ f1 1 3810000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3259667"/>
                <a:gd name="f18" fmla="*/ f15 1 3810000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259667" h="3810000">
                  <a:moveTo>
                    <a:pt x="f2" y="f4"/>
                  </a:moveTo>
                  <a:lnTo>
                    <a:pt x="f5" y="f2"/>
                  </a:lnTo>
                  <a:cubicBezTo>
                    <a:pt x="f6" y="f7"/>
                    <a:pt x="f8" y="f9"/>
                    <a:pt x="f3" y="f4"/>
                  </a:cubicBezTo>
                  <a:lnTo>
                    <a:pt x="f2" y="f4"/>
                  </a:lnTo>
                  <a:close/>
                </a:path>
              </a:pathLst>
            </a:custGeom>
            <a:solidFill>
              <a:srgbClr val="F496CB">
                <a:alpha val="72000"/>
              </a:srgbClr>
            </a:solidFill>
            <a:ln>
              <a:noFill/>
              <a:prstDash val="solid"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8" name="Freeform 32"/>
            <p:cNvSpPr/>
            <p:nvPr/>
          </p:nvSpPr>
          <p:spPr>
            <a:xfrm>
              <a:off x="7010430" y="-8467"/>
              <a:ext cx="2142878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3267"/>
                <a:gd name="f4" fmla="val 6866467"/>
                <a:gd name="f5" fmla="val 2472267"/>
                <a:gd name="f6" fmla="val 6858000"/>
                <a:gd name="f7" fmla="*/ f0 1 2853267"/>
                <a:gd name="f8" fmla="*/ f1 1 686646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853267"/>
                <a:gd name="f15" fmla="*/ f12 1 686646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853267" h="6866467">
                  <a:moveTo>
                    <a:pt x="f2" y="f2"/>
                  </a:moveTo>
                  <a:lnTo>
                    <a:pt x="f5" y="f4"/>
                  </a:lnTo>
                  <a:lnTo>
                    <a:pt x="f3" y="f6"/>
                  </a:lnTo>
                  <a:lnTo>
                    <a:pt x="f3" y="f2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EB3D9F">
                <a:alpha val="50000"/>
              </a:srgbClr>
            </a:solidFill>
            <a:ln>
              <a:noFill/>
              <a:prstDash val="solid"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9" name="Freeform 33"/>
            <p:cNvSpPr/>
            <p:nvPr/>
          </p:nvSpPr>
          <p:spPr>
            <a:xfrm>
              <a:off x="8295775" y="-8467"/>
              <a:ext cx="857533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86933"/>
                <a:gd name="f4" fmla="val 6866467"/>
                <a:gd name="f5" fmla="val 1016000"/>
                <a:gd name="f6" fmla="val 1284111"/>
                <a:gd name="f7" fmla="val 4577645"/>
                <a:gd name="f8" fmla="val 1281288"/>
                <a:gd name="f9" fmla="val 2288822"/>
                <a:gd name="f10" fmla="val 1278466"/>
                <a:gd name="f11" fmla="*/ f0 1 1286933"/>
                <a:gd name="f12" fmla="*/ f1 1 6866467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286933"/>
                <a:gd name="f19" fmla="*/ f16 1 6866467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286933" h="6866467">
                  <a:moveTo>
                    <a:pt x="f5" y="f2"/>
                  </a:moveTo>
                  <a:lnTo>
                    <a:pt x="f2" y="f4"/>
                  </a:lnTo>
                  <a:lnTo>
                    <a:pt x="f3" y="f4"/>
                  </a:lnTo>
                  <a:cubicBezTo>
                    <a:pt x="f6" y="f7"/>
                    <a:pt x="f8" y="f9"/>
                    <a:pt x="f10" y="f2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EB3D9F">
                <a:alpha val="66000"/>
              </a:srgbClr>
            </a:solidFill>
            <a:ln>
              <a:noFill/>
              <a:prstDash val="solid"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0" name="Freeform 34"/>
            <p:cNvSpPr/>
            <p:nvPr/>
          </p:nvSpPr>
          <p:spPr>
            <a:xfrm>
              <a:off x="8094168" y="-8467"/>
              <a:ext cx="1066766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0244"/>
                <a:gd name="f4" fmla="val 6866467"/>
                <a:gd name="f5" fmla="val 1117600"/>
                <a:gd name="f6" fmla="val 1270000"/>
                <a:gd name="f7" fmla="val 1272822"/>
                <a:gd name="f8" fmla="val 4574822"/>
                <a:gd name="f9" fmla="val 1250245"/>
                <a:gd name="f10" fmla="val 2291645"/>
                <a:gd name="f11" fmla="val 1253067"/>
                <a:gd name="f12" fmla="*/ f0 1 1270244"/>
                <a:gd name="f13" fmla="*/ f1 1 6866467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270244"/>
                <a:gd name="f20" fmla="*/ f17 1 6866467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270244" h="6866467">
                  <a:moveTo>
                    <a:pt x="f2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2"/>
                  </a:cubicBezTo>
                  <a:lnTo>
                    <a:pt x="f2" y="f2"/>
                  </a:lnTo>
                  <a:close/>
                </a:path>
              </a:pathLst>
            </a:custGeom>
            <a:solidFill>
              <a:srgbClr val="B2136D">
                <a:alpha val="80000"/>
              </a:srgbClr>
            </a:solidFill>
            <a:ln>
              <a:noFill/>
              <a:prstDash val="solid"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1" name="Freeform 35"/>
            <p:cNvSpPr/>
            <p:nvPr/>
          </p:nvSpPr>
          <p:spPr>
            <a:xfrm>
              <a:off x="8068766" y="4893731"/>
              <a:ext cx="1094088" cy="19642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20333"/>
                <a:gd name="f4" fmla="val 3268133"/>
                <a:gd name="f5" fmla="val 1811866"/>
                <a:gd name="f6" fmla="val 1814688"/>
                <a:gd name="f7" fmla="val 1086555"/>
                <a:gd name="f8" fmla="val 1817511"/>
                <a:gd name="f9" fmla="val 2173111"/>
                <a:gd name="f10" fmla="val 3259666"/>
                <a:gd name="f11" fmla="*/ f0 1 1820333"/>
                <a:gd name="f12" fmla="*/ f1 1 3268133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820333"/>
                <a:gd name="f19" fmla="*/ f16 1 3268133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820333" h="3268133">
                  <a:moveTo>
                    <a:pt x="f2" y="f4"/>
                  </a:moveTo>
                  <a:lnTo>
                    <a:pt x="f5" y="f2"/>
                  </a:lnTo>
                  <a:cubicBezTo>
                    <a:pt x="f6" y="f7"/>
                    <a:pt x="f8" y="f9"/>
                    <a:pt x="f3" y="f10"/>
                  </a:cubicBezTo>
                  <a:lnTo>
                    <a:pt x="f2" y="f4"/>
                  </a:lnTo>
                  <a:close/>
                </a:path>
              </a:pathLst>
            </a:custGeom>
            <a:solidFill>
              <a:srgbClr val="B2136D">
                <a:alpha val="76000"/>
              </a:srgbClr>
            </a:solidFill>
            <a:ln>
              <a:noFill/>
              <a:prstDash val="solid"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2" name="Freeform 17"/>
            <p:cNvSpPr/>
            <p:nvPr/>
          </p:nvSpPr>
          <p:spPr>
            <a:xfrm>
              <a:off x="-8467" y="-8467"/>
              <a:ext cx="863595" cy="56980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3600"/>
                <a:gd name="f4" fmla="val 5698067"/>
                <a:gd name="f5" fmla="val 8467"/>
                <a:gd name="f6" fmla="val 16934"/>
                <a:gd name="f7" fmla="*/ f0 1 863600"/>
                <a:gd name="f8" fmla="*/ f1 1 569806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63600"/>
                <a:gd name="f15" fmla="*/ f12 1 569806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63600" h="5698067">
                  <a:moveTo>
                    <a:pt x="f2" y="f5"/>
                  </a:moveTo>
                  <a:lnTo>
                    <a:pt x="f3" y="f2"/>
                  </a:lnTo>
                  <a:lnTo>
                    <a:pt x="f3" y="f6"/>
                  </a:lnTo>
                  <a:lnTo>
                    <a:pt x="f2" y="f4"/>
                  </a:lnTo>
                  <a:lnTo>
                    <a:pt x="f2" y="f5"/>
                  </a:lnTo>
                  <a:close/>
                </a:path>
              </a:pathLst>
            </a:custGeom>
            <a:solidFill>
              <a:srgbClr val="EB3D9F">
                <a:alpha val="85000"/>
              </a:srgbClr>
            </a:solidFill>
            <a:ln>
              <a:noFill/>
              <a:prstDash val="solid"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13" name="Title 1"/>
          <p:cNvSpPr txBox="1">
            <a:spLocks noGrp="1"/>
          </p:cNvSpPr>
          <p:nvPr>
            <p:ph type="ctrTitle"/>
          </p:nvPr>
        </p:nvSpPr>
        <p:spPr>
          <a:xfrm>
            <a:off x="1130591" y="2404533"/>
            <a:ext cx="5826721" cy="1646304"/>
          </a:xfrm>
        </p:spPr>
        <p:txBody>
          <a:bodyPr anchor="b"/>
          <a:lstStyle>
            <a:lvl1pPr algn="r">
              <a:defRPr sz="5400"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4" name="Subtitle 2"/>
          <p:cNvSpPr txBox="1">
            <a:spLocks noGrp="1"/>
          </p:cNvSpPr>
          <p:nvPr>
            <p:ph type="subTitle" idx="1"/>
          </p:nvPr>
        </p:nvSpPr>
        <p:spPr>
          <a:xfrm>
            <a:off x="1130591" y="4050837"/>
            <a:ext cx="5826721" cy="1096895"/>
          </a:xfrm>
        </p:spPr>
        <p:txBody>
          <a:bodyPr/>
          <a:lstStyle>
            <a:lvl1pPr marL="0" indent="0" algn="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A413644-A163-414B-B513-639B7558FDF9}" type="datetime1">
              <a:rPr lang="ru-RU"/>
              <a:pPr lvl="0"/>
              <a:t>05.04.2016</a:t>
            </a:fld>
            <a:endParaRPr lang="ru-RU"/>
          </a:p>
        </p:txBody>
      </p:sp>
      <p:sp>
        <p:nvSpPr>
          <p:cNvPr id="1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1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1141C6D-8971-4696-8F98-E96AAF93D454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09603" y="609603"/>
            <a:ext cx="6347709" cy="3403597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09603" y="4470401"/>
            <a:ext cx="6347709" cy="1570957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6CA200-B334-437E-8248-747A76E1D35A}" type="datetime1">
              <a:rPr lang="ru-RU"/>
              <a:pPr lvl="0"/>
              <a:t>05.04.2016</a:t>
            </a:fld>
            <a:endParaRPr lang="ru-RU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C26259F-3C25-4CAF-B388-2DF5333C5D70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74880" y="609603"/>
            <a:ext cx="6072182" cy="3022604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1101074" y="3632197"/>
            <a:ext cx="5419804" cy="381003"/>
          </a:xfrm>
        </p:spPr>
        <p:txBody>
          <a:bodyPr anchor="ctr"/>
          <a:lstStyle>
            <a:lvl1pPr marL="0" indent="0">
              <a:buNone/>
              <a:defRPr sz="160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09593" y="4470401"/>
            <a:ext cx="6347719" cy="1570957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531EC6-39F2-4A8E-8EA7-49718BFE3A97}" type="datetime1">
              <a:rPr lang="ru-RU"/>
              <a:pPr lvl="0"/>
              <a:t>05.04.2016</a:t>
            </a:fld>
            <a:endParaRPr lang="ru-RU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3182C55-857D-4C25-9E24-731131C3BE8B}" type="slidenum">
              <a:rPr/>
              <a:pPr lvl="0"/>
              <a:t>‹#›</a:t>
            </a:fld>
            <a:endParaRPr lang="ru-RU"/>
          </a:p>
        </p:txBody>
      </p:sp>
      <p:sp>
        <p:nvSpPr>
          <p:cNvPr id="8" name="TextBox 23"/>
          <p:cNvSpPr txBox="1"/>
          <p:nvPr/>
        </p:nvSpPr>
        <p:spPr>
          <a:xfrm>
            <a:off x="482711" y="790379"/>
            <a:ext cx="457318" cy="584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F496CB"/>
                </a:solidFill>
                <a:uFillTx/>
                <a:latin typeface="Arial"/>
              </a:rPr>
              <a:t>“</a:t>
            </a:r>
          </a:p>
        </p:txBody>
      </p:sp>
      <p:sp>
        <p:nvSpPr>
          <p:cNvPr id="9" name="TextBox 24"/>
          <p:cNvSpPr txBox="1"/>
          <p:nvPr/>
        </p:nvSpPr>
        <p:spPr>
          <a:xfrm>
            <a:off x="6747695" y="2886559"/>
            <a:ext cx="457318" cy="584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F496CB"/>
                </a:solidFill>
                <a:uFillTx/>
                <a:latin typeface="Arial"/>
              </a:rPr>
              <a:t>”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09593" y="1931990"/>
            <a:ext cx="6347719" cy="2595460"/>
          </a:xfrm>
        </p:spPr>
        <p:txBody>
          <a:bodyPr anchor="b"/>
          <a:lstStyle>
            <a:lvl1pPr>
              <a:defRPr sz="4400"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09593" y="4527450"/>
            <a:ext cx="6347719" cy="15139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5B0C8D6-9E79-4EB4-B424-AFD9957829C7}" type="datetime1">
              <a:rPr lang="ru-RU"/>
              <a:pPr lvl="0"/>
              <a:t>05.04.2016</a:t>
            </a:fld>
            <a:endParaRPr lang="ru-RU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92951D7-AD8A-4E2A-8A9D-25563878DA0B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74880" y="609603"/>
            <a:ext cx="6072182" cy="3022604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609593" y="4013201"/>
            <a:ext cx="6347719" cy="514249"/>
          </a:xfrm>
        </p:spPr>
        <p:txBody>
          <a:bodyPr anchor="b"/>
          <a:lstStyle>
            <a:lvl1pPr marL="0" indent="0">
              <a:buNone/>
              <a:defRPr sz="2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09593" y="4527450"/>
            <a:ext cx="6347719" cy="1513917"/>
          </a:xfrm>
        </p:spPr>
        <p:txBody>
          <a:bodyPr/>
          <a:lstStyle>
            <a:lvl1pPr marL="0" indent="0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7ADFC36-819A-462C-BE98-FBC67E8408FF}" type="datetime1">
              <a:rPr lang="ru-RU"/>
              <a:pPr lvl="0"/>
              <a:t>05.04.2016</a:t>
            </a:fld>
            <a:endParaRPr lang="ru-RU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ED4B7C7-E22F-4B60-99C9-0B58769E050C}" type="slidenum">
              <a:rPr/>
              <a:pPr lvl="0"/>
              <a:t>‹#›</a:t>
            </a:fld>
            <a:endParaRPr lang="ru-RU"/>
          </a:p>
        </p:txBody>
      </p:sp>
      <p:sp>
        <p:nvSpPr>
          <p:cNvPr id="8" name="TextBox 23"/>
          <p:cNvSpPr txBox="1"/>
          <p:nvPr/>
        </p:nvSpPr>
        <p:spPr>
          <a:xfrm>
            <a:off x="482711" y="790379"/>
            <a:ext cx="457318" cy="584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F496CB"/>
                </a:solidFill>
                <a:uFillTx/>
                <a:latin typeface="Arial"/>
              </a:rPr>
              <a:t>“</a:t>
            </a:r>
          </a:p>
        </p:txBody>
      </p:sp>
      <p:sp>
        <p:nvSpPr>
          <p:cNvPr id="9" name="TextBox 24"/>
          <p:cNvSpPr txBox="1"/>
          <p:nvPr/>
        </p:nvSpPr>
        <p:spPr>
          <a:xfrm>
            <a:off x="6747695" y="2886559"/>
            <a:ext cx="457318" cy="584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F496CB"/>
                </a:solidFill>
                <a:uFillTx/>
                <a:latin typeface="Arial"/>
              </a:rPr>
              <a:t>”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15848" y="609603"/>
            <a:ext cx="6341464" cy="3022604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609593" y="4013201"/>
            <a:ext cx="6347719" cy="514249"/>
          </a:xfrm>
        </p:spPr>
        <p:txBody>
          <a:bodyPr anchor="b"/>
          <a:lstStyle>
            <a:lvl1pPr marL="0" indent="0">
              <a:buNone/>
              <a:defRPr sz="2400">
                <a:solidFill>
                  <a:srgbClr val="F496CB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09593" y="4527450"/>
            <a:ext cx="6347719" cy="1513917"/>
          </a:xfrm>
        </p:spPr>
        <p:txBody>
          <a:bodyPr/>
          <a:lstStyle>
            <a:lvl1pPr marL="0" indent="0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8421399-A190-41B9-9CB8-6B1A402AE547}" type="datetime1">
              <a:rPr lang="ru-RU"/>
              <a:pPr lvl="0"/>
              <a:t>05.04.2016</a:t>
            </a:fld>
            <a:endParaRPr lang="ru-RU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1A25AD-01FA-4539-8397-64528CA39B71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5BE7AA-5A22-4F00-88EB-710774533E37}" type="datetime1">
              <a:rPr lang="ru-RU"/>
              <a:pPr lvl="0"/>
              <a:t>05.04.2016</a:t>
            </a:fld>
            <a:endParaRPr lang="ru-RU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569290-EB1C-4444-A3D5-A49A5C4050CC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5977313" y="609603"/>
            <a:ext cx="978810" cy="5251454"/>
          </a:xfrm>
        </p:spPr>
        <p:txBody>
          <a:bodyPr vert="eaVert" anchor="ctr"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609603" y="609603"/>
            <a:ext cx="5195026" cy="525145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10B117F-B7D1-42F1-8EE5-D00704B1237E}" type="datetime1">
              <a:rPr lang="ru-RU"/>
              <a:pPr lvl="0"/>
              <a:t>05.04.2016</a:t>
            </a:fld>
            <a:endParaRPr lang="ru-RU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F8EAC81-6D65-4087-8896-81D325CEBFCB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3438C5-10CD-48C6-8A06-1081802E5F6C}" type="datetime1">
              <a:rPr lang="ru-RU"/>
              <a:pPr lvl="0"/>
              <a:t>05.04.2016</a:t>
            </a:fld>
            <a:endParaRPr lang="ru-RU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FEA75E3-34D6-453E-93BF-515D03AF4DF0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09593" y="2700872"/>
            <a:ext cx="6347719" cy="1826578"/>
          </a:xfrm>
        </p:spPr>
        <p:txBody>
          <a:bodyPr anchor="b"/>
          <a:lstStyle>
            <a:lvl1pPr>
              <a:defRPr sz="4000"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09593" y="4527450"/>
            <a:ext cx="6347719" cy="860395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18809ED-7D03-4E30-B121-59CF651024E2}" type="datetime1">
              <a:rPr lang="ru-RU"/>
              <a:pPr lvl="0"/>
              <a:t>05.04.2016</a:t>
            </a:fld>
            <a:endParaRPr lang="ru-RU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C7BBD14-D818-49E6-B634-BAFE170B09EE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609603" y="2160590"/>
            <a:ext cx="3088111" cy="388076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3869201" y="2160590"/>
            <a:ext cx="3088111" cy="388076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1B2AD83-B184-43B0-930C-239866D17214}" type="datetime1">
              <a:rPr lang="ru-RU"/>
              <a:pPr lvl="0"/>
              <a:t>05.04.2016</a:t>
            </a:fld>
            <a:endParaRPr lang="ru-RU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32099B-005E-4532-8A82-28F6B3532D8E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09603" y="2160983"/>
            <a:ext cx="3090672" cy="576264"/>
          </a:xfrm>
        </p:spPr>
        <p:txBody>
          <a:bodyPr anchor="b"/>
          <a:lstStyle>
            <a:lvl1pPr marL="0" indent="0">
              <a:buNone/>
              <a:defRPr sz="2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09603" y="2737247"/>
            <a:ext cx="3090672" cy="33041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3866640" y="2160983"/>
            <a:ext cx="3090672" cy="576264"/>
          </a:xfrm>
        </p:spPr>
        <p:txBody>
          <a:bodyPr anchor="b"/>
          <a:lstStyle>
            <a:lvl1pPr marL="0" indent="0">
              <a:buNone/>
              <a:defRPr sz="2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3866640" y="2737247"/>
            <a:ext cx="3090672" cy="33041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4A325EF-1A1D-4194-BA74-8DE1AD6CE877}" type="datetime1">
              <a:rPr lang="ru-RU"/>
              <a:pPr lvl="0"/>
              <a:t>05.04.2016</a:t>
            </a:fld>
            <a:endParaRPr lang="ru-RU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62EECED-37DB-4C2E-985B-E11D0601884E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0D741DD-67A1-4072-AD60-D7903FF62E25}" type="datetime1">
              <a:rPr lang="ru-RU"/>
              <a:pPr lvl="0"/>
              <a:t>05.04.2016</a:t>
            </a:fld>
            <a:endParaRPr lang="ru-RU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DD3F6D1-C0B1-470E-A381-D990C8F4B117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9EEBBEC-0A1D-4418-BC7F-A5DAD5A08EDB}" type="datetime1">
              <a:rPr lang="ru-RU"/>
              <a:pPr lvl="0"/>
              <a:t>05.04.2016</a:t>
            </a:fld>
            <a:endParaRPr lang="ru-RU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5B02BF-F510-4A17-8C31-621DB2C28303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09603" y="1498601"/>
            <a:ext cx="2790181" cy="1278468"/>
          </a:xfrm>
        </p:spPr>
        <p:txBody>
          <a:bodyPr anchor="b"/>
          <a:lstStyle>
            <a:lvl1pPr>
              <a:defRPr sz="2000"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571271" y="514926"/>
            <a:ext cx="3386041" cy="552643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609603" y="2777069"/>
            <a:ext cx="2790181" cy="2584451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453EE54-2D9A-4EB0-B3E2-88FB3CCE66C7}" type="datetime1">
              <a:rPr lang="ru-RU"/>
              <a:pPr lvl="0"/>
              <a:t>05.04.2016</a:t>
            </a:fld>
            <a:endParaRPr lang="ru-RU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069E761-9466-44E2-8CF3-512A7D4CEC02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09603" y="4800600"/>
            <a:ext cx="6347709" cy="566735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609603" y="609603"/>
            <a:ext cx="6347709" cy="3845719"/>
          </a:xfrm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609603" y="5367335"/>
            <a:ext cx="6347709" cy="674022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775262C-A181-4A9A-84DF-1063C6708093}" type="datetime1">
              <a:rPr lang="ru-RU"/>
              <a:pPr lvl="0"/>
              <a:t>05.04.2016</a:t>
            </a:fld>
            <a:endParaRPr lang="ru-RU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119631F-9101-403C-9535-EBD389E336D3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/>
          <p:nvPr/>
        </p:nvGrpSpPr>
        <p:grpSpPr>
          <a:xfrm>
            <a:off x="-8467" y="-8467"/>
            <a:ext cx="9171321" cy="6874934"/>
            <a:chOff x="-8467" y="-8467"/>
            <a:chExt cx="9171321" cy="6874934"/>
          </a:xfrm>
        </p:grpSpPr>
        <p:cxnSp>
          <p:nvCxnSpPr>
            <p:cNvPr id="3" name="Straight Connector 6"/>
            <p:cNvCxnSpPr/>
            <p:nvPr/>
          </p:nvCxnSpPr>
          <p:spPr>
            <a:xfrm flipV="1">
              <a:off x="5130826" y="4175607"/>
              <a:ext cx="4022482" cy="2682393"/>
            </a:xfrm>
            <a:prstGeom prst="straightConnector1">
              <a:avLst/>
            </a:prstGeom>
            <a:noFill/>
            <a:ln w="9528">
              <a:solidFill>
                <a:srgbClr val="F496CB">
                  <a:alpha val="70000"/>
                </a:srgbClr>
              </a:solidFill>
              <a:prstDash val="solid"/>
            </a:ln>
          </p:spPr>
        </p:cxnSp>
        <p:cxnSp>
          <p:nvCxnSpPr>
            <p:cNvPr id="4" name="Straight Connector 7"/>
            <p:cNvCxnSpPr/>
            <p:nvPr/>
          </p:nvCxnSpPr>
          <p:spPr>
            <a:xfrm>
              <a:off x="7042708" y="0"/>
              <a:ext cx="1219197" cy="6858000"/>
            </a:xfrm>
            <a:prstGeom prst="straightConnector1">
              <a:avLst/>
            </a:prstGeom>
            <a:noFill/>
            <a:ln w="9528">
              <a:solidFill>
                <a:srgbClr val="F496CB">
                  <a:alpha val="70000"/>
                </a:srgbClr>
              </a:solidFill>
              <a:prstDash val="solid"/>
            </a:ln>
          </p:spPr>
        </p:cxnSp>
        <p:sp>
          <p:nvSpPr>
            <p:cNvPr id="5" name="Freeform 8"/>
            <p:cNvSpPr/>
            <p:nvPr/>
          </p:nvSpPr>
          <p:spPr>
            <a:xfrm>
              <a:off x="6891896" y="0"/>
              <a:ext cx="2269440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69442"/>
                <a:gd name="f4" fmla="val 6866466"/>
                <a:gd name="f5" fmla="val 2023534"/>
                <a:gd name="f6" fmla="val 6858000"/>
                <a:gd name="f7" fmla="val 2269067"/>
                <a:gd name="f8" fmla="val 2271889"/>
                <a:gd name="f9" fmla="val 4580466"/>
                <a:gd name="f10" fmla="val 2257778"/>
                <a:gd name="f11" fmla="val 2294466"/>
                <a:gd name="f12" fmla="val 2260600"/>
                <a:gd name="f13" fmla="val 8466"/>
                <a:gd name="f14" fmla="*/ f0 1 2269442"/>
                <a:gd name="f15" fmla="*/ f1 1 6866466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2269442"/>
                <a:gd name="f22" fmla="*/ f19 1 6866466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2269442" h="6866466">
                  <a:moveTo>
                    <a:pt x="f5" y="f2"/>
                  </a:moveTo>
                  <a:lnTo>
                    <a:pt x="f2" y="f6"/>
                  </a:lnTo>
                  <a:lnTo>
                    <a:pt x="f7" y="f4"/>
                  </a:lnTo>
                  <a:cubicBezTo>
                    <a:pt x="f8" y="f9"/>
                    <a:pt x="f10" y="f11"/>
                    <a:pt x="f12" y="f13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F496CB">
                <a:alpha val="36000"/>
              </a:srgbClr>
            </a:solidFill>
            <a:ln>
              <a:noFill/>
              <a:prstDash val="solid"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6" name="Freeform 9"/>
            <p:cNvSpPr/>
            <p:nvPr/>
          </p:nvSpPr>
          <p:spPr>
            <a:xfrm>
              <a:off x="7205161" y="-8467"/>
              <a:ext cx="1948147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48147"/>
                <a:gd name="f4" fmla="val 6866467"/>
                <a:gd name="f5" fmla="val 1202267"/>
                <a:gd name="f6" fmla="val 1947333"/>
                <a:gd name="f7" fmla="val 1944511"/>
                <a:gd name="f8" fmla="val 4577645"/>
                <a:gd name="f9" fmla="val 1950155"/>
                <a:gd name="f10" fmla="val 2288822"/>
                <a:gd name="f11" fmla="*/ f0 1 1948147"/>
                <a:gd name="f12" fmla="*/ f1 1 6866467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948147"/>
                <a:gd name="f19" fmla="*/ f16 1 6866467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948147" h="6866467">
                  <a:moveTo>
                    <a:pt x="f2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6" y="f2"/>
                  </a:cubicBezTo>
                  <a:lnTo>
                    <a:pt x="f2" y="f2"/>
                  </a:lnTo>
                  <a:close/>
                </a:path>
              </a:pathLst>
            </a:custGeom>
            <a:solidFill>
              <a:srgbClr val="F496CB">
                <a:alpha val="20000"/>
              </a:srgbClr>
            </a:solidFill>
            <a:ln>
              <a:noFill/>
              <a:prstDash val="solid"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7" name="Freeform 10"/>
            <p:cNvSpPr/>
            <p:nvPr/>
          </p:nvSpPr>
          <p:spPr>
            <a:xfrm>
              <a:off x="6637894" y="3920069"/>
              <a:ext cx="2513566" cy="29379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59667"/>
                <a:gd name="f4" fmla="val 3810000"/>
                <a:gd name="f5" fmla="val 3251200"/>
                <a:gd name="f6" fmla="val 3254022"/>
                <a:gd name="f7" fmla="val 1270000"/>
                <a:gd name="f8" fmla="val 3256845"/>
                <a:gd name="f9" fmla="val 2540000"/>
                <a:gd name="f10" fmla="*/ f0 1 3259667"/>
                <a:gd name="f11" fmla="*/ f1 1 3810000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3259667"/>
                <a:gd name="f18" fmla="*/ f15 1 3810000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259667" h="3810000">
                  <a:moveTo>
                    <a:pt x="f2" y="f4"/>
                  </a:moveTo>
                  <a:lnTo>
                    <a:pt x="f5" y="f2"/>
                  </a:lnTo>
                  <a:cubicBezTo>
                    <a:pt x="f6" y="f7"/>
                    <a:pt x="f8" y="f9"/>
                    <a:pt x="f3" y="f4"/>
                  </a:cubicBezTo>
                  <a:lnTo>
                    <a:pt x="f2" y="f4"/>
                  </a:lnTo>
                  <a:close/>
                </a:path>
              </a:pathLst>
            </a:custGeom>
            <a:solidFill>
              <a:srgbClr val="F496CB">
                <a:alpha val="72000"/>
              </a:srgbClr>
            </a:solidFill>
            <a:ln>
              <a:noFill/>
              <a:prstDash val="solid"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8" name="Freeform 11"/>
            <p:cNvSpPr/>
            <p:nvPr/>
          </p:nvSpPr>
          <p:spPr>
            <a:xfrm>
              <a:off x="7010430" y="-8467"/>
              <a:ext cx="2142878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3267"/>
                <a:gd name="f4" fmla="val 6866467"/>
                <a:gd name="f5" fmla="val 2472267"/>
                <a:gd name="f6" fmla="val 6858000"/>
                <a:gd name="f7" fmla="*/ f0 1 2853267"/>
                <a:gd name="f8" fmla="*/ f1 1 686646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853267"/>
                <a:gd name="f15" fmla="*/ f12 1 686646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853267" h="6866467">
                  <a:moveTo>
                    <a:pt x="f2" y="f2"/>
                  </a:moveTo>
                  <a:lnTo>
                    <a:pt x="f5" y="f4"/>
                  </a:lnTo>
                  <a:lnTo>
                    <a:pt x="f3" y="f6"/>
                  </a:lnTo>
                  <a:lnTo>
                    <a:pt x="f3" y="f2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EB3D9F">
                <a:alpha val="50000"/>
              </a:srgbClr>
            </a:solidFill>
            <a:ln>
              <a:noFill/>
              <a:prstDash val="solid"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9" name="Freeform 12"/>
            <p:cNvSpPr/>
            <p:nvPr/>
          </p:nvSpPr>
          <p:spPr>
            <a:xfrm>
              <a:off x="8295775" y="-8467"/>
              <a:ext cx="857533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86933"/>
                <a:gd name="f4" fmla="val 6866467"/>
                <a:gd name="f5" fmla="val 1016000"/>
                <a:gd name="f6" fmla="val 1284111"/>
                <a:gd name="f7" fmla="val 4577645"/>
                <a:gd name="f8" fmla="val 1281288"/>
                <a:gd name="f9" fmla="val 2288822"/>
                <a:gd name="f10" fmla="val 1278466"/>
                <a:gd name="f11" fmla="*/ f0 1 1286933"/>
                <a:gd name="f12" fmla="*/ f1 1 6866467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286933"/>
                <a:gd name="f19" fmla="*/ f16 1 6866467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286933" h="6866467">
                  <a:moveTo>
                    <a:pt x="f5" y="f2"/>
                  </a:moveTo>
                  <a:lnTo>
                    <a:pt x="f2" y="f4"/>
                  </a:lnTo>
                  <a:lnTo>
                    <a:pt x="f3" y="f4"/>
                  </a:lnTo>
                  <a:cubicBezTo>
                    <a:pt x="f6" y="f7"/>
                    <a:pt x="f8" y="f9"/>
                    <a:pt x="f10" y="f2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EB3D9F">
                <a:alpha val="66000"/>
              </a:srgbClr>
            </a:solidFill>
            <a:ln>
              <a:noFill/>
              <a:prstDash val="solid"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0" name="Freeform 13"/>
            <p:cNvSpPr/>
            <p:nvPr/>
          </p:nvSpPr>
          <p:spPr>
            <a:xfrm>
              <a:off x="8094168" y="-8467"/>
              <a:ext cx="1066766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0244"/>
                <a:gd name="f4" fmla="val 6866467"/>
                <a:gd name="f5" fmla="val 1117600"/>
                <a:gd name="f6" fmla="val 1270000"/>
                <a:gd name="f7" fmla="val 1272822"/>
                <a:gd name="f8" fmla="val 4574822"/>
                <a:gd name="f9" fmla="val 1250245"/>
                <a:gd name="f10" fmla="val 2291645"/>
                <a:gd name="f11" fmla="val 1253067"/>
                <a:gd name="f12" fmla="*/ f0 1 1270244"/>
                <a:gd name="f13" fmla="*/ f1 1 6866467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270244"/>
                <a:gd name="f20" fmla="*/ f17 1 6866467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270244" h="6866467">
                  <a:moveTo>
                    <a:pt x="f2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2"/>
                  </a:cubicBezTo>
                  <a:lnTo>
                    <a:pt x="f2" y="f2"/>
                  </a:lnTo>
                  <a:close/>
                </a:path>
              </a:pathLst>
            </a:custGeom>
            <a:solidFill>
              <a:srgbClr val="B2136D">
                <a:alpha val="80000"/>
              </a:srgbClr>
            </a:solidFill>
            <a:ln>
              <a:noFill/>
              <a:prstDash val="solid"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1" name="Freeform 14"/>
            <p:cNvSpPr/>
            <p:nvPr/>
          </p:nvSpPr>
          <p:spPr>
            <a:xfrm>
              <a:off x="8068766" y="4893731"/>
              <a:ext cx="1094088" cy="19642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20333"/>
                <a:gd name="f4" fmla="val 3268133"/>
                <a:gd name="f5" fmla="val 1811866"/>
                <a:gd name="f6" fmla="val 1814688"/>
                <a:gd name="f7" fmla="val 1086555"/>
                <a:gd name="f8" fmla="val 1817511"/>
                <a:gd name="f9" fmla="val 2173111"/>
                <a:gd name="f10" fmla="val 3259666"/>
                <a:gd name="f11" fmla="*/ f0 1 1820333"/>
                <a:gd name="f12" fmla="*/ f1 1 3268133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820333"/>
                <a:gd name="f19" fmla="*/ f16 1 3268133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820333" h="3268133">
                  <a:moveTo>
                    <a:pt x="f2" y="f4"/>
                  </a:moveTo>
                  <a:lnTo>
                    <a:pt x="f5" y="f2"/>
                  </a:lnTo>
                  <a:cubicBezTo>
                    <a:pt x="f6" y="f7"/>
                    <a:pt x="f8" y="f9"/>
                    <a:pt x="f3" y="f10"/>
                  </a:cubicBezTo>
                  <a:lnTo>
                    <a:pt x="f2" y="f4"/>
                  </a:lnTo>
                  <a:close/>
                </a:path>
              </a:pathLst>
            </a:custGeom>
            <a:solidFill>
              <a:srgbClr val="B2136D">
                <a:alpha val="76000"/>
              </a:srgbClr>
            </a:solidFill>
            <a:ln>
              <a:noFill/>
              <a:prstDash val="solid"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2" name="Freeform 15"/>
            <p:cNvSpPr/>
            <p:nvPr/>
          </p:nvSpPr>
          <p:spPr>
            <a:xfrm>
              <a:off x="-8467" y="4013201"/>
              <a:ext cx="457200" cy="28532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7200"/>
                <a:gd name="f4" fmla="val 2853267"/>
                <a:gd name="f5" fmla="val 2844800"/>
                <a:gd name="f6" fmla="val 2822"/>
                <a:gd name="f7" fmla="val 1905000"/>
                <a:gd name="f8" fmla="val 5645"/>
                <a:gd name="f9" fmla="val 965200"/>
                <a:gd name="f10" fmla="*/ f0 1 457200"/>
                <a:gd name="f11" fmla="*/ f1 1 285326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457200"/>
                <a:gd name="f18" fmla="*/ f15 1 285326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457200" h="2853267">
                  <a:moveTo>
                    <a:pt x="f2" y="f2"/>
                  </a:moveTo>
                  <a:lnTo>
                    <a:pt x="f3" y="f4"/>
                  </a:lnTo>
                  <a:lnTo>
                    <a:pt x="f2" y="f5"/>
                  </a:lnTo>
                  <a:cubicBezTo>
                    <a:pt x="f6" y="f7"/>
                    <a:pt x="f8" y="f9"/>
                    <a:pt x="f2" y="f2"/>
                  </a:cubicBezTo>
                  <a:close/>
                </a:path>
              </a:pathLst>
            </a:custGeom>
            <a:solidFill>
              <a:srgbClr val="EB3D9F">
                <a:alpha val="70000"/>
              </a:srgbClr>
            </a:solidFill>
            <a:ln>
              <a:noFill/>
              <a:prstDash val="solid"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13" name="Title Placeholder 1"/>
          <p:cNvSpPr txBox="1">
            <a:spLocks noGrp="1"/>
          </p:cNvSpPr>
          <p:nvPr>
            <p:ph type="title"/>
          </p:nvPr>
        </p:nvSpPr>
        <p:spPr>
          <a:xfrm>
            <a:off x="609603" y="609603"/>
            <a:ext cx="6347709" cy="13207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4" name="Text Placeholder 2"/>
          <p:cNvSpPr txBox="1">
            <a:spLocks noGrp="1"/>
          </p:cNvSpPr>
          <p:nvPr>
            <p:ph type="body" idx="1"/>
          </p:nvPr>
        </p:nvSpPr>
        <p:spPr>
          <a:xfrm>
            <a:off x="609603" y="2160590"/>
            <a:ext cx="6347709" cy="388076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5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405256" y="6041358"/>
            <a:ext cx="684135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900" b="0" i="0" u="none" strike="noStrike" kern="1200" cap="none" spc="0" baseline="0">
                <a:solidFill>
                  <a:srgbClr val="898989"/>
                </a:solidFill>
                <a:uFillTx/>
                <a:latin typeface="Trebuchet MS"/>
              </a:defRPr>
            </a:lvl1pPr>
          </a:lstStyle>
          <a:p>
            <a:pPr lvl="0"/>
            <a:fld id="{9F015B04-CFD4-4F0A-922F-1D7BD7B57C54}" type="datetime1">
              <a:rPr lang="ru-RU"/>
              <a:pPr lvl="0"/>
              <a:t>05.04.2016</a:t>
            </a:fld>
            <a:endParaRPr lang="ru-RU"/>
          </a:p>
        </p:txBody>
      </p:sp>
      <p:sp>
        <p:nvSpPr>
          <p:cNvPr id="16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609603" y="6041358"/>
            <a:ext cx="462296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900" b="0" i="0" u="none" strike="noStrike" kern="1200" cap="none" spc="0" baseline="0">
                <a:solidFill>
                  <a:srgbClr val="898989"/>
                </a:solidFill>
                <a:uFillTx/>
                <a:latin typeface="Trebuchet MS"/>
              </a:defRPr>
            </a:lvl1pPr>
          </a:lstStyle>
          <a:p>
            <a:pPr lvl="0"/>
            <a:endParaRPr lang="ru-RU"/>
          </a:p>
        </p:txBody>
      </p:sp>
      <p:sp>
        <p:nvSpPr>
          <p:cNvPr id="17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444672" y="6041358"/>
            <a:ext cx="51264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900" b="0" i="0" u="none" strike="noStrike" kern="1200" cap="none" spc="0" baseline="0">
                <a:solidFill>
                  <a:srgbClr val="EB3D9F"/>
                </a:solidFill>
                <a:uFillTx/>
                <a:latin typeface="Trebuchet MS"/>
              </a:defRPr>
            </a:lvl1pPr>
          </a:lstStyle>
          <a:p>
            <a:pPr lvl="0"/>
            <a:fld id="{C8C13235-3E08-4D11-BBA0-AB5FE5A56F84}" type="slidenum">
              <a:rPr/>
              <a:pPr lvl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/>
  <p:txStyles>
    <p:titleStyle>
      <a:lvl1pPr marL="0" marR="0" lvl="0" indent="0" algn="l" defTabSz="4572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3600" b="0" i="0" u="none" strike="noStrike" kern="1200" cap="none" spc="0" baseline="0">
          <a:solidFill>
            <a:srgbClr val="EB3D9F"/>
          </a:solidFill>
          <a:uFillTx/>
          <a:latin typeface="Trebuchet MS"/>
        </a:defRPr>
      </a:lvl1pPr>
    </p:titleStyle>
    <p:bodyStyle>
      <a:lvl1pPr marL="342900" marR="0" lvl="0" indent="-3429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EB3D9F"/>
        </a:buClr>
        <a:buSzPct val="80000"/>
        <a:buFont typeface="Wingdings 3"/>
        <a:buChar char=""/>
        <a:tabLst/>
        <a:defRPr lang="ru-RU" sz="1800" b="0" i="0" u="none" strike="noStrike" kern="1200" cap="none" spc="0" baseline="0">
          <a:solidFill>
            <a:srgbClr val="404040"/>
          </a:solidFill>
          <a:uFillTx/>
          <a:latin typeface="Trebuchet MS"/>
        </a:defRPr>
      </a:lvl1pPr>
      <a:lvl2pPr marL="742950" marR="0" lvl="1" indent="-28575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EB3D9F"/>
        </a:buClr>
        <a:buSzPct val="80000"/>
        <a:buFont typeface="Wingdings 3"/>
        <a:buChar char=""/>
        <a:tabLst/>
        <a:defRPr lang="ru-RU" sz="1600" b="0" i="0" u="none" strike="noStrike" kern="1200" cap="none" spc="0" baseline="0">
          <a:solidFill>
            <a:srgbClr val="404040"/>
          </a:solidFill>
          <a:uFillTx/>
          <a:latin typeface="Trebuchet MS"/>
        </a:defRPr>
      </a:lvl2pPr>
      <a:lvl3pPr marL="1143000" marR="0" lvl="2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EB3D9F"/>
        </a:buClr>
        <a:buSzPct val="80000"/>
        <a:buFont typeface="Wingdings 3"/>
        <a:buChar char=""/>
        <a:tabLst/>
        <a:defRPr lang="ru-RU" sz="1400" b="0" i="0" u="none" strike="noStrike" kern="1200" cap="none" spc="0" baseline="0">
          <a:solidFill>
            <a:srgbClr val="404040"/>
          </a:solidFill>
          <a:uFillTx/>
          <a:latin typeface="Trebuchet MS"/>
        </a:defRPr>
      </a:lvl3pPr>
      <a:lvl4pPr marL="1600200" marR="0" lvl="3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EB3D9F"/>
        </a:buClr>
        <a:buSzPct val="80000"/>
        <a:buFont typeface="Wingdings 3"/>
        <a:buChar char=""/>
        <a:tabLst/>
        <a:defRPr lang="ru-RU" sz="1200" b="0" i="0" u="none" strike="noStrike" kern="1200" cap="none" spc="0" baseline="0">
          <a:solidFill>
            <a:srgbClr val="404040"/>
          </a:solidFill>
          <a:uFillTx/>
          <a:latin typeface="Trebuchet MS"/>
        </a:defRPr>
      </a:lvl4pPr>
      <a:lvl5pPr marL="2057400" marR="0" lvl="4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EB3D9F"/>
        </a:buClr>
        <a:buSzPct val="80000"/>
        <a:buFont typeface="Wingdings 3"/>
        <a:buChar char=""/>
        <a:tabLst/>
        <a:defRPr lang="ru-RU" sz="1200" b="0" i="0" u="none" strike="noStrike" kern="1200" cap="none" spc="0" baseline="0">
          <a:solidFill>
            <a:srgbClr val="404040"/>
          </a:solidFill>
          <a:uFillTx/>
          <a:latin typeface="Trebuchet MS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1130591" y="285731"/>
            <a:ext cx="5826721" cy="2071701"/>
          </a:xfrm>
        </p:spPr>
        <p:txBody>
          <a:bodyPr anchorCtr="1"/>
          <a:lstStyle/>
          <a:p>
            <a:pPr lvl="0" algn="ctr"/>
            <a:r>
              <a:rPr lang="ru-RU" sz="4400">
                <a:solidFill>
                  <a:srgbClr val="C00000"/>
                </a:solidFill>
                <a:latin typeface="Times New Roman" pitchFamily="18"/>
                <a:cs typeface="Times New Roman" pitchFamily="18"/>
              </a:rPr>
              <a:t>Урок русского языка в 6 классе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1130591" y="4050837"/>
            <a:ext cx="5826721" cy="1449863"/>
          </a:xfrm>
        </p:spPr>
        <p:txBody>
          <a:bodyPr/>
          <a:lstStyle/>
          <a:p>
            <a:pPr lvl="0"/>
            <a:r>
              <a:rPr lang="ru-RU" sz="1600">
                <a:solidFill>
                  <a:srgbClr val="C00000"/>
                </a:solidFill>
                <a:latin typeface="Times New Roman" pitchFamily="18"/>
                <a:cs typeface="Times New Roman" pitchFamily="18"/>
              </a:rPr>
              <a:t>Учитель русского языка</a:t>
            </a:r>
          </a:p>
          <a:p>
            <a:pPr lvl="0"/>
            <a:r>
              <a:rPr lang="ru-RU" sz="1600">
                <a:solidFill>
                  <a:srgbClr val="C00000"/>
                </a:solidFill>
                <a:latin typeface="Times New Roman" pitchFamily="18"/>
                <a:cs typeface="Times New Roman" pitchFamily="18"/>
              </a:rPr>
              <a:t>и литературы</a:t>
            </a:r>
          </a:p>
          <a:p>
            <a:pPr lvl="0"/>
            <a:r>
              <a:rPr lang="ru-RU" sz="1600">
                <a:solidFill>
                  <a:srgbClr val="C00000"/>
                </a:solidFill>
                <a:latin typeface="Times New Roman" pitchFamily="18"/>
                <a:cs typeface="Times New Roman" pitchFamily="18"/>
              </a:rPr>
              <a:t>Тарасова Е.В.</a:t>
            </a:r>
          </a:p>
          <a:p>
            <a:pPr lvl="0"/>
            <a:r>
              <a:rPr lang="ru-RU" sz="1600">
                <a:solidFill>
                  <a:srgbClr val="C00000"/>
                </a:solidFill>
                <a:latin typeface="Times New Roman" pitchFamily="18"/>
                <a:cs typeface="Times New Roman" pitchFamily="18"/>
              </a:rPr>
              <a:t>МБОУ БГО СОШ № 10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608" y="4005062"/>
            <a:ext cx="3307165" cy="24906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05" y="571481"/>
            <a:ext cx="6286545" cy="230832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7200" b="1" i="0" u="none" strike="noStrike" kern="1200" cap="none" spc="0" baseline="0">
                <a:solidFill>
                  <a:srgbClr val="002060"/>
                </a:solidFill>
                <a:effectLst>
                  <a:outerShdw dist="38096" dir="2700000">
                    <a:srgbClr val="7F7F7F"/>
                  </a:outerShdw>
                </a:effectLst>
                <a:uFillTx/>
                <a:latin typeface="Monotype Corsiva" pitchFamily="66"/>
              </a:rPr>
              <a:t>Количественные числительные </a:t>
            </a:r>
            <a:endParaRPr lang="ru-RU" sz="7200" b="0" i="0" u="none" strike="noStrike" kern="1200" cap="none" spc="0" baseline="0">
              <a:solidFill>
                <a:srgbClr val="000000"/>
              </a:solidFill>
              <a:uFillTx/>
              <a:latin typeface="Trebuchet MS"/>
            </a:endParaRPr>
          </a:p>
        </p:txBody>
      </p:sp>
      <p:pic>
        <p:nvPicPr>
          <p:cNvPr id="3" name="Рисунок 2" descr="d:\Мои документы\мамина папка\Презентации\мои шаблоны\4.jpg"/>
          <p:cNvPicPr>
            <a:picLocks noChangeAspect="1"/>
          </p:cNvPicPr>
          <p:nvPr/>
        </p:nvPicPr>
        <p:blipFill>
          <a:blip r:embed="rId2" cstate="print"/>
          <a:srcRect l="35156" t="37500" r="42969" b="22917"/>
          <a:stretch>
            <a:fillRect/>
          </a:stretch>
        </p:blipFill>
        <p:spPr>
          <a:xfrm>
            <a:off x="323523" y="3328361"/>
            <a:ext cx="2232251" cy="33702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0" y="428606"/>
            <a:ext cx="6429420" cy="1200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7200" b="0" i="0" u="none" strike="noStrike" kern="1200" cap="none" spc="0" baseline="0">
                <a:solidFill>
                  <a:srgbClr val="002060"/>
                </a:solidFill>
                <a:uFillTx/>
                <a:latin typeface="Monotype Corsiva" pitchFamily="66"/>
                <a:ea typeface="Times New Roman" pitchFamily="18"/>
                <a:cs typeface="Times New Roman" pitchFamily="18"/>
              </a:rPr>
              <a:t>Цели:</a:t>
            </a:r>
            <a:endParaRPr lang="ru-RU" sz="7200" b="0" i="0" u="none" strike="noStrike" kern="1200" cap="none" spc="0" baseline="0">
              <a:solidFill>
                <a:srgbClr val="002060"/>
              </a:solidFill>
              <a:uFillTx/>
              <a:latin typeface="Monotype Corsiva" pitchFamily="66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7" y="1928798"/>
            <a:ext cx="6429402" cy="356097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0" i="0" u="none" strike="noStrike" kern="1200" cap="none" spc="0" baseline="0" dirty="0">
                <a:solidFill>
                  <a:srgbClr val="7030A0"/>
                </a:solidFill>
                <a:uFillTx/>
                <a:latin typeface="Times New Roman" pitchFamily="18"/>
                <a:ea typeface="Times New Roman" pitchFamily="18"/>
                <a:cs typeface="Times New Roman" pitchFamily="18"/>
              </a:rPr>
              <a:t>1.Узнать, что обозначают количественные имена числительные.</a:t>
            </a:r>
          </a:p>
          <a:p>
            <a:pPr marL="0" marR="0" lvl="0" indent="0" algn="r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0" i="0" u="none" strike="noStrike" kern="1200" cap="none" spc="0" baseline="0" dirty="0">
                <a:solidFill>
                  <a:srgbClr val="7030A0"/>
                </a:solidFill>
                <a:uFillTx/>
                <a:latin typeface="Times New Roman" pitchFamily="18"/>
                <a:ea typeface="Times New Roman" pitchFamily="18"/>
                <a:cs typeface="Times New Roman" pitchFamily="18"/>
              </a:rPr>
              <a:t>2.Узнать, как изменяются количественные</a:t>
            </a:r>
          </a:p>
          <a:p>
            <a:pPr marL="0" marR="0" lvl="0" indent="0" algn="r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0" i="0" u="none" strike="noStrike" kern="1200" cap="none" spc="0" baseline="0" dirty="0">
                <a:solidFill>
                  <a:srgbClr val="7030A0"/>
                </a:solidFill>
                <a:uFillTx/>
                <a:latin typeface="Times New Roman" pitchFamily="18"/>
                <a:ea typeface="Times New Roman" pitchFamily="18"/>
                <a:cs typeface="Times New Roman" pitchFamily="18"/>
              </a:rPr>
              <a:t>числительные</a:t>
            </a:r>
            <a:r>
              <a:rPr lang="ru-RU" sz="2800" b="0" i="0" u="none" strike="noStrike" kern="1200" cap="none" spc="0" baseline="0" dirty="0" smtClean="0">
                <a:solidFill>
                  <a:srgbClr val="7030A0"/>
                </a:solidFill>
                <a:uFillTx/>
                <a:latin typeface="Times New Roman" pitchFamily="18"/>
                <a:ea typeface="Times New Roman" pitchFamily="18"/>
                <a:cs typeface="Times New Roman" pitchFamily="18"/>
              </a:rPr>
              <a:t>.</a:t>
            </a:r>
          </a:p>
          <a:p>
            <a:pPr marL="0" marR="0" lvl="0" indent="0" algn="r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dirty="0" smtClean="0">
                <a:solidFill>
                  <a:srgbClr val="7030A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3. Научиться употреблять</a:t>
            </a:r>
          </a:p>
          <a:p>
            <a:pPr marL="0" marR="0" lvl="0" indent="0" algn="r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0" i="0" u="none" strike="noStrike" kern="1200" cap="none" spc="0" baseline="0" dirty="0" smtClean="0">
                <a:solidFill>
                  <a:srgbClr val="7030A0"/>
                </a:solidFill>
                <a:uFillTx/>
                <a:latin typeface="Times New Roman" pitchFamily="18"/>
                <a:ea typeface="Times New Roman" pitchFamily="18"/>
                <a:cs typeface="Times New Roman" pitchFamily="18"/>
              </a:rPr>
              <a:t>их</a:t>
            </a:r>
            <a:r>
              <a:rPr lang="ru-RU" sz="2800" b="0" i="0" u="none" strike="noStrike" kern="1200" cap="none" spc="0" dirty="0" smtClean="0">
                <a:solidFill>
                  <a:srgbClr val="7030A0"/>
                </a:solidFill>
                <a:uFillTx/>
                <a:latin typeface="Times New Roman" pitchFamily="18"/>
                <a:ea typeface="Times New Roman" pitchFamily="18"/>
                <a:cs typeface="Times New Roman" pitchFamily="18"/>
              </a:rPr>
              <a:t> в речи.</a:t>
            </a:r>
            <a:endParaRPr lang="ru-RU" sz="2800" b="0" i="0" u="none" strike="noStrike" kern="1200" cap="none" spc="0" baseline="0" dirty="0">
              <a:solidFill>
                <a:srgbClr val="7030A0"/>
              </a:solidFill>
              <a:uFillTx/>
              <a:latin typeface="Times New Roman" pitchFamily="18"/>
              <a:ea typeface="Times New Roman" pitchFamily="18"/>
              <a:cs typeface="Times New Roman" pitchFamily="18"/>
            </a:endParaRPr>
          </a:p>
        </p:txBody>
      </p:sp>
      <p:pic>
        <p:nvPicPr>
          <p:cNvPr id="4" name="Рисунок 3" descr="d:\Мои документы\мамина папка\Презентации\мои шаблоны\4.jpg"/>
          <p:cNvPicPr>
            <a:picLocks noChangeAspect="1"/>
          </p:cNvPicPr>
          <p:nvPr/>
        </p:nvPicPr>
        <p:blipFill>
          <a:blip r:embed="rId2" cstate="print"/>
          <a:srcRect l="35156" t="37500" r="42969" b="22917"/>
          <a:stretch>
            <a:fillRect/>
          </a:stretch>
        </p:blipFill>
        <p:spPr>
          <a:xfrm>
            <a:off x="142847" y="3500432"/>
            <a:ext cx="1857384" cy="3198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ru-RU" sz="6600">
                <a:solidFill>
                  <a:srgbClr val="002060"/>
                </a:solidFill>
                <a:latin typeface="Monotype Corsiva" pitchFamily="66"/>
              </a:rPr>
              <a:t>Физкультминутка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42972" y="1857365"/>
            <a:ext cx="5715027" cy="35394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0" i="1" u="none" strike="noStrike" kern="1200" cap="none" spc="0" baseline="0">
                <a:solidFill>
                  <a:srgbClr val="C00000"/>
                </a:solidFill>
                <a:uFillTx/>
                <a:latin typeface="Trebuchet MS"/>
              </a:rPr>
              <a:t>Раз</a:t>
            </a:r>
            <a:r>
              <a:rPr lang="ru-RU" sz="2800" b="0" i="1" u="none" strike="noStrike" kern="1200" cap="none" spc="0" baseline="0">
                <a:solidFill>
                  <a:srgbClr val="000000"/>
                </a:solidFill>
                <a:uFillTx/>
                <a:latin typeface="Trebuchet MS"/>
              </a:rPr>
              <a:t> – подняться, потянуться,</a:t>
            </a:r>
            <a:br>
              <a:rPr lang="ru-RU" sz="2800" b="0" i="1" u="none" strike="noStrike" kern="1200" cap="none" spc="0" baseline="0">
                <a:solidFill>
                  <a:srgbClr val="000000"/>
                </a:solidFill>
                <a:uFillTx/>
                <a:latin typeface="Trebuchet MS"/>
              </a:rPr>
            </a:br>
            <a:r>
              <a:rPr lang="ru-RU" sz="2800" b="0" i="1" u="none" strike="noStrike" kern="1200" cap="none" spc="0" baseline="0">
                <a:solidFill>
                  <a:srgbClr val="C00000"/>
                </a:solidFill>
                <a:uFillTx/>
                <a:latin typeface="Trebuchet MS"/>
              </a:rPr>
              <a:t>Два</a:t>
            </a:r>
            <a:r>
              <a:rPr lang="ru-RU" sz="2800" b="0" i="1" u="none" strike="noStrike" kern="1200" cap="none" spc="0" baseline="0">
                <a:solidFill>
                  <a:srgbClr val="000000"/>
                </a:solidFill>
                <a:uFillTx/>
                <a:latin typeface="Trebuchet MS"/>
              </a:rPr>
              <a:t> – согнуться, разогнуться,</a:t>
            </a:r>
            <a:br>
              <a:rPr lang="ru-RU" sz="2800" b="0" i="1" u="none" strike="noStrike" kern="1200" cap="none" spc="0" baseline="0">
                <a:solidFill>
                  <a:srgbClr val="000000"/>
                </a:solidFill>
                <a:uFillTx/>
                <a:latin typeface="Trebuchet MS"/>
              </a:rPr>
            </a:br>
            <a:r>
              <a:rPr lang="ru-RU" sz="2800" b="0" i="1" u="none" strike="noStrike" kern="1200" cap="none" spc="0" baseline="0">
                <a:solidFill>
                  <a:srgbClr val="C00000"/>
                </a:solidFill>
                <a:uFillTx/>
                <a:latin typeface="Trebuchet MS"/>
              </a:rPr>
              <a:t>Три</a:t>
            </a:r>
            <a:r>
              <a:rPr lang="ru-RU" sz="2800" b="0" i="1" u="none" strike="noStrike" kern="1200" cap="none" spc="0" baseline="0">
                <a:solidFill>
                  <a:srgbClr val="000000"/>
                </a:solidFill>
                <a:uFillTx/>
                <a:latin typeface="Trebuchet MS"/>
              </a:rPr>
              <a:t> – в ладоши </a:t>
            </a:r>
            <a:r>
              <a:rPr lang="ru-RU" sz="2800" b="0" i="1" u="none" strike="noStrike" kern="1200" cap="none" spc="0" baseline="0">
                <a:solidFill>
                  <a:srgbClr val="C00000"/>
                </a:solidFill>
                <a:uFillTx/>
                <a:latin typeface="Trebuchet MS"/>
              </a:rPr>
              <a:t>три</a:t>
            </a:r>
            <a:r>
              <a:rPr lang="ru-RU" sz="2800" b="0" i="1" u="none" strike="noStrike" kern="1200" cap="none" spc="0" baseline="0">
                <a:solidFill>
                  <a:srgbClr val="000000"/>
                </a:solidFill>
                <a:uFillTx/>
                <a:latin typeface="Trebuchet MS"/>
              </a:rPr>
              <a:t> хлопка,</a:t>
            </a:r>
            <a:br>
              <a:rPr lang="ru-RU" sz="2800" b="0" i="1" u="none" strike="noStrike" kern="1200" cap="none" spc="0" baseline="0">
                <a:solidFill>
                  <a:srgbClr val="000000"/>
                </a:solidFill>
                <a:uFillTx/>
                <a:latin typeface="Trebuchet MS"/>
              </a:rPr>
            </a:br>
            <a:r>
              <a:rPr lang="ru-RU" sz="2800" b="0" i="1" u="none" strike="noStrike" kern="1200" cap="none" spc="0" baseline="0">
                <a:solidFill>
                  <a:srgbClr val="000000"/>
                </a:solidFill>
                <a:uFillTx/>
                <a:latin typeface="Trebuchet MS"/>
              </a:rPr>
              <a:t>Головою </a:t>
            </a:r>
            <a:r>
              <a:rPr lang="ru-RU" sz="2800" b="0" i="1" u="none" strike="noStrike" kern="1200" cap="none" spc="0" baseline="0">
                <a:solidFill>
                  <a:srgbClr val="C00000"/>
                </a:solidFill>
                <a:uFillTx/>
                <a:latin typeface="Trebuchet MS"/>
              </a:rPr>
              <a:t>три</a:t>
            </a:r>
            <a:r>
              <a:rPr lang="ru-RU" sz="2800" b="0" i="1" u="none" strike="noStrike" kern="1200" cap="none" spc="0" baseline="0">
                <a:solidFill>
                  <a:srgbClr val="000000"/>
                </a:solidFill>
                <a:uFillTx/>
                <a:latin typeface="Trebuchet MS"/>
              </a:rPr>
              <a:t> кивка.</a:t>
            </a:r>
            <a:br>
              <a:rPr lang="ru-RU" sz="2800" b="0" i="1" u="none" strike="noStrike" kern="1200" cap="none" spc="0" baseline="0">
                <a:solidFill>
                  <a:srgbClr val="000000"/>
                </a:solidFill>
                <a:uFillTx/>
                <a:latin typeface="Trebuchet MS"/>
              </a:rPr>
            </a:br>
            <a:r>
              <a:rPr lang="ru-RU" sz="2800" b="0" i="1" u="none" strike="noStrike" kern="1200" cap="none" spc="0" baseline="0">
                <a:solidFill>
                  <a:srgbClr val="000000"/>
                </a:solidFill>
                <a:uFillTx/>
                <a:latin typeface="Trebuchet MS"/>
              </a:rPr>
              <a:t>На </a:t>
            </a:r>
            <a:r>
              <a:rPr lang="ru-RU" sz="2800" b="0" i="1" u="none" strike="noStrike" kern="1200" cap="none" spc="0" baseline="0">
                <a:solidFill>
                  <a:srgbClr val="C00000"/>
                </a:solidFill>
                <a:uFillTx/>
                <a:latin typeface="Trebuchet MS"/>
              </a:rPr>
              <a:t>четыре</a:t>
            </a:r>
            <a:r>
              <a:rPr lang="ru-RU" sz="2800" b="0" i="1" u="none" strike="noStrike" kern="1200" cap="none" spc="0" baseline="0">
                <a:solidFill>
                  <a:srgbClr val="000000"/>
                </a:solidFill>
                <a:uFillTx/>
                <a:latin typeface="Trebuchet MS"/>
              </a:rPr>
              <a:t> – руки шире,</a:t>
            </a:r>
            <a:br>
              <a:rPr lang="ru-RU" sz="2800" b="0" i="1" u="none" strike="noStrike" kern="1200" cap="none" spc="0" baseline="0">
                <a:solidFill>
                  <a:srgbClr val="000000"/>
                </a:solidFill>
                <a:uFillTx/>
                <a:latin typeface="Trebuchet MS"/>
              </a:rPr>
            </a:br>
            <a:r>
              <a:rPr lang="ru-RU" sz="2800" b="0" i="1" u="none" strike="noStrike" kern="1200" cap="none" spc="0" baseline="0">
                <a:solidFill>
                  <a:srgbClr val="C00000"/>
                </a:solidFill>
                <a:uFillTx/>
                <a:latin typeface="Trebuchet MS"/>
              </a:rPr>
              <a:t>Пять</a:t>
            </a:r>
            <a:r>
              <a:rPr lang="ru-RU" sz="2800" b="0" i="1" u="none" strike="noStrike" kern="1200" cap="none" spc="0" baseline="0">
                <a:solidFill>
                  <a:srgbClr val="000000"/>
                </a:solidFill>
                <a:uFillTx/>
                <a:latin typeface="Trebuchet MS"/>
              </a:rPr>
              <a:t> – руками помахать,</a:t>
            </a:r>
            <a:br>
              <a:rPr lang="ru-RU" sz="2800" b="0" i="1" u="none" strike="noStrike" kern="1200" cap="none" spc="0" baseline="0">
                <a:solidFill>
                  <a:srgbClr val="000000"/>
                </a:solidFill>
                <a:uFillTx/>
                <a:latin typeface="Trebuchet MS"/>
              </a:rPr>
            </a:br>
            <a:r>
              <a:rPr lang="ru-RU" sz="2800" b="0" i="1" u="none" strike="noStrike" kern="1200" cap="none" spc="0" baseline="0">
                <a:solidFill>
                  <a:srgbClr val="C00000"/>
                </a:solidFill>
                <a:uFillTx/>
                <a:latin typeface="Trebuchet MS"/>
              </a:rPr>
              <a:t>Шесть</a:t>
            </a:r>
            <a:r>
              <a:rPr lang="ru-RU" sz="2800" b="0" i="1" u="none" strike="noStrike" kern="1200" cap="none" spc="0" baseline="0">
                <a:solidFill>
                  <a:srgbClr val="000000"/>
                </a:solidFill>
                <a:uFillTx/>
                <a:latin typeface="Trebuchet MS"/>
              </a:rPr>
              <a:t> – на стульчик тихо сесть</a:t>
            </a:r>
            <a:endParaRPr lang="ru-RU" sz="2800" b="0" i="0" u="none" strike="noStrike" kern="1200" cap="none" spc="0" baseline="0">
              <a:solidFill>
                <a:srgbClr val="000000"/>
              </a:solidFill>
              <a:uFillTx/>
              <a:latin typeface="Trebuchet MS"/>
            </a:endParaRPr>
          </a:p>
        </p:txBody>
      </p:sp>
      <p:pic>
        <p:nvPicPr>
          <p:cNvPr id="4" name="Рисунок 4" descr="0a4f488923716b024ee68941527cf924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flipH="1">
            <a:off x="-500094" y="2928932"/>
            <a:ext cx="3025777" cy="3349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4525" y="877110"/>
            <a:ext cx="8496943" cy="206210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0" i="0" u="none" strike="noStrike" kern="1200" cap="none" spc="0" baseline="0">
                <a:solidFill>
                  <a:srgbClr val="7030A0"/>
                </a:solidFill>
                <a:uFillTx/>
                <a:latin typeface="Times New Roman" pitchFamily="18"/>
                <a:ea typeface="Calibri" pitchFamily="34"/>
                <a:cs typeface="Times New Roman" pitchFamily="18"/>
              </a:rPr>
              <a:t>- Сколько уроков у вас сегодня?</a:t>
            </a:r>
            <a:r>
              <a:rPr lang="ru-RU" sz="32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Calibri" pitchFamily="34"/>
                <a:cs typeface="Times New Roman" pitchFamily="18"/>
              </a:rPr>
              <a:t> </a:t>
            </a:r>
            <a:endParaRPr lang="ru-RU" sz="3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Calibri" pitchFamily="34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0" i="0" u="none" strike="noStrike" kern="1200" cap="none" spc="0" baseline="0">
                <a:solidFill>
                  <a:srgbClr val="7030A0"/>
                </a:solidFill>
                <a:uFillTx/>
                <a:latin typeface="Times New Roman" pitchFamily="18"/>
                <a:ea typeface="Calibri" pitchFamily="34"/>
                <a:cs typeface="Times New Roman" pitchFamily="18"/>
              </a:rPr>
              <a:t>-</a:t>
            </a:r>
            <a:r>
              <a:rPr lang="ru-RU" sz="32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Calibri" pitchFamily="34"/>
                <a:cs typeface="Times New Roman" pitchFamily="18"/>
              </a:rPr>
              <a:t> </a:t>
            </a:r>
            <a:r>
              <a:rPr lang="ru-RU" sz="3200" b="0" i="0" u="none" strike="noStrike" kern="1200" cap="none" spc="0" baseline="0">
                <a:solidFill>
                  <a:srgbClr val="7030A0"/>
                </a:solidFill>
                <a:uFillTx/>
                <a:latin typeface="Times New Roman" pitchFamily="18"/>
                <a:ea typeface="Calibri" pitchFamily="34"/>
                <a:cs typeface="Times New Roman" pitchFamily="18"/>
              </a:rPr>
              <a:t>Сколько цветов в нашем классе? </a:t>
            </a:r>
            <a:endParaRPr lang="ru-RU" sz="3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Calibri" pitchFamily="34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0" i="0" u="none" strike="noStrike" kern="1200" cap="none" spc="0" baseline="0">
                <a:solidFill>
                  <a:srgbClr val="7030A0"/>
                </a:solidFill>
                <a:uFillTx/>
                <a:latin typeface="Times New Roman" pitchFamily="18"/>
                <a:ea typeface="Calibri" pitchFamily="34"/>
                <a:cs typeface="Times New Roman" pitchFamily="18"/>
              </a:rPr>
              <a:t>- Сколько хороших оценок вы хотели бы получить сегодня на уроке?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6804251" y="4653134"/>
            <a:ext cx="2160242" cy="205131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38786" y="3786192"/>
            <a:ext cx="8388422" cy="175432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600" b="1" i="0" u="none" strike="noStrike" kern="1200" cap="none" spc="0" baseline="0">
                <a:solidFill>
                  <a:srgbClr val="000000"/>
                </a:solidFill>
                <a:uFillTx/>
                <a:latin typeface="Monotype Corsiva" pitchFamily="66"/>
              </a:rPr>
              <a:t>шесть уроков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600" b="1" i="0" u="none" strike="noStrike" kern="1200" cap="none" spc="0" baseline="0">
                <a:solidFill>
                  <a:srgbClr val="000000"/>
                </a:solidFill>
                <a:uFillTx/>
                <a:latin typeface="Monotype Corsiva" pitchFamily="66"/>
              </a:rPr>
              <a:t>двадцать три цветка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600" b="1" i="0" u="none" strike="noStrike" kern="1200" cap="none" spc="0" baseline="0">
                <a:solidFill>
                  <a:srgbClr val="000000"/>
                </a:solidFill>
                <a:uFillTx/>
                <a:latin typeface="Monotype Corsiva" pitchFamily="66"/>
              </a:rPr>
              <a:t>две, три оценки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0013-013-Prezhde-chem-vsja-7ja-o5-sjadet-za-100l-pre2ritelno-vy3-kleenku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28597" y="690564"/>
            <a:ext cx="7215237" cy="54768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r"/>
            <a:r>
              <a:rPr lang="ru-RU" sz="5400">
                <a:solidFill>
                  <a:srgbClr val="002060"/>
                </a:solidFill>
                <a:latin typeface="Monotype Corsiva" pitchFamily="66"/>
              </a:rPr>
              <a:t>Творческое задание</a:t>
            </a:r>
            <a:br>
              <a:rPr lang="ru-RU" sz="5400">
                <a:solidFill>
                  <a:srgbClr val="002060"/>
                </a:solidFill>
                <a:latin typeface="Monotype Corsiva" pitchFamily="66"/>
              </a:rPr>
            </a:br>
            <a:r>
              <a:rPr lang="ru-RU" sz="5400">
                <a:solidFill>
                  <a:srgbClr val="002060"/>
                </a:solidFill>
                <a:latin typeface="Monotype Corsiva" pitchFamily="66"/>
              </a:rPr>
              <a:t/>
            </a:r>
            <a:br>
              <a:rPr lang="ru-RU" sz="5400">
                <a:solidFill>
                  <a:srgbClr val="002060"/>
                </a:solidFill>
                <a:latin typeface="Monotype Corsiva" pitchFamily="66"/>
              </a:rPr>
            </a:br>
            <a:r>
              <a:rPr lang="ru-RU" sz="3200">
                <a:solidFill>
                  <a:srgbClr val="002060"/>
                </a:solidFill>
                <a:latin typeface="Times New Roman" pitchFamily="18"/>
                <a:cs typeface="Times New Roman" pitchFamily="18"/>
              </a:rPr>
              <a:t>Я просыпаюсь в (простое) часов. (Составное) минут трачу на умывание и завтрак. Обычно у меня (простое) уроков. (Сложное) минут занимает дорога домой. Около (простое) часа я обедаю. Затем делаю уроки в течение (простое) часов.</a:t>
            </a:r>
            <a:r>
              <a:rPr lang="ru-RU" sz="5400">
                <a:solidFill>
                  <a:srgbClr val="002060"/>
                </a:solidFill>
                <a:latin typeface="Monotype Corsiva" pitchFamily="66"/>
              </a:rPr>
              <a:t/>
            </a:r>
            <a:br>
              <a:rPr lang="ru-RU" sz="5400">
                <a:solidFill>
                  <a:srgbClr val="002060"/>
                </a:solidFill>
                <a:latin typeface="Monotype Corsiva" pitchFamily="66"/>
              </a:rPr>
            </a:br>
            <a:endParaRPr lang="ru-RU" sz="5400">
              <a:solidFill>
                <a:srgbClr val="002060"/>
              </a:solidFill>
              <a:latin typeface="Monotype Corsiva" pitchFamily="66"/>
            </a:endParaRPr>
          </a:p>
        </p:txBody>
      </p:sp>
      <p:pic>
        <p:nvPicPr>
          <p:cNvPr id="3" name="Picture 4" descr="0019-004-Urok-chislitelnye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2847" y="4286259"/>
            <a:ext cx="1214442" cy="25717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1" y="476667"/>
            <a:ext cx="4248476" cy="106907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122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6000" b="1" i="0" u="none" strike="noStrike" kern="1200" cap="none" spc="0" baseline="0">
                <a:solidFill>
                  <a:srgbClr val="7030A0"/>
                </a:solidFill>
                <a:uFillTx/>
                <a:latin typeface="Times New Roman" pitchFamily="18"/>
                <a:ea typeface="Times New Roman" pitchFamily="18"/>
                <a:cs typeface="Times New Roman" pitchFamily="18"/>
              </a:rPr>
              <a:t>Рефлексия </a:t>
            </a:r>
            <a:endParaRPr lang="ru-RU" sz="6000" b="0" i="0" u="none" strike="noStrike" kern="1200" cap="none" spc="0" baseline="0">
              <a:solidFill>
                <a:srgbClr val="7030A0"/>
              </a:solidFill>
              <a:uFillTx/>
              <a:latin typeface="Times New Roman" pitchFamily="18"/>
              <a:ea typeface="Calibri" pitchFamily="34"/>
              <a:cs typeface="Times New Roman" pitchFamily="18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05" y="1714490"/>
            <a:ext cx="7272808" cy="395185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122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800" b="1" i="0" u="none" strike="noStrike" kern="1200" cap="none" spc="0" baseline="0">
                <a:solidFill>
                  <a:srgbClr val="002060"/>
                </a:solidFill>
                <a:uFillTx/>
                <a:latin typeface="Times New Roman" pitchFamily="18"/>
                <a:ea typeface="Times New Roman" pitchFamily="18"/>
                <a:cs typeface="Times New Roman" pitchFamily="18"/>
              </a:rPr>
              <a:t>Сегодня я узнал…</a:t>
            </a: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122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800" b="1" i="0" u="none" strike="noStrike" kern="1200" cap="none" spc="0" baseline="0">
                <a:solidFill>
                  <a:srgbClr val="002060"/>
                </a:solidFill>
                <a:uFillTx/>
                <a:latin typeface="Times New Roman" pitchFamily="18"/>
                <a:ea typeface="Calibri" pitchFamily="34"/>
                <a:cs typeface="Times New Roman" pitchFamily="18"/>
              </a:rPr>
              <a:t>Я научился …</a:t>
            </a: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122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800" b="1" i="0" u="none" strike="noStrike" kern="1200" cap="none" spc="0" baseline="0">
                <a:solidFill>
                  <a:srgbClr val="002060"/>
                </a:solidFill>
                <a:uFillTx/>
                <a:latin typeface="Times New Roman" pitchFamily="18"/>
                <a:ea typeface="Calibri" pitchFamily="34"/>
                <a:cs typeface="Times New Roman" pitchFamily="18"/>
              </a:rPr>
              <a:t>Мне было трудно…</a:t>
            </a: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122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48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Calibri" pitchFamily="34"/>
              <a:cs typeface="Times New Roman" pitchFamily="18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95" y="980730"/>
            <a:ext cx="9144000" cy="557345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122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5400" b="1" i="0" u="sng" strike="noStrike" kern="1200" cap="none" spc="0" baseline="0">
                <a:solidFill>
                  <a:srgbClr val="65238D"/>
                </a:solidFill>
                <a:uFillTx/>
                <a:latin typeface="Times New Roman" pitchFamily="18"/>
                <a:ea typeface="Times New Roman" pitchFamily="18"/>
                <a:cs typeface="Times New Roman" pitchFamily="18"/>
              </a:rPr>
              <a:t>Домашнее задание: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1225"/>
              </a:spcAft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600" b="0" i="0" u="none" strike="noStrike" kern="1200" cap="none" spc="0" baseline="0">
                <a:solidFill>
                  <a:srgbClr val="002060"/>
                </a:solidFill>
                <a:uFillTx/>
                <a:latin typeface="Times New Roman" pitchFamily="18"/>
                <a:ea typeface="Times New Roman" pitchFamily="18"/>
                <a:cs typeface="Times New Roman" pitchFamily="18"/>
              </a:rPr>
              <a:t>Параграф 110.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1225"/>
              </a:spcAft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600" b="0" i="0" u="none" strike="noStrike" kern="1200" cap="none" spc="0" baseline="0">
                <a:solidFill>
                  <a:srgbClr val="002060"/>
                </a:solidFill>
                <a:uFillTx/>
                <a:latin typeface="Times New Roman" pitchFamily="18"/>
                <a:ea typeface="Times New Roman" pitchFamily="18"/>
                <a:cs typeface="Times New Roman" pitchFamily="18"/>
              </a:rPr>
              <a:t>Упр. 476 (выписать имена числительные, определить их разряд).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600" b="0" i="0" u="none" strike="noStrike" kern="1200" cap="none" spc="0" baseline="0">
                <a:solidFill>
                  <a:srgbClr val="002060"/>
                </a:solidFill>
                <a:uFillTx/>
                <a:latin typeface="Times New Roman" pitchFamily="18"/>
                <a:ea typeface="Times New Roman" pitchFamily="18"/>
                <a:cs typeface="Times New Roman" pitchFamily="18"/>
              </a:rPr>
              <a:t>Написать сказку с использованием количественных числительных.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600" b="0" i="0" u="none" strike="noStrike" kern="1200" cap="none" spc="0" baseline="0">
                <a:solidFill>
                  <a:srgbClr val="002060"/>
                </a:solidFill>
                <a:uFillTx/>
                <a:latin typeface="Times New Roman" pitchFamily="18"/>
                <a:ea typeface="Times New Roman" pitchFamily="18"/>
                <a:cs typeface="Times New Roman" pitchFamily="18"/>
              </a:rPr>
              <a:t>Из любого учебника выписать текст (5-6 пред.) с количественными числительными.</a:t>
            </a:r>
          </a:p>
          <a:p>
            <a:pPr marL="228600" marR="0" lvl="0" indent="-22860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1225"/>
              </a:spcAft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050" b="0" i="0" u="none" strike="noStrike" kern="1200" cap="none" spc="0" baseline="0">
              <a:solidFill>
                <a:srgbClr val="002060"/>
              </a:solidFill>
              <a:uFillTx/>
              <a:latin typeface="Times New Roman" pitchFamily="18"/>
              <a:ea typeface="Calibri" pitchFamily="34"/>
              <a:cs typeface="Times New Roman" pitchFamily="1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0006-001-Lingvisticheskaja-zadacha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034089" y="3984626"/>
            <a:ext cx="3109910" cy="287337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643039" y="500039"/>
            <a:ext cx="5072094" cy="92333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5400" b="1" i="0" u="none" strike="noStrike" kern="1200" cap="none" spc="0" baseline="0">
                <a:solidFill>
                  <a:srgbClr val="C00000"/>
                </a:solidFill>
                <a:effectLst>
                  <a:outerShdw dist="563970" dir="14049751">
                    <a:srgbClr val="C7DFD3"/>
                  </a:outerShdw>
                </a:effectLst>
                <a:uFillTx/>
                <a:latin typeface="Times New Roman"/>
                <a:cs typeface="Times New Roman"/>
              </a:rPr>
              <a:t>Спасибо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85847" y="1357298"/>
            <a:ext cx="5572161" cy="92333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5400" b="1" i="0" u="none" strike="noStrike" kern="1200" cap="none" spc="0" baseline="0">
                <a:solidFill>
                  <a:srgbClr val="C00000"/>
                </a:solidFill>
                <a:effectLst>
                  <a:outerShdw dist="563970" dir="14049751">
                    <a:srgbClr val="C7DFD3"/>
                  </a:outerShdw>
                </a:effectLst>
                <a:uFillTx/>
                <a:latin typeface="Times New Roman"/>
                <a:cs typeface="Times New Roman"/>
              </a:rPr>
              <a:t>за работу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57289" y="2214557"/>
            <a:ext cx="5572161" cy="258531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5400" b="1" i="0" u="none" strike="noStrike" kern="1200" cap="none" spc="0" baseline="0">
                <a:solidFill>
                  <a:srgbClr val="C00000"/>
                </a:solidFill>
                <a:effectLst>
                  <a:outerShdw dist="563970" dir="14049751">
                    <a:srgbClr val="C7DFD3"/>
                  </a:outerShdw>
                </a:effectLst>
                <a:uFillTx/>
                <a:latin typeface="Times New Roman"/>
                <a:cs typeface="Times New Roman"/>
              </a:rPr>
              <a:t>на уроке !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5400" b="1" i="0" u="none" strike="noStrike" kern="1200" cap="none" spc="0" baseline="0">
              <a:solidFill>
                <a:srgbClr val="C00000"/>
              </a:solidFill>
              <a:effectLst>
                <a:outerShdw dist="563970" dir="14049751">
                  <a:srgbClr val="C7DFD3"/>
                </a:outerShdw>
              </a:effectLst>
              <a:uFillTx/>
              <a:latin typeface="Times New Roman"/>
              <a:cs typeface="Times New Roman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5400" b="1" i="0" u="none" strike="noStrike" kern="1200" cap="none" spc="0" baseline="0">
                <a:solidFill>
                  <a:srgbClr val="C00000"/>
                </a:solidFill>
                <a:effectLst>
                  <a:outerShdw dist="563970" dir="14049751">
                    <a:srgbClr val="C7DFD3"/>
                  </a:outerShdw>
                </a:effectLst>
                <a:uFillTx/>
                <a:latin typeface="Times New Roman"/>
                <a:cs typeface="Times New Roman"/>
              </a:rPr>
              <a:t>Успехов вам!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09603" y="609603"/>
            <a:ext cx="6347709" cy="1604954"/>
          </a:xfrm>
        </p:spPr>
        <p:txBody>
          <a:bodyPr anchorCtr="1"/>
          <a:lstStyle/>
          <a:p>
            <a:pPr lvl="0" algn="ctr"/>
            <a:r>
              <a:rPr lang="ru-RU" sz="3200" b="1">
                <a:solidFill>
                  <a:srgbClr val="002060"/>
                </a:solidFill>
                <a:effectLst>
                  <a:outerShdw dist="38096" dir="2700000">
                    <a:srgbClr val="000000"/>
                  </a:outerShdw>
                </a:effectLst>
                <a:latin typeface="Monotype Corsiva" pitchFamily="66"/>
              </a:rPr>
              <a:t>Слова со значением числа играют важную роль в жизни людей.</a:t>
            </a:r>
            <a:br>
              <a:rPr lang="ru-RU" sz="3200" b="1">
                <a:solidFill>
                  <a:srgbClr val="002060"/>
                </a:solidFill>
                <a:effectLst>
                  <a:outerShdw dist="38096" dir="2700000">
                    <a:srgbClr val="000000"/>
                  </a:outerShdw>
                </a:effectLst>
                <a:latin typeface="Monotype Corsiva" pitchFamily="66"/>
              </a:rPr>
            </a:br>
            <a:endParaRPr lang="ru-RU" sz="3200">
              <a:solidFill>
                <a:srgbClr val="002060"/>
              </a:solidFill>
              <a:latin typeface="Monotype Corsiva" pitchFamily="66"/>
            </a:endParaRPr>
          </a:p>
        </p:txBody>
      </p:sp>
      <p:pic>
        <p:nvPicPr>
          <p:cNvPr id="3" name="Picture 8" descr="48891449_cifruy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119" y="2672553"/>
            <a:ext cx="4905371" cy="28575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2"/>
          <p:cNvSpPr/>
          <p:nvPr/>
        </p:nvSpPr>
        <p:spPr>
          <a:xfrm>
            <a:off x="1187624" y="908720"/>
            <a:ext cx="6768754" cy="286232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600" b="1" i="0" u="none" strike="noStrike" kern="1200" cap="none" spc="0" baseline="0" dirty="0">
                <a:solidFill>
                  <a:srgbClr val="7030A0"/>
                </a:solidFill>
                <a:uFillTx/>
                <a:latin typeface="Times New Roman" pitchFamily="18"/>
                <a:ea typeface="Times New Roman"/>
                <a:cs typeface="Times New Roman" pitchFamily="18"/>
              </a:rPr>
              <a:t>Как обойтись бы без числа</a:t>
            </a:r>
            <a:endParaRPr lang="ru-RU" sz="3600" b="1" i="0" u="none" strike="noStrike" kern="1200" cap="none" spc="0" baseline="0" dirty="0">
              <a:solidFill>
                <a:srgbClr val="7030A0"/>
              </a:solidFill>
              <a:uFillTx/>
              <a:latin typeface="Times New Roman" pitchFamily="18"/>
              <a:ea typeface="Calibri"/>
              <a:cs typeface="Times New Roman" pitchFamily="18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600" b="1" i="0" u="none" strike="noStrike" kern="1200" cap="none" spc="0" baseline="0" dirty="0">
                <a:solidFill>
                  <a:srgbClr val="7030A0"/>
                </a:solidFill>
                <a:uFillTx/>
                <a:latin typeface="Times New Roman" pitchFamily="18"/>
                <a:ea typeface="Times New Roman"/>
                <a:cs typeface="Times New Roman" pitchFamily="18"/>
              </a:rPr>
              <a:t>Наука целая могла?</a:t>
            </a:r>
            <a:endParaRPr lang="ru-RU" sz="3600" b="1" i="0" u="none" strike="noStrike" kern="1200" cap="none" spc="0" baseline="0" dirty="0">
              <a:solidFill>
                <a:srgbClr val="7030A0"/>
              </a:solidFill>
              <a:uFillTx/>
              <a:latin typeface="Times New Roman" pitchFamily="18"/>
              <a:ea typeface="Calibri"/>
              <a:cs typeface="Times New Roman" pitchFamily="18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600" b="1" i="0" u="none" strike="noStrike" kern="1200" cap="none" spc="0" baseline="0" dirty="0">
                <a:solidFill>
                  <a:srgbClr val="7030A0"/>
                </a:solidFill>
                <a:uFillTx/>
                <a:latin typeface="Times New Roman" pitchFamily="18"/>
                <a:ea typeface="Times New Roman"/>
                <a:cs typeface="Times New Roman" pitchFamily="18"/>
              </a:rPr>
              <a:t>Расчёт во всяком деле </a:t>
            </a:r>
            <a:r>
              <a:rPr lang="ru-RU" sz="3600" b="1" i="0" u="none" strike="noStrike" kern="1200" cap="none" spc="0" baseline="0" dirty="0" smtClean="0">
                <a:solidFill>
                  <a:srgbClr val="7030A0"/>
                </a:solidFill>
                <a:uFillTx/>
                <a:latin typeface="Times New Roman" pitchFamily="18"/>
                <a:ea typeface="Times New Roman"/>
                <a:cs typeface="Times New Roman" pitchFamily="18"/>
              </a:rPr>
              <a:t>нужен.</a:t>
            </a:r>
            <a:endParaRPr lang="ru-RU" sz="3600" b="1" dirty="0">
              <a:solidFill>
                <a:srgbClr val="7030A0"/>
              </a:solidFill>
              <a:latin typeface="Times New Roman" pitchFamily="18"/>
              <a:ea typeface="Times New Roman"/>
              <a:cs typeface="Times New Roman" pitchFamily="18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600" b="1" i="0" u="none" strike="noStrike" kern="1200" cap="none" spc="0" baseline="0" dirty="0" smtClean="0">
                <a:solidFill>
                  <a:srgbClr val="7030A0"/>
                </a:solidFill>
                <a:uFillTx/>
                <a:latin typeface="Times New Roman" pitchFamily="18"/>
                <a:ea typeface="Times New Roman"/>
                <a:cs typeface="Times New Roman" pitchFamily="18"/>
              </a:rPr>
              <a:t>И </a:t>
            </a:r>
            <a:r>
              <a:rPr lang="ru-RU" sz="3600" b="1" i="0" u="none" strike="noStrike" kern="1200" cap="none" spc="0" baseline="0" dirty="0">
                <a:solidFill>
                  <a:srgbClr val="7030A0"/>
                </a:solidFill>
                <a:uFillTx/>
                <a:latin typeface="Times New Roman" pitchFamily="18"/>
                <a:ea typeface="Times New Roman"/>
                <a:cs typeface="Times New Roman" pitchFamily="18"/>
              </a:rPr>
              <a:t>ты с </a:t>
            </a:r>
            <a:r>
              <a:rPr lang="ru-RU" sz="3600" b="1" i="0" u="none" strike="noStrike" kern="1200" cap="none" spc="0" baseline="0" dirty="0" smtClean="0">
                <a:solidFill>
                  <a:srgbClr val="7030A0"/>
                </a:solidFill>
                <a:uFillTx/>
                <a:latin typeface="Times New Roman" pitchFamily="18"/>
                <a:ea typeface="Times New Roman"/>
                <a:cs typeface="Times New Roman" pitchFamily="18"/>
              </a:rPr>
              <a:t>……………...…… </a:t>
            </a:r>
            <a:r>
              <a:rPr lang="ru-RU" sz="3600" b="1" i="0" u="none" strike="noStrike" kern="1200" cap="none" spc="0" baseline="0" dirty="0">
                <a:solidFill>
                  <a:srgbClr val="7030A0"/>
                </a:solidFill>
                <a:uFillTx/>
                <a:latin typeface="Times New Roman" pitchFamily="18"/>
                <a:ea typeface="Times New Roman"/>
                <a:cs typeface="Times New Roman" pitchFamily="18"/>
              </a:rPr>
              <a:t>будь дружен.</a:t>
            </a:r>
            <a:endParaRPr lang="ru-RU" sz="3600" b="1" i="0" u="none" strike="noStrike" kern="1200" cap="none" spc="0" baseline="0" dirty="0">
              <a:solidFill>
                <a:srgbClr val="7030A0"/>
              </a:solidFill>
              <a:uFillTx/>
              <a:latin typeface="Times New Roman" pitchFamily="18"/>
              <a:ea typeface="Calibri"/>
              <a:cs typeface="Times New Roman" pitchFamily="18"/>
            </a:endParaRPr>
          </a:p>
        </p:txBody>
      </p:sp>
      <p:pic>
        <p:nvPicPr>
          <p:cNvPr id="3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608" y="4005062"/>
            <a:ext cx="3307165" cy="24906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2"/>
          <p:cNvSpPr/>
          <p:nvPr/>
        </p:nvSpPr>
        <p:spPr>
          <a:xfrm>
            <a:off x="1187624" y="908720"/>
            <a:ext cx="6768754" cy="175432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600" b="1" i="0" u="none" strike="noStrike" kern="1200" cap="none" spc="0" baseline="0" dirty="0">
                <a:solidFill>
                  <a:srgbClr val="7030A0"/>
                </a:solidFill>
                <a:uFillTx/>
                <a:latin typeface="Times New Roman" pitchFamily="18"/>
                <a:ea typeface="Times New Roman"/>
                <a:cs typeface="Times New Roman" pitchFamily="18"/>
              </a:rPr>
              <a:t>Как обойтись бы без числа</a:t>
            </a:r>
            <a:endParaRPr lang="ru-RU" sz="3600" b="1" i="0" u="none" strike="noStrike" kern="1200" cap="none" spc="0" baseline="0" dirty="0">
              <a:solidFill>
                <a:srgbClr val="7030A0"/>
              </a:solidFill>
              <a:uFillTx/>
              <a:latin typeface="Times New Roman" pitchFamily="18"/>
              <a:ea typeface="Calibri"/>
              <a:cs typeface="Times New Roman" pitchFamily="18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600" b="1" i="0" u="none" strike="noStrike" kern="1200" cap="none" spc="0" baseline="0" dirty="0">
                <a:solidFill>
                  <a:srgbClr val="7030A0"/>
                </a:solidFill>
                <a:uFillTx/>
                <a:latin typeface="Times New Roman" pitchFamily="18"/>
                <a:ea typeface="Times New Roman"/>
                <a:cs typeface="Times New Roman" pitchFamily="18"/>
              </a:rPr>
              <a:t>Наука целая могла?</a:t>
            </a:r>
            <a:endParaRPr lang="ru-RU" sz="3600" b="1" i="0" u="none" strike="noStrike" kern="1200" cap="none" spc="0" baseline="0" dirty="0">
              <a:solidFill>
                <a:srgbClr val="7030A0"/>
              </a:solidFill>
              <a:uFillTx/>
              <a:latin typeface="Times New Roman" pitchFamily="18"/>
              <a:ea typeface="Calibri"/>
              <a:cs typeface="Times New Roman" pitchFamily="18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600" b="1" i="0" u="none" strike="noStrike" kern="1200" cap="none" spc="0" baseline="0" dirty="0">
                <a:solidFill>
                  <a:srgbClr val="7030A0"/>
                </a:solidFill>
                <a:uFillTx/>
                <a:latin typeface="Times New Roman" pitchFamily="18"/>
                <a:ea typeface="Times New Roman"/>
                <a:cs typeface="Times New Roman" pitchFamily="18"/>
              </a:rPr>
              <a:t>Расчёт во всяком деле нужен</a:t>
            </a:r>
            <a:r>
              <a:rPr lang="ru-RU" sz="3600" b="1" i="0" u="none" strike="noStrike" kern="1200" cap="none" spc="0" baseline="0" dirty="0" smtClean="0">
                <a:solidFill>
                  <a:srgbClr val="7030A0"/>
                </a:solidFill>
                <a:uFillTx/>
                <a:latin typeface="Times New Roman" pitchFamily="18"/>
                <a:ea typeface="Times New Roman"/>
                <a:cs typeface="Times New Roman" pitchFamily="18"/>
              </a:rPr>
              <a:t>.</a:t>
            </a:r>
            <a:endParaRPr lang="ru-RU" sz="3600" b="1" i="0" u="none" strike="noStrike" kern="1200" cap="none" spc="0" baseline="0" dirty="0">
              <a:solidFill>
                <a:srgbClr val="7030A0"/>
              </a:solidFill>
              <a:uFillTx/>
              <a:latin typeface="Times New Roman" pitchFamily="18"/>
              <a:ea typeface="Calibri"/>
              <a:cs typeface="Times New Roman" pitchFamily="18"/>
            </a:endParaRPr>
          </a:p>
        </p:txBody>
      </p:sp>
      <p:pic>
        <p:nvPicPr>
          <p:cNvPr id="3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608" y="4005062"/>
            <a:ext cx="3307165" cy="24906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1"/>
          <p:cNvSpPr/>
          <p:nvPr/>
        </p:nvSpPr>
        <p:spPr>
          <a:xfrm>
            <a:off x="1115616" y="2588708"/>
            <a:ext cx="6408709" cy="1200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600" b="1" i="0" u="none" strike="noStrike" kern="1200" cap="none" spc="0" baseline="0" dirty="0">
                <a:solidFill>
                  <a:srgbClr val="7030A0"/>
                </a:solidFill>
                <a:uFillTx/>
                <a:latin typeface="Times New Roman" pitchFamily="18"/>
                <a:ea typeface="Times New Roman"/>
                <a:cs typeface="Times New Roman" pitchFamily="18"/>
              </a:rPr>
              <a:t>И ты с числительным будь </a:t>
            </a:r>
            <a:r>
              <a:rPr lang="ru-RU" sz="3600" b="1" i="0" u="none" strike="noStrike" kern="1200" cap="none" spc="0" baseline="0" dirty="0" smtClean="0">
                <a:solidFill>
                  <a:srgbClr val="7030A0"/>
                </a:solidFill>
                <a:uFillTx/>
                <a:latin typeface="Times New Roman" pitchFamily="18"/>
                <a:ea typeface="Times New Roman"/>
                <a:cs typeface="Times New Roman" pitchFamily="18"/>
              </a:rPr>
              <a:t>дружен</a:t>
            </a:r>
            <a:r>
              <a:rPr lang="ru-RU" sz="3600" b="1" i="0" u="none" strike="noStrike" kern="1200" cap="none" spc="0" baseline="0" dirty="0" smtClean="0">
                <a:solidFill>
                  <a:srgbClr val="7030A0"/>
                </a:solidFill>
                <a:uFillTx/>
                <a:latin typeface="Monotype Corsiva" pitchFamily="66"/>
                <a:ea typeface="Times New Roman"/>
                <a:cs typeface="Times New Roman"/>
              </a:rPr>
              <a:t>.</a:t>
            </a:r>
            <a:endParaRPr lang="ru-RU" sz="3600" b="1" i="0" u="none" strike="noStrike" kern="1200" cap="none" spc="0" baseline="0" dirty="0">
              <a:solidFill>
                <a:srgbClr val="7030A0"/>
              </a:solidFill>
              <a:uFillTx/>
              <a:latin typeface="Monotype Corsiva" pitchFamily="66"/>
              <a:ea typeface="Calibri"/>
              <a:cs typeface="Times New Roman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3" y="980730"/>
            <a:ext cx="5214960" cy="3416317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600" b="0" i="0" u="none" strike="noStrike" kern="1200" cap="none" spc="0" baseline="0">
                <a:solidFill>
                  <a:srgbClr val="C00000"/>
                </a:solidFill>
                <a:uFillTx/>
                <a:latin typeface="Times New Roman" pitchFamily="18"/>
                <a:ea typeface="Times New Roman" pitchFamily="18"/>
                <a:cs typeface="Times New Roman" pitchFamily="18"/>
              </a:rPr>
              <a:t>Имя числительное </a:t>
            </a:r>
            <a:r>
              <a:rPr lang="ru-RU" sz="3600" b="0" i="0" u="none" strike="noStrike" kern="1200" cap="none" spc="0" baseline="0">
                <a:solidFill>
                  <a:srgbClr val="002060"/>
                </a:solidFill>
                <a:uFillTx/>
                <a:latin typeface="Times New Roman" pitchFamily="18"/>
                <a:ea typeface="Times New Roman" pitchFamily="18"/>
                <a:cs typeface="Times New Roman" pitchFamily="18"/>
              </a:rPr>
              <a:t>- это самостоятельная часть речи, которая обозначает количество предметов, число, а также порядок предметов при счете.</a:t>
            </a:r>
            <a:endParaRPr lang="ru-RU" sz="3600" b="0" i="0" u="none" strike="noStrike" kern="1200" cap="none" spc="0" baseline="0">
              <a:solidFill>
                <a:srgbClr val="000000"/>
              </a:solidFill>
              <a:uFillTx/>
              <a:latin typeface="Trebuchet M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367384"/>
            <a:ext cx="3307165" cy="24906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2" y="1000106"/>
            <a:ext cx="8208916" cy="193899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800" b="0" i="0" u="none" strike="noStrike" kern="1200" cap="none" spc="0" baseline="0">
                <a:solidFill>
                  <a:srgbClr val="7030A0"/>
                </a:solidFill>
                <a:uFillTx/>
                <a:latin typeface="Times New Roman" pitchFamily="18"/>
                <a:cs typeface="Times New Roman" pitchFamily="18"/>
              </a:rPr>
              <a:t>Числительные по значению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600" b="1" i="0" u="none" strike="noStrike" kern="1200" cap="none" spc="0" baseline="0">
              <a:solidFill>
                <a:srgbClr val="002060"/>
              </a:solidFill>
              <a:effectLst>
                <a:outerShdw dist="38096" dir="2700000">
                  <a:srgbClr val="7F7F7F"/>
                </a:outerShdw>
              </a:effectLst>
              <a:uFillTx/>
              <a:latin typeface="Monotype Corsiva" pitchFamily="66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600" b="1" i="0" u="none" strike="noStrike" kern="1200" cap="none" spc="0" baseline="0">
              <a:solidFill>
                <a:srgbClr val="002060"/>
              </a:solidFill>
              <a:effectLst>
                <a:outerShdw dist="38096" dir="2700000">
                  <a:srgbClr val="7F7F7F"/>
                </a:outerShdw>
              </a:effectLst>
              <a:uFillTx/>
              <a:latin typeface="Monotype Corsiva" pitchFamily="66"/>
            </a:endParaRPr>
          </a:p>
        </p:txBody>
      </p:sp>
      <p:cxnSp>
        <p:nvCxnSpPr>
          <p:cNvPr id="3" name="Прямая со стрелкой 3"/>
          <p:cNvCxnSpPr/>
          <p:nvPr/>
        </p:nvCxnSpPr>
        <p:spPr>
          <a:xfrm rot="5400013">
            <a:off x="1643040" y="1785922"/>
            <a:ext cx="1214451" cy="1214452"/>
          </a:xfrm>
          <a:prstGeom prst="straightConnector1">
            <a:avLst/>
          </a:prstGeom>
          <a:noFill/>
          <a:ln w="25402">
            <a:solidFill>
              <a:srgbClr val="C00000"/>
            </a:solidFill>
            <a:prstDash val="solid"/>
            <a:tailEnd type="arrow"/>
          </a:ln>
          <a:effectLst>
            <a:outerShdw dist="25402" dir="5400000" algn="tl">
              <a:srgbClr val="000000">
                <a:alpha val="35000"/>
              </a:srgbClr>
            </a:outerShdw>
          </a:effectLst>
        </p:spPr>
      </p:cxnSp>
      <p:cxnSp>
        <p:nvCxnSpPr>
          <p:cNvPr id="4" name="Прямая со стрелкой 4"/>
          <p:cNvCxnSpPr/>
          <p:nvPr/>
        </p:nvCxnSpPr>
        <p:spPr>
          <a:xfrm rot="16199987" flipH="1">
            <a:off x="5107784" y="1893082"/>
            <a:ext cx="1214451" cy="1000134"/>
          </a:xfrm>
          <a:prstGeom prst="straightConnector1">
            <a:avLst/>
          </a:prstGeom>
          <a:noFill/>
          <a:ln w="25402">
            <a:solidFill>
              <a:srgbClr val="C00000"/>
            </a:solidFill>
            <a:prstDash val="solid"/>
            <a:tailEnd type="arrow"/>
          </a:ln>
          <a:effectLst>
            <a:outerShdw dist="25402" dir="5400000" algn="tl">
              <a:srgbClr val="000000">
                <a:alpha val="35000"/>
              </a:srgbClr>
            </a:outerShdw>
          </a:effectLst>
        </p:spPr>
      </p:cxnSp>
      <p:cxnSp>
        <p:nvCxnSpPr>
          <p:cNvPr id="5" name="Прямая со стрелкой 9"/>
          <p:cNvCxnSpPr/>
          <p:nvPr/>
        </p:nvCxnSpPr>
        <p:spPr>
          <a:xfrm>
            <a:off x="6786576" y="4643442"/>
            <a:ext cx="869795" cy="637794"/>
          </a:xfrm>
          <a:prstGeom prst="straightConnector1">
            <a:avLst/>
          </a:prstGeom>
          <a:noFill/>
          <a:ln w="25402">
            <a:solidFill>
              <a:srgbClr val="C00000"/>
            </a:solidFill>
            <a:prstDash val="solid"/>
            <a:tailEnd type="arrow"/>
          </a:ln>
          <a:effectLst>
            <a:outerShdw dist="25402" dir="5400000" algn="tl">
              <a:srgbClr val="000000">
                <a:alpha val="35000"/>
              </a:srgbClr>
            </a:outerShdw>
          </a:effectLst>
        </p:spPr>
      </p:cxnSp>
      <p:cxnSp>
        <p:nvCxnSpPr>
          <p:cNvPr id="6" name="Прямая со стрелкой 10"/>
          <p:cNvCxnSpPr/>
          <p:nvPr/>
        </p:nvCxnSpPr>
        <p:spPr>
          <a:xfrm rot="5400013">
            <a:off x="4071136" y="4929202"/>
            <a:ext cx="572305" cy="786"/>
          </a:xfrm>
          <a:prstGeom prst="straightConnector1">
            <a:avLst/>
          </a:prstGeom>
          <a:noFill/>
          <a:ln w="25402">
            <a:solidFill>
              <a:srgbClr val="C00000"/>
            </a:solidFill>
            <a:prstDash val="solid"/>
            <a:tailEnd type="arrow"/>
          </a:ln>
          <a:effectLst>
            <a:outerShdw dist="25402" dir="5400000" algn="tl">
              <a:srgbClr val="000000">
                <a:alpha val="35000"/>
              </a:srgbClr>
            </a:outerShdw>
          </a:effectLst>
        </p:spPr>
      </p:cxnSp>
      <p:cxnSp>
        <p:nvCxnSpPr>
          <p:cNvPr id="7" name="Прямая со стрелкой 11"/>
          <p:cNvCxnSpPr/>
          <p:nvPr/>
        </p:nvCxnSpPr>
        <p:spPr>
          <a:xfrm rot="10800009" flipV="1">
            <a:off x="1285848" y="4714883"/>
            <a:ext cx="928701" cy="500067"/>
          </a:xfrm>
          <a:prstGeom prst="straightConnector1">
            <a:avLst/>
          </a:prstGeom>
          <a:noFill/>
          <a:ln w="25402">
            <a:solidFill>
              <a:srgbClr val="C00000"/>
            </a:solidFill>
            <a:prstDash val="solid"/>
            <a:tailEnd type="arrow"/>
          </a:ln>
          <a:effectLst>
            <a:outerShdw dist="25402" dir="5400000" algn="tl">
              <a:srgbClr val="000000">
                <a:alpha val="35000"/>
              </a:srgbClr>
            </a:outerShdw>
          </a:effectLst>
        </p:spPr>
      </p:cxnSp>
      <p:sp>
        <p:nvSpPr>
          <p:cNvPr id="8" name="Прямоугольник 19"/>
          <p:cNvSpPr/>
          <p:nvPr/>
        </p:nvSpPr>
        <p:spPr>
          <a:xfrm>
            <a:off x="358728" y="2428865"/>
            <a:ext cx="7598042" cy="123110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600" b="0" i="0" u="none" strike="noStrike" kern="1200" cap="none" spc="0" baseline="0">
                <a:solidFill>
                  <a:srgbClr val="002060"/>
                </a:solidFill>
                <a:uFillTx/>
                <a:latin typeface="Times New Roman" pitchFamily="18"/>
                <a:cs typeface="Times New Roman" pitchFamily="18"/>
              </a:rPr>
              <a:t>                                     </a:t>
            </a:r>
            <a:r>
              <a:rPr lang="ru-RU" sz="3800" b="0" i="0" u="none" strike="noStrike" kern="1200" cap="none" spc="0" baseline="0">
                <a:solidFill>
                  <a:srgbClr val="002060"/>
                </a:solidFill>
                <a:uFillTx/>
                <a:latin typeface="Times New Roman" pitchFamily="18"/>
                <a:cs typeface="Times New Roman" pitchFamily="18"/>
              </a:rPr>
              <a:t>Количественные</a:t>
            </a:r>
            <a:r>
              <a:rPr lang="ru-RU" sz="3600" b="0" i="0" u="none" strike="noStrike" kern="1200" cap="none" spc="0" baseline="0">
                <a:solidFill>
                  <a:srgbClr val="002060"/>
                </a:solidFill>
                <a:uFillTx/>
                <a:latin typeface="Times New Roman" pitchFamily="18"/>
                <a:cs typeface="Times New Roman" pitchFamily="18"/>
              </a:rPr>
              <a:t>              Порядковые              </a:t>
            </a:r>
            <a:r>
              <a:rPr lang="ru-RU" sz="3600" b="0" i="0" u="none" strike="noStrike" kern="1200" cap="none" spc="0" baseline="0">
                <a:solidFill>
                  <a:srgbClr val="0070C0"/>
                </a:solidFill>
                <a:uFillTx/>
                <a:latin typeface="Times New Roman" pitchFamily="18"/>
                <a:cs typeface="Times New Roman" pitchFamily="18"/>
              </a:rPr>
              <a:t> </a:t>
            </a:r>
          </a:p>
        </p:txBody>
      </p:sp>
      <p:sp>
        <p:nvSpPr>
          <p:cNvPr id="9" name="Прямоугольник 20"/>
          <p:cNvSpPr/>
          <p:nvPr/>
        </p:nvSpPr>
        <p:spPr>
          <a:xfrm>
            <a:off x="125757" y="3929067"/>
            <a:ext cx="8748467" cy="830997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800" b="0" i="0" u="none" strike="noStrike" kern="1200" cap="none" spc="0" baseline="0">
                <a:solidFill>
                  <a:srgbClr val="7030A0"/>
                </a:solidFill>
                <a:uFillTx/>
                <a:latin typeface="Times New Roman" pitchFamily="18"/>
                <a:cs typeface="Times New Roman" pitchFamily="18"/>
              </a:rPr>
              <a:t>Числительные по строению</a:t>
            </a:r>
          </a:p>
        </p:txBody>
      </p:sp>
      <p:sp>
        <p:nvSpPr>
          <p:cNvPr id="10" name="Прямоугольник 21"/>
          <p:cNvSpPr/>
          <p:nvPr/>
        </p:nvSpPr>
        <p:spPr>
          <a:xfrm>
            <a:off x="408791" y="5429268"/>
            <a:ext cx="8558244" cy="64633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600" b="0" i="0" u="none" strike="noStrike" kern="1200" cap="none" spc="0" baseline="0">
                <a:solidFill>
                  <a:srgbClr val="0070C0"/>
                </a:solidFill>
                <a:uFillTx/>
                <a:latin typeface="Times New Roman" pitchFamily="18"/>
                <a:cs typeface="Times New Roman" pitchFamily="18"/>
              </a:rPr>
              <a:t>Простые          </a:t>
            </a:r>
            <a:r>
              <a:rPr lang="ru-RU" sz="3600" b="0" i="0" u="none" strike="noStrike" kern="1200" cap="none" spc="0" baseline="0">
                <a:solidFill>
                  <a:srgbClr val="002060"/>
                </a:solidFill>
                <a:uFillTx/>
                <a:latin typeface="Times New Roman" pitchFamily="18"/>
                <a:cs typeface="Times New Roman" pitchFamily="18"/>
              </a:rPr>
              <a:t>Сложные  </a:t>
            </a:r>
            <a:r>
              <a:rPr lang="ru-RU" sz="3600" b="0" i="0" u="none" strike="noStrike" kern="1200" cap="none" spc="0" baseline="0">
                <a:solidFill>
                  <a:srgbClr val="0070C0"/>
                </a:solidFill>
                <a:uFillTx/>
                <a:latin typeface="Times New Roman" pitchFamily="18"/>
                <a:cs typeface="Times New Roman" pitchFamily="18"/>
              </a:rPr>
              <a:t>         </a:t>
            </a:r>
            <a:r>
              <a:rPr lang="ru-RU" sz="3600" b="0" i="0" u="none" strike="noStrike" kern="1200" cap="none" spc="0" baseline="0">
                <a:solidFill>
                  <a:srgbClr val="7030A0"/>
                </a:solidFill>
                <a:uFillTx/>
                <a:latin typeface="Times New Roman" pitchFamily="18"/>
                <a:cs typeface="Times New Roman" pitchFamily="18"/>
              </a:rPr>
              <a:t>Составные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79" y="1844820"/>
            <a:ext cx="3168350" cy="277140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5"/>
          <p:cNvSpPr/>
          <p:nvPr/>
        </p:nvSpPr>
        <p:spPr>
          <a:xfrm>
            <a:off x="175564" y="110578"/>
            <a:ext cx="8280916" cy="630942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600" b="0" i="0" u="sng" strike="noStrike" kern="1200" cap="none" spc="0" baseline="0">
                <a:solidFill>
                  <a:srgbClr val="C00000"/>
                </a:solidFill>
                <a:uFillTx/>
                <a:latin typeface="Times New Roman" pitchFamily="18"/>
                <a:cs typeface="Times New Roman" pitchFamily="18"/>
              </a:rPr>
              <a:t>Алгоритм</a:t>
            </a:r>
          </a:p>
          <a:p>
            <a:pPr marL="742950" marR="0" lvl="0" indent="-7429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rebuchet MS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0" i="0" u="sng" strike="noStrike" kern="1200" cap="none" spc="0" baseline="0">
                <a:solidFill>
                  <a:srgbClr val="C00000"/>
                </a:solidFill>
                <a:uFillTx/>
                <a:latin typeface="Times New Roman" pitchFamily="18"/>
                <a:cs typeface="Times New Roman" pitchFamily="18"/>
              </a:rPr>
              <a:t>Находим числительное.</a:t>
            </a:r>
          </a:p>
          <a:p>
            <a:pPr marL="742950" marR="0" lvl="0" indent="-7429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rebuchet MS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0" i="0" u="sng" strike="noStrike" kern="1200" cap="none" spc="0" baseline="0">
                <a:solidFill>
                  <a:srgbClr val="C00000"/>
                </a:solidFill>
                <a:uFillTx/>
                <a:latin typeface="Times New Roman" pitchFamily="18"/>
                <a:cs typeface="Times New Roman" pitchFamily="18"/>
              </a:rPr>
              <a:t>Определяем, на какой вопрос оно отвечает.</a:t>
            </a:r>
          </a:p>
          <a:p>
            <a:pPr marL="742950" marR="0" lvl="0" indent="-7429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0" i="0" u="none" strike="noStrike" kern="1200" cap="none" spc="0" baseline="0">
                <a:solidFill>
                  <a:srgbClr val="7030A0"/>
                </a:solidFill>
                <a:uFillTx/>
                <a:latin typeface="Times New Roman" pitchFamily="18"/>
                <a:cs typeface="Times New Roman" pitchFamily="18"/>
              </a:rPr>
              <a:t>         Сколько? – количественное  числительное</a:t>
            </a:r>
            <a:endParaRPr lang="ru-RU" sz="2800" b="0" i="0" u="sng" strike="noStrike" kern="1200" cap="none" spc="0" baseline="0">
              <a:solidFill>
                <a:srgbClr val="C00000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0" i="0" u="none" strike="noStrike" kern="1200" cap="none" spc="0" baseline="0">
                <a:solidFill>
                  <a:srgbClr val="7030A0"/>
                </a:solidFill>
                <a:uFillTx/>
                <a:latin typeface="Times New Roman" pitchFamily="18"/>
                <a:cs typeface="Times New Roman" pitchFamily="18"/>
              </a:rPr>
              <a:t>         Какой? – порядковое числительное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0" i="0" u="none" strike="noStrike" kern="1200" cap="none" spc="0" baseline="0">
                <a:solidFill>
                  <a:srgbClr val="C00000"/>
                </a:solidFill>
                <a:uFillTx/>
                <a:latin typeface="Times New Roman" pitchFamily="18"/>
                <a:cs typeface="Times New Roman" pitchFamily="18"/>
              </a:rPr>
              <a:t>3.   </a:t>
            </a:r>
            <a:r>
              <a:rPr lang="ru-RU" sz="2800" b="0" i="0" u="sng" strike="noStrike" kern="1200" cap="none" spc="0" baseline="0">
                <a:solidFill>
                  <a:srgbClr val="C00000"/>
                </a:solidFill>
                <a:uFillTx/>
                <a:latin typeface="Times New Roman" pitchFamily="18"/>
                <a:cs typeface="Times New Roman" pitchFamily="18"/>
              </a:rPr>
              <a:t>Определяем, из скольких слов   состоит   числительное.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0" i="0" u="none" strike="noStrike" kern="1200" cap="none" spc="0" baseline="0">
                <a:solidFill>
                  <a:srgbClr val="7030A0"/>
                </a:solidFill>
                <a:uFillTx/>
                <a:latin typeface="Times New Roman" pitchFamily="18"/>
                <a:cs typeface="Times New Roman" pitchFamily="18"/>
              </a:rPr>
              <a:t>        Из одного слова и  корня – простое числительное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0" i="0" u="none" strike="noStrike" kern="1200" cap="none" spc="0" baseline="0">
                <a:solidFill>
                  <a:srgbClr val="7030A0"/>
                </a:solidFill>
                <a:uFillTx/>
                <a:latin typeface="Times New Roman" pitchFamily="18"/>
                <a:cs typeface="Times New Roman" pitchFamily="18"/>
              </a:rPr>
              <a:t>        Из двух или более слов– составное   числительное</a:t>
            </a:r>
          </a:p>
          <a:p>
            <a:pPr marL="742950" marR="0" lvl="0" indent="-7429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0" i="0" u="none" strike="noStrike" kern="1200" cap="none" spc="0" baseline="0">
                <a:solidFill>
                  <a:srgbClr val="C00000"/>
                </a:solidFill>
                <a:uFillTx/>
                <a:latin typeface="Times New Roman" pitchFamily="18"/>
                <a:cs typeface="Times New Roman" pitchFamily="18"/>
              </a:rPr>
              <a:t>4.    </a:t>
            </a:r>
            <a:r>
              <a:rPr lang="ru-RU" sz="2800" b="0" i="0" u="sng" strike="noStrike" kern="1200" cap="none" spc="0" baseline="0">
                <a:solidFill>
                  <a:srgbClr val="C00000"/>
                </a:solidFill>
                <a:uFillTx/>
                <a:latin typeface="Times New Roman" pitchFamily="18"/>
                <a:cs typeface="Times New Roman" pitchFamily="18"/>
              </a:rPr>
              <a:t>Определяем, из скольких корней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0" i="0" u="none" strike="noStrike" kern="1200" cap="none" spc="0" baseline="0">
                <a:solidFill>
                  <a:srgbClr val="C00000"/>
                </a:solidFill>
                <a:uFillTx/>
                <a:latin typeface="Times New Roman" pitchFamily="18"/>
                <a:cs typeface="Times New Roman" pitchFamily="18"/>
              </a:rPr>
              <a:t>      </a:t>
            </a:r>
            <a:r>
              <a:rPr lang="ru-RU" sz="2800" b="0" i="0" u="sng" strike="noStrike" kern="1200" cap="none" spc="0" baseline="0">
                <a:solidFill>
                  <a:srgbClr val="C00000"/>
                </a:solidFill>
                <a:uFillTx/>
                <a:latin typeface="Times New Roman" pitchFamily="18"/>
                <a:cs typeface="Times New Roman" pitchFamily="18"/>
              </a:rPr>
              <a:t>состоит числительное.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0" i="0" u="none" strike="noStrike" kern="1200" cap="none" spc="0" baseline="0">
                <a:solidFill>
                  <a:srgbClr val="7030A0"/>
                </a:solidFill>
                <a:uFillTx/>
                <a:latin typeface="Times New Roman" pitchFamily="18"/>
                <a:cs typeface="Times New Roman" pitchFamily="18"/>
              </a:rPr>
              <a:t>         Из двух корней – сложное числительное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2"/>
          <p:cNvSpPr/>
          <p:nvPr/>
        </p:nvSpPr>
        <p:spPr>
          <a:xfrm>
            <a:off x="395532" y="260649"/>
            <a:ext cx="8352925" cy="5856988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3482336" algn="ctr"/>
                <a:tab pos="542925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600" b="0" i="0" u="sng" strike="noStrike" kern="1200" cap="none" spc="0" baseline="0">
                <a:solidFill>
                  <a:srgbClr val="7030A0"/>
                </a:solidFill>
                <a:uFillTx/>
                <a:latin typeface="Times New Roman" pitchFamily="18"/>
                <a:ea typeface="Times New Roman" pitchFamily="18"/>
                <a:cs typeface="Times New Roman" pitchFamily="18"/>
              </a:rPr>
              <a:t>Задание.</a:t>
            </a:r>
          </a:p>
          <a:p>
            <a:pPr marL="0" marR="0" lvl="0" indent="0" algn="ctr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3482336" algn="ctr"/>
                <a:tab pos="542925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600" b="0" i="0" u="sng" strike="noStrike" kern="1200" cap="none" spc="0" baseline="0">
                <a:solidFill>
                  <a:srgbClr val="7030A0"/>
                </a:solidFill>
                <a:uFillTx/>
                <a:latin typeface="Times New Roman" pitchFamily="18"/>
                <a:ea typeface="Times New Roman" pitchFamily="18"/>
                <a:cs typeface="Times New Roman" pitchFamily="18"/>
              </a:rPr>
              <a:t> </a:t>
            </a:r>
            <a:r>
              <a:rPr lang="ru-RU" sz="3600" b="0" i="0" u="sng" strike="noStrike" kern="1200" cap="none" spc="0" baseline="0">
                <a:solidFill>
                  <a:srgbClr val="7030A0"/>
                </a:solidFill>
                <a:uFillTx/>
                <a:latin typeface="Times New Roman" pitchFamily="18"/>
                <a:cs typeface="Times New Roman" pitchFamily="18"/>
              </a:rPr>
              <a:t>Определите разряды и строение имен числительных</a:t>
            </a: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3482336" algn="ctr"/>
                <a:tab pos="542925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000" b="0" i="0" u="none" strike="noStrike" kern="1200" cap="none" spc="0" baseline="0">
                <a:solidFill>
                  <a:srgbClr val="7030A0"/>
                </a:solidFill>
                <a:uFillTx/>
                <a:latin typeface="Times New Roman" pitchFamily="18"/>
                <a:ea typeface="Times New Roman" pitchFamily="18"/>
                <a:cs typeface="Times New Roman" pitchFamily="18"/>
              </a:rPr>
              <a:t>Двадцать пять литров, одиннадцатый игрок, семь дней, тридцать три богатыря, триста пятьдесят седьмой раз, восьмой класс, триста мест.</a:t>
            </a: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82336" algn="ctr"/>
                <a:tab pos="542925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600" b="0" i="0" u="none" strike="noStrike" kern="1200" cap="none" spc="0" baseline="0">
                <a:solidFill>
                  <a:srgbClr val="7030A0"/>
                </a:solidFill>
                <a:uFillTx/>
                <a:latin typeface="Times New Roman" pitchFamily="18"/>
                <a:ea typeface="Times New Roman" pitchFamily="18"/>
                <a:cs typeface="Times New Roman" pitchFamily="18"/>
              </a:rPr>
              <a:t> 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27594" y="0"/>
            <a:ext cx="2216405" cy="330644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358009" y="116631"/>
            <a:ext cx="4572000" cy="584777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0" i="1" u="sng" strike="noStrike" kern="1200" cap="none" spc="0" baseline="0">
                <a:solidFill>
                  <a:srgbClr val="C00000"/>
                </a:solidFill>
                <a:uFillTx/>
                <a:latin typeface="Times New Roman" pitchFamily="18"/>
                <a:cs typeface="Times New Roman" pitchFamily="18"/>
              </a:rPr>
              <a:t>Проверь себя!</a:t>
            </a:r>
            <a:endParaRPr lang="ru-RU" sz="3200" b="0" i="0" u="sng" strike="noStrike" kern="1200" cap="none" spc="0" baseline="0">
              <a:solidFill>
                <a:srgbClr val="C00000"/>
              </a:solidFill>
              <a:uFillTx/>
              <a:latin typeface="Trebuchet MS"/>
            </a:endParaRPr>
          </a:p>
        </p:txBody>
      </p:sp>
      <p:sp>
        <p:nvSpPr>
          <p:cNvPr id="4" name="Прямоугольник 5"/>
          <p:cNvSpPr/>
          <p:nvPr/>
        </p:nvSpPr>
        <p:spPr>
          <a:xfrm>
            <a:off x="285722" y="928673"/>
            <a:ext cx="8604449" cy="5016758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82336" algn="ctr"/>
                <a:tab pos="542925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0" i="0" u="none" strike="noStrike" kern="1200" cap="none" spc="0" baseline="0" dirty="0">
                <a:solidFill>
                  <a:srgbClr val="7030A0"/>
                </a:solidFill>
                <a:uFillTx/>
                <a:latin typeface="Times New Roman" pitchFamily="18"/>
                <a:ea typeface="Times New Roman" pitchFamily="18"/>
                <a:cs typeface="Times New Roman" pitchFamily="18"/>
              </a:rPr>
              <a:t>Двадцать пять литров </a:t>
            </a:r>
            <a:r>
              <a:rPr lang="ru-RU" sz="32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Times New Roman" pitchFamily="18"/>
                <a:cs typeface="Times New Roman" pitchFamily="18"/>
              </a:rPr>
              <a:t>(количественное, составное)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82336" algn="ctr"/>
                <a:tab pos="542925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0" i="0" u="none" strike="noStrike" kern="1200" cap="none" spc="0" baseline="0" dirty="0">
                <a:solidFill>
                  <a:srgbClr val="7030A0"/>
                </a:solidFill>
                <a:uFillTx/>
                <a:latin typeface="Times New Roman" pitchFamily="18"/>
                <a:ea typeface="Times New Roman" pitchFamily="18"/>
                <a:cs typeface="Times New Roman" pitchFamily="18"/>
              </a:rPr>
              <a:t>одиннадцатый игрок </a:t>
            </a:r>
            <a:r>
              <a:rPr lang="ru-RU" sz="32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Times New Roman" pitchFamily="18"/>
                <a:cs typeface="Times New Roman" pitchFamily="18"/>
              </a:rPr>
              <a:t>(порядковое, сложное),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82336" algn="ctr"/>
                <a:tab pos="542925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0" i="0" u="none" strike="noStrike" kern="1200" cap="none" spc="0" baseline="0" dirty="0">
                <a:solidFill>
                  <a:srgbClr val="7030A0"/>
                </a:solidFill>
                <a:uFillTx/>
                <a:latin typeface="Times New Roman" pitchFamily="18"/>
                <a:ea typeface="Times New Roman" pitchFamily="18"/>
                <a:cs typeface="Times New Roman" pitchFamily="18"/>
              </a:rPr>
              <a:t>семь дней </a:t>
            </a:r>
            <a:r>
              <a:rPr lang="ru-RU" sz="32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Times New Roman" pitchFamily="18"/>
                <a:cs typeface="Times New Roman" pitchFamily="18"/>
              </a:rPr>
              <a:t>(количественное, простое)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82336" algn="ctr"/>
                <a:tab pos="542925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0" i="0" u="none" strike="noStrike" kern="1200" cap="none" spc="0" baseline="0" dirty="0">
                <a:solidFill>
                  <a:srgbClr val="7030A0"/>
                </a:solidFill>
                <a:uFillTx/>
                <a:latin typeface="Times New Roman" pitchFamily="18"/>
                <a:ea typeface="Times New Roman" pitchFamily="18"/>
                <a:cs typeface="Times New Roman" pitchFamily="18"/>
              </a:rPr>
              <a:t>тридцать </a:t>
            </a:r>
            <a:r>
              <a:rPr lang="ru-RU" sz="3200" b="0" i="0" u="none" strike="noStrike" kern="1200" cap="none" spc="0" baseline="0" dirty="0" smtClean="0">
                <a:solidFill>
                  <a:srgbClr val="7030A0"/>
                </a:solidFill>
                <a:uFillTx/>
                <a:latin typeface="Times New Roman" pitchFamily="18"/>
                <a:ea typeface="Times New Roman" pitchFamily="18"/>
                <a:cs typeface="Times New Roman" pitchFamily="18"/>
              </a:rPr>
              <a:t>три богатыря </a:t>
            </a:r>
            <a:r>
              <a:rPr lang="ru-RU" sz="32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Times New Roman" pitchFamily="18"/>
                <a:cs typeface="Times New Roman" pitchFamily="18"/>
              </a:rPr>
              <a:t>(количественное, </a:t>
            </a:r>
            <a:r>
              <a:rPr lang="ru-RU" sz="32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Times New Roman" pitchFamily="18"/>
                <a:ea typeface="Times New Roman" pitchFamily="18"/>
                <a:cs typeface="Times New Roman" pitchFamily="18"/>
              </a:rPr>
              <a:t>составное)</a:t>
            </a:r>
            <a:endParaRPr lang="ru-RU" sz="3200" b="0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ea typeface="Times New Roman" pitchFamily="18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82336" algn="ctr"/>
                <a:tab pos="542925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0" i="0" u="none" strike="noStrike" kern="1200" cap="none" spc="0" baseline="0" dirty="0">
                <a:solidFill>
                  <a:srgbClr val="7030A0"/>
                </a:solidFill>
                <a:uFillTx/>
                <a:latin typeface="Times New Roman" pitchFamily="18"/>
                <a:ea typeface="Times New Roman" pitchFamily="18"/>
                <a:cs typeface="Times New Roman" pitchFamily="18"/>
              </a:rPr>
              <a:t>триста пятьдесят седьмой раз </a:t>
            </a:r>
            <a:r>
              <a:rPr lang="ru-RU" sz="32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Times New Roman" pitchFamily="18"/>
                <a:cs typeface="Times New Roman" pitchFamily="18"/>
              </a:rPr>
              <a:t>(порядковое, составное)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82336" algn="ctr"/>
                <a:tab pos="542925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0" i="0" u="none" strike="noStrike" kern="1200" cap="none" spc="0" baseline="0" dirty="0">
                <a:solidFill>
                  <a:srgbClr val="7030A0"/>
                </a:solidFill>
                <a:uFillTx/>
                <a:latin typeface="Times New Roman" pitchFamily="18"/>
                <a:ea typeface="Times New Roman" pitchFamily="18"/>
                <a:cs typeface="Times New Roman" pitchFamily="18"/>
              </a:rPr>
              <a:t>восьмой класс</a:t>
            </a:r>
            <a:r>
              <a:rPr lang="ru-RU" sz="32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Times New Roman" pitchFamily="18"/>
                <a:cs typeface="Times New Roman" pitchFamily="18"/>
              </a:rPr>
              <a:t>(порядковое, простое)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82336" algn="ctr"/>
                <a:tab pos="542925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0" i="0" u="none" strike="noStrike" kern="1200" cap="none" spc="0" baseline="0" dirty="0">
                <a:solidFill>
                  <a:srgbClr val="7030A0"/>
                </a:solidFill>
                <a:uFillTx/>
                <a:latin typeface="Times New Roman" pitchFamily="18"/>
                <a:ea typeface="Times New Roman" pitchFamily="18"/>
                <a:cs typeface="Times New Roman" pitchFamily="18"/>
              </a:rPr>
              <a:t>триста мест </a:t>
            </a:r>
            <a:r>
              <a:rPr lang="ru-RU" sz="32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Times New Roman" pitchFamily="18"/>
                <a:cs typeface="Times New Roman" pitchFamily="18"/>
              </a:rPr>
              <a:t>(количественное, сложное)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1574</TotalTime>
  <Words>396</Words>
  <Application>Microsoft Office PowerPoint</Application>
  <PresentationFormat>Экран (4:3)</PresentationFormat>
  <Paragraphs>72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Грань</vt:lpstr>
      <vt:lpstr>Урок русского языка в 6 классе</vt:lpstr>
      <vt:lpstr>Слова со значением числа играют важную роль в жизни людей.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Физкультминутка</vt:lpstr>
      <vt:lpstr>Слайд 13</vt:lpstr>
      <vt:lpstr>Слайд 14</vt:lpstr>
      <vt:lpstr>Творческое задание  Я просыпаюсь в (простое) часов. (Составное) минут трачу на умывание и завтрак. Обычно у меня (простое) уроков. (Сложное) минут занимает дорога домой. Около (простое) часа я обедаю. Затем делаю уроки в течение (простое) часов. 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КГБ</cp:lastModifiedBy>
  <cp:revision>83</cp:revision>
  <dcterms:created xsi:type="dcterms:W3CDTF">2015-03-12T07:11:31Z</dcterms:created>
  <dcterms:modified xsi:type="dcterms:W3CDTF">2016-04-05T20:44:18Z</dcterms:modified>
</cp:coreProperties>
</file>