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40" r:id="rId3"/>
    <p:sldId id="349" r:id="rId4"/>
    <p:sldId id="376" r:id="rId5"/>
    <p:sldId id="322" r:id="rId6"/>
    <p:sldId id="323" r:id="rId7"/>
    <p:sldId id="380" r:id="rId8"/>
    <p:sldId id="324" r:id="rId9"/>
    <p:sldId id="270" r:id="rId10"/>
    <p:sldId id="276" r:id="rId11"/>
    <p:sldId id="358" r:id="rId12"/>
    <p:sldId id="382" r:id="rId13"/>
    <p:sldId id="277" r:id="rId14"/>
    <p:sldId id="378" r:id="rId15"/>
    <p:sldId id="352" r:id="rId16"/>
    <p:sldId id="281" r:id="rId17"/>
    <p:sldId id="353" r:id="rId18"/>
    <p:sldId id="285" r:id="rId19"/>
    <p:sldId id="354" r:id="rId20"/>
    <p:sldId id="377" r:id="rId21"/>
    <p:sldId id="355" r:id="rId22"/>
    <p:sldId id="387" r:id="rId23"/>
    <p:sldId id="299" r:id="rId24"/>
    <p:sldId id="385" r:id="rId25"/>
    <p:sldId id="386" r:id="rId26"/>
    <p:sldId id="356" r:id="rId27"/>
    <p:sldId id="372" r:id="rId28"/>
    <p:sldId id="383" r:id="rId29"/>
    <p:sldId id="384" r:id="rId30"/>
    <p:sldId id="379" r:id="rId31"/>
    <p:sldId id="389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FF00"/>
    <a:srgbClr val="FF0066"/>
    <a:srgbClr val="006600"/>
    <a:srgbClr val="A20000"/>
    <a:srgbClr val="7E0000"/>
    <a:srgbClr val="71360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04.07.2016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04.07.2016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04.07.2016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04.07.2016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04.07.2016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04.07.2016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04.07.2016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04.07.2016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04.07.2016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04.07.2016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04.07.2016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04.07.2016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04.07.2016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68EBF-177B-4D49-8097-E01D9E128116}" type="datetimeFigureOut">
              <a:rPr lang="ru-RU" smtClean="0"/>
              <a:pPr/>
              <a:t>04.07.2016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4" r:id="rId5"/>
    <p:sldLayoutId id="2147483651" r:id="rId6"/>
    <p:sldLayoutId id="2147483652" r:id="rId7"/>
    <p:sldLayoutId id="2147483653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357422" y="714356"/>
            <a:ext cx="6175018" cy="18573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1" u="none" strike="noStrike" kern="1200" normalizeH="0" baseline="0" noProof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«Спасите наши души!» </a:t>
            </a:r>
            <a:endParaRPr kumimoji="0" lang="ru-RU" sz="5400" b="1" i="1" u="none" strike="noStrike" kern="1200" normalizeH="0" baseline="0" noProof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66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1800" y="4365104"/>
            <a:ext cx="3763962" cy="172878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i.livelib.ru/workpic/1000321596/l/9c33/Rej_Bredberi_%E2%80%94_Veld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1903095" cy="28600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8" descr="http://lh3.ggpht.com/gClxlezGJ7-ClcKgD8YsGSnhdqA-nD6brtWVytxU-uMxQBT6DZIoCFDmWmW32VbOUutA=w17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1643050"/>
            <a:ext cx="1619250" cy="1619251"/>
          </a:xfrm>
          <a:prstGeom prst="rect">
            <a:avLst/>
          </a:prstGeom>
          <a:noFill/>
        </p:spPr>
      </p:pic>
      <p:pic>
        <p:nvPicPr>
          <p:cNvPr id="8" name="Picture 8" descr="http://lh3.ggpht.com/gClxlezGJ7-ClcKgD8YsGSnhdqA-nD6brtWVytxU-uMxQBT6DZIoCFDmWmW32VbOUutA=w17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1643050"/>
            <a:ext cx="1619250" cy="1619251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928794" y="3429000"/>
            <a:ext cx="64294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Bookman Old Style" pitchFamily="18" charset="0"/>
              </a:rPr>
              <a:t>Урок –размышление по рассказу Р. </a:t>
            </a:r>
            <a:r>
              <a:rPr lang="ru-RU" sz="2800" b="1" i="1" dirty="0" err="1" smtClean="0">
                <a:latin typeface="Bookman Old Style" pitchFamily="18" charset="0"/>
              </a:rPr>
              <a:t>Бредбери</a:t>
            </a:r>
            <a:endParaRPr lang="ru-RU" sz="2800" b="1" i="1" dirty="0" smtClean="0">
              <a:latin typeface="Bookman Old Style" pitchFamily="18" charset="0"/>
            </a:endParaRPr>
          </a:p>
          <a:p>
            <a:pPr algn="ctr"/>
            <a:r>
              <a:rPr lang="ru-RU" sz="2800" b="1" i="1" dirty="0" smtClean="0">
                <a:latin typeface="Bookman Old Style" pitchFamily="18" charset="0"/>
              </a:rPr>
              <a:t>» Вельд»</a:t>
            </a:r>
          </a:p>
          <a:p>
            <a:pPr algn="ctr"/>
            <a:r>
              <a:rPr lang="ru-RU" sz="2800" b="1" i="1" dirty="0" smtClean="0">
                <a:latin typeface="Bookman Old Style" pitchFamily="18" charset="0"/>
              </a:rPr>
              <a:t>Учитель литературы </a:t>
            </a:r>
            <a:r>
              <a:rPr lang="ru-RU" sz="2800" b="1" i="1" dirty="0" err="1" smtClean="0">
                <a:latin typeface="Bookman Old Style" pitchFamily="18" charset="0"/>
              </a:rPr>
              <a:t>Маджалисской</a:t>
            </a:r>
            <a:r>
              <a:rPr lang="ru-RU" sz="2800" b="1" i="1" dirty="0" smtClean="0">
                <a:latin typeface="Bookman Old Style" pitchFamily="18" charset="0"/>
              </a:rPr>
              <a:t> СОШ</a:t>
            </a:r>
          </a:p>
          <a:p>
            <a:pPr algn="ctr"/>
            <a:r>
              <a:rPr lang="ru-RU" sz="2800" b="1" i="1" dirty="0" err="1" smtClean="0">
                <a:latin typeface="Bookman Old Style" pitchFamily="18" charset="0"/>
              </a:rPr>
              <a:t>Исмаилова</a:t>
            </a:r>
            <a:r>
              <a:rPr lang="ru-RU" sz="2800" b="1" i="1" dirty="0" smtClean="0">
                <a:latin typeface="Bookman Old Style" pitchFamily="18" charset="0"/>
              </a:rPr>
              <a:t> У.М.</a:t>
            </a:r>
            <a:endParaRPr lang="ru-RU" sz="2800" b="1" i="1" dirty="0">
              <a:latin typeface="Bookman Old Style" pitchFamily="18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urveDown">
              <a:avLst/>
            </a:prstTxWarp>
          </a:bodyPr>
          <a:lstStyle/>
          <a:p>
            <a:r>
              <a:rPr lang="ru-RU" b="1" dirty="0" err="1" smtClean="0">
                <a:solidFill>
                  <a:srgbClr val="FF0000"/>
                </a:solidFill>
                <a:latin typeface="Bookman Old Style" pitchFamily="18" charset="0"/>
              </a:rPr>
              <a:t>Рэй</a:t>
            </a:r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Bookman Old Style" pitchFamily="18" charset="0"/>
              </a:rPr>
              <a:t>Брэдбери</a:t>
            </a:r>
            <a:endParaRPr lang="ru-RU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85860"/>
            <a:ext cx="8329642" cy="4840303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latin typeface="Bookman Old Style" pitchFamily="18" charset="0"/>
              </a:rPr>
              <a:t>– известный американский писатель-фантаст. Произведения его очень интересны.  Герои </a:t>
            </a:r>
            <a:r>
              <a:rPr lang="ru-RU" b="1" i="1" dirty="0" err="1" smtClean="0">
                <a:latin typeface="Bookman Old Style" pitchFamily="18" charset="0"/>
              </a:rPr>
              <a:t>Брэдбери</a:t>
            </a:r>
            <a:r>
              <a:rPr lang="ru-RU" b="1" i="1" dirty="0" smtClean="0">
                <a:latin typeface="Bookman Old Style" pitchFamily="18" charset="0"/>
              </a:rPr>
              <a:t>, пытаясь разрешить трудные проблемы жизни, порой попадают в драматические ситуации. Так случилось и с персонажами рассказа “Вельд”.  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gorizontsobytij.ucoz.ru/images/kino_450_1/3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1857364"/>
            <a:ext cx="2357422" cy="2201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immersion.raybradbury.ru/decor/main_04_08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5" y="4000504"/>
            <a:ext cx="235745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cs405318.vk.me/v405318063/82a5/UYilnxOuQv0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59" y="1714488"/>
            <a:ext cx="4214843" cy="3627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vse-budet-xorosho.ru/wp-content/uploads/2012/06/lion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3429000"/>
            <a:ext cx="2480306" cy="1743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ttp://library2012.ucoz.ru/vospit/prochital/the_veldt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2214554"/>
            <a:ext cx="221457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img15.nnm.me/f/7/c/f/8/646b0ba56535c55b9c45eacd275_prev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3" y="4286256"/>
            <a:ext cx="2571768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www.cinemaplayer.ru/uploads/posts2/48749221/5.jp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282" y="214290"/>
            <a:ext cx="228601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www.cinemaplayer.ru/uploads/posts2/48749221/4.jpg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00826" y="214290"/>
            <a:ext cx="244888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571736" y="428604"/>
            <a:ext cx="3929090" cy="1116749"/>
          </a:xfrm>
          <a:prstGeom prst="rect">
            <a:avLst/>
          </a:prstGeom>
        </p:spPr>
        <p:txBody>
          <a:bodyPr wrap="square">
            <a:prstTxWarp prst="textCanUp">
              <a:avLst/>
            </a:prstTxWarp>
            <a:sp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sz="4800" b="1" i="1" dirty="0" smtClean="0">
                <a:solidFill>
                  <a:srgbClr val="006600"/>
                </a:solidFill>
                <a:latin typeface="Bookman Old Style" pitchFamily="18" charset="0"/>
              </a:rPr>
              <a:t>Дикий</a:t>
            </a:r>
            <a:endParaRPr lang="ru-RU" sz="7200" b="1" i="1" dirty="0" smtClean="0">
              <a:solidFill>
                <a:srgbClr val="006600"/>
              </a:solidFill>
              <a:latin typeface="Bookman Old Style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86116" y="5460326"/>
            <a:ext cx="2928958" cy="830997"/>
          </a:xfrm>
          <a:prstGeom prst="rect">
            <a:avLst/>
          </a:prstGeom>
        </p:spPr>
        <p:txBody>
          <a:bodyPr wrap="square">
            <a:prstTxWarp prst="textCanUp">
              <a:avLst/>
            </a:prstTxWarp>
            <a:spAutoFit/>
          </a:bodyPr>
          <a:lstStyle/>
          <a:p>
            <a:r>
              <a:rPr lang="ru-RU" sz="4800" b="1" i="1" dirty="0" smtClean="0">
                <a:solidFill>
                  <a:srgbClr val="006600"/>
                </a:solidFill>
                <a:latin typeface="Bookman Old Style" pitchFamily="18" charset="0"/>
              </a:rPr>
              <a:t>мир</a:t>
            </a:r>
            <a:r>
              <a:rPr lang="ru-RU" sz="4800" b="1" i="1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endParaRPr lang="ru-RU" sz="7200" b="1" i="1" dirty="0" smtClean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900igr.net/datai/geografija/Priroda-Afriki/0068-052-Priroda-Afriki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214290"/>
            <a:ext cx="4286279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boombob.ru/img/picture/Jul/05/501b5716a5d0c01002a386cf1378c41a/mini_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14290"/>
            <a:ext cx="4424373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gtube.ru/images/stories/2013/prirodnyje-zony/014-savanna/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286124"/>
            <a:ext cx="4286279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best-hd-wallpapers.com/images/amaizing-landscape-photo-wallpapers-5204_thumb.jpe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3286124"/>
            <a:ext cx="4440227" cy="334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8401080" cy="5768997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latin typeface="Bookman Old Style" pitchFamily="18" charset="0"/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  <a:latin typeface="Bookman Old Style" pitchFamily="18" charset="0"/>
              </a:rPr>
              <a:t>Семья </a:t>
            </a:r>
            <a:r>
              <a:rPr lang="ru-RU" sz="2400" b="1" i="1" dirty="0" err="1" smtClean="0">
                <a:solidFill>
                  <a:srgbClr val="002060"/>
                </a:solidFill>
                <a:latin typeface="Bookman Old Style" pitchFamily="18" charset="0"/>
              </a:rPr>
              <a:t>Хедли</a:t>
            </a:r>
            <a:r>
              <a:rPr lang="ru-RU" sz="2400" b="1" i="1" dirty="0" smtClean="0">
                <a:solidFill>
                  <a:srgbClr val="002060"/>
                </a:solidFill>
                <a:latin typeface="Bookman Old Style" pitchFamily="18" charset="0"/>
              </a:rPr>
              <a:t> живет в доме с многообещающим названием “Все для счастья”.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Bookman Old Style" pitchFamily="18" charset="0"/>
              </a:rPr>
              <a:t>С какой целью Лидия и Джордж </a:t>
            </a:r>
            <a:r>
              <a:rPr lang="ru-RU" sz="2400" b="1" i="1" dirty="0" err="1" smtClean="0">
                <a:solidFill>
                  <a:srgbClr val="002060"/>
                </a:solidFill>
                <a:latin typeface="Bookman Old Style" pitchFamily="18" charset="0"/>
              </a:rPr>
              <a:t>Хедли</a:t>
            </a:r>
            <a:r>
              <a:rPr lang="ru-RU" sz="2400" b="1" i="1" dirty="0" smtClean="0">
                <a:solidFill>
                  <a:srgbClr val="002060"/>
                </a:solidFill>
                <a:latin typeface="Bookman Old Style" pitchFamily="18" charset="0"/>
              </a:rPr>
              <a:t> купили дорогой дом? Ведь он стоит 30 000 долларов.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  <a:latin typeface="Bookman Old Style" pitchFamily="18" charset="0"/>
              </a:rPr>
              <a:t> Каков </a:t>
            </a:r>
            <a:r>
              <a:rPr lang="ru-RU" sz="2400" b="1" i="1" dirty="0" smtClean="0">
                <a:solidFill>
                  <a:srgbClr val="002060"/>
                </a:solidFill>
                <a:latin typeface="Bookman Old Style" pitchFamily="18" charset="0"/>
              </a:rPr>
              <a:t>принцип работы дома?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Bookman Old Style" pitchFamily="18" charset="0"/>
              </a:rPr>
              <a:t>Чем он вызывал восхищение хозяев?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Bookman Old Style" pitchFamily="18" charset="0"/>
              </a:rPr>
              <a:t>   </a:t>
            </a:r>
            <a:r>
              <a:rPr lang="ru-RU" sz="2400" b="1" i="1" dirty="0" smtClean="0">
                <a:solidFill>
                  <a:srgbClr val="002060"/>
                </a:solidFill>
                <a:latin typeface="Bookman Old Style" pitchFamily="18" charset="0"/>
              </a:rPr>
              <a:t>Особую </a:t>
            </a:r>
            <a:r>
              <a:rPr lang="ru-RU" sz="2400" b="1" i="1" dirty="0" smtClean="0">
                <a:solidFill>
                  <a:srgbClr val="002060"/>
                </a:solidFill>
                <a:latin typeface="Bookman Old Style" pitchFamily="18" charset="0"/>
              </a:rPr>
              <a:t>гордость семьи </a:t>
            </a:r>
            <a:r>
              <a:rPr lang="ru-RU" sz="2400" b="1" i="1" dirty="0" err="1" smtClean="0">
                <a:solidFill>
                  <a:srgbClr val="002060"/>
                </a:solidFill>
                <a:latin typeface="Bookman Old Style" pitchFamily="18" charset="0"/>
              </a:rPr>
              <a:t>Хедли</a:t>
            </a:r>
            <a:r>
              <a:rPr lang="ru-RU" sz="2400" b="1" i="1" dirty="0" smtClean="0">
                <a:solidFill>
                  <a:srgbClr val="002060"/>
                </a:solidFill>
                <a:latin typeface="Bookman Old Style" pitchFamily="18" charset="0"/>
              </a:rPr>
              <a:t> составляла детская комната. “Сто сорок четыре квадратных метра, высота – десять метров</a:t>
            </a:r>
            <a:r>
              <a:rPr lang="ru-RU" sz="2400" b="1" i="1" dirty="0" smtClean="0">
                <a:solidFill>
                  <a:srgbClr val="002060"/>
                </a:solidFill>
                <a:latin typeface="Bookman Old Style" pitchFamily="18" charset="0"/>
              </a:rPr>
              <a:t>”.Чем </a:t>
            </a:r>
            <a:r>
              <a:rPr lang="ru-RU" sz="2400" b="1" i="1" dirty="0" smtClean="0">
                <a:solidFill>
                  <a:srgbClr val="002060"/>
                </a:solidFill>
                <a:latin typeface="Bookman Old Style" pitchFamily="18" charset="0"/>
              </a:rPr>
              <a:t>она привлекла Питера и </a:t>
            </a:r>
            <a:r>
              <a:rPr lang="ru-RU" sz="2400" b="1" i="1" dirty="0" err="1" smtClean="0">
                <a:solidFill>
                  <a:srgbClr val="002060"/>
                </a:solidFill>
                <a:latin typeface="Bookman Old Style" pitchFamily="18" charset="0"/>
              </a:rPr>
              <a:t>Венди</a:t>
            </a:r>
            <a:r>
              <a:rPr lang="ru-RU" sz="2400" b="1" i="1" dirty="0" smtClean="0">
                <a:solidFill>
                  <a:srgbClr val="002060"/>
                </a:solidFill>
                <a:latin typeface="Bookman Old Style" pitchFamily="18" charset="0"/>
              </a:rPr>
              <a:t>?  </a:t>
            </a:r>
            <a:endParaRPr lang="ru-RU" sz="2400" b="1" i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endParaRPr lang="ru-RU" sz="2400" b="1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4" name="Picture 4" descr="http://thumbs.dreamstime.com/z/sos-help-24697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4929198"/>
            <a:ext cx="2143140" cy="16430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www.mtk.ru/userfiles/155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214290"/>
            <a:ext cx="4500594" cy="2948665"/>
          </a:xfrm>
          <a:prstGeom prst="rect">
            <a:avLst/>
          </a:prstGeom>
          <a:noFill/>
        </p:spPr>
      </p:pic>
      <p:pic>
        <p:nvPicPr>
          <p:cNvPr id="3" name="Picture 2" descr="http://iviscom.kz/upload/images/21950_117541_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3252302"/>
            <a:ext cx="5453058" cy="3391407"/>
          </a:xfrm>
          <a:prstGeom prst="rect">
            <a:avLst/>
          </a:prstGeom>
          <a:noFill/>
        </p:spPr>
      </p:pic>
      <p:pic>
        <p:nvPicPr>
          <p:cNvPr id="4" name="Picture 10" descr="http://htech.com.ua/images/smarthom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9" y="285728"/>
            <a:ext cx="4286280" cy="2928958"/>
          </a:xfrm>
          <a:prstGeom prst="rect">
            <a:avLst/>
          </a:prstGeom>
          <a:noFill/>
        </p:spPr>
      </p:pic>
      <p:pic>
        <p:nvPicPr>
          <p:cNvPr id="5" name="Picture 2" descr="http://shopnis.ru/image/lib/c4/6q/0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214686"/>
            <a:ext cx="4143404" cy="364331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2photo.ru/uploads/posts/4268/20080722/beverly_joubert/22_07_2008_0709765001216730069_beverly_joubert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214290"/>
            <a:ext cx="4286279" cy="3071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putevojdnevnik.ru/images/stories/afrika/otdyh_v_afrike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3" y="3286124"/>
            <a:ext cx="428628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spbgu.ru/forums/uploads/post-94-1149774390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14290"/>
            <a:ext cx="435771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geocder.ru/wp-content/uploads/2014/01/afrika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3357562"/>
            <a:ext cx="450059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8329642" cy="5768997"/>
          </a:xfrm>
        </p:spPr>
        <p:txBody>
          <a:bodyPr>
            <a:normAutofit fontScale="92500"/>
          </a:bodyPr>
          <a:lstStyle/>
          <a:p>
            <a:r>
              <a:rPr lang="ru-RU" sz="1800" b="1" i="1" dirty="0" smtClean="0">
                <a:latin typeface="Bookman Old Style" pitchFamily="18" charset="0"/>
              </a:rPr>
              <a:t>  </a:t>
            </a:r>
            <a:endParaRPr lang="ru-RU" sz="1800" b="1" i="1" dirty="0" smtClean="0">
              <a:latin typeface="Bookman Old Style" pitchFamily="18" charset="0"/>
            </a:endParaRPr>
          </a:p>
          <a:p>
            <a:r>
              <a:rPr lang="ru-RU" sz="1800" b="1" i="1" dirty="0" smtClean="0">
                <a:latin typeface="Bookman Old Style" pitchFamily="18" charset="0"/>
              </a:rPr>
              <a:t> </a:t>
            </a:r>
            <a:r>
              <a:rPr lang="ru-RU" sz="2400" b="1" i="1" dirty="0" smtClean="0">
                <a:latin typeface="Bookman Old Style" pitchFamily="18" charset="0"/>
              </a:rPr>
              <a:t>Что</a:t>
            </a:r>
            <a:r>
              <a:rPr lang="ru-RU" sz="2400" b="1" i="1" dirty="0" smtClean="0">
                <a:latin typeface="Bookman Old Style" pitchFamily="18" charset="0"/>
              </a:rPr>
              <a:t>, по-вашему, должны были предпринять родители, услышав такое заключение врача?</a:t>
            </a:r>
          </a:p>
          <a:p>
            <a:r>
              <a:rPr lang="ru-RU" sz="2400" b="1" i="1" dirty="0" smtClean="0">
                <a:latin typeface="Bookman Old Style" pitchFamily="18" charset="0"/>
              </a:rPr>
              <a:t> </a:t>
            </a:r>
            <a:r>
              <a:rPr lang="ru-RU" sz="2400" b="1" i="1" dirty="0" smtClean="0">
                <a:latin typeface="Bookman Old Style" pitchFamily="18" charset="0"/>
              </a:rPr>
              <a:t> Родителям </a:t>
            </a:r>
            <a:r>
              <a:rPr lang="ru-RU" sz="2400" b="1" i="1" dirty="0" smtClean="0">
                <a:latin typeface="Bookman Old Style" pitchFamily="18" charset="0"/>
              </a:rPr>
              <a:t>стало неуютно в собственном доме. Мало того, им стало </a:t>
            </a:r>
            <a:r>
              <a:rPr lang="ru-RU" sz="2400" b="1" i="1" dirty="0" smtClean="0">
                <a:latin typeface="Bookman Old Style" pitchFamily="18" charset="0"/>
              </a:rPr>
              <a:t>страшно!   Почему</a:t>
            </a:r>
            <a:r>
              <a:rPr lang="ru-RU" sz="2400" b="1" i="1" dirty="0" smtClean="0">
                <a:latin typeface="Bookman Old Style" pitchFamily="18" charset="0"/>
              </a:rPr>
              <a:t>?</a:t>
            </a:r>
          </a:p>
          <a:p>
            <a:r>
              <a:rPr lang="ru-RU" sz="2400" b="1" i="1" dirty="0" smtClean="0">
                <a:latin typeface="Bookman Old Style" pitchFamily="18" charset="0"/>
              </a:rPr>
              <a:t> В </a:t>
            </a:r>
            <a:r>
              <a:rPr lang="ru-RU" sz="2400" b="1" i="1" dirty="0" smtClean="0">
                <a:latin typeface="Bookman Old Style" pitchFamily="18" charset="0"/>
              </a:rPr>
              <a:t>доме поселился страх.</a:t>
            </a:r>
          </a:p>
          <a:p>
            <a:r>
              <a:rPr lang="ru-RU" sz="2400" b="1" i="1" dirty="0" smtClean="0">
                <a:latin typeface="Bookman Old Style" pitchFamily="18" charset="0"/>
              </a:rPr>
              <a:t>Какие художественные детали использует писатель, чтобы мы почувствовали нарастающую опасность?</a:t>
            </a:r>
          </a:p>
          <a:p>
            <a:r>
              <a:rPr lang="ru-RU" sz="2400" b="1" i="1" dirty="0" smtClean="0">
                <a:latin typeface="Bookman Old Style" pitchFamily="18" charset="0"/>
              </a:rPr>
              <a:t> </a:t>
            </a:r>
            <a:r>
              <a:rPr lang="ru-RU" sz="2400" b="1" i="1" dirty="0" smtClean="0">
                <a:latin typeface="Bookman Old Style" pitchFamily="18" charset="0"/>
              </a:rPr>
              <a:t> Родители </a:t>
            </a:r>
            <a:r>
              <a:rPr lang="ru-RU" sz="2400" b="1" i="1" dirty="0" smtClean="0">
                <a:latin typeface="Bookman Old Style" pitchFamily="18" charset="0"/>
              </a:rPr>
              <a:t>увидели, что их дети стали несносны: они не слушаются, живут своей жизнью. Родители и дети словно два острова, между которыми нет связи.</a:t>
            </a:r>
          </a:p>
          <a:p>
            <a:r>
              <a:rPr lang="ru-RU" sz="2400" b="1" i="1" dirty="0" smtClean="0">
                <a:latin typeface="Bookman Old Style" pitchFamily="18" charset="0"/>
              </a:rPr>
              <a:t>Как подчеркивает автор внутреннюю пустоту детей, их эгоизм?</a:t>
            </a:r>
          </a:p>
          <a:p>
            <a:endParaRPr lang="ru-RU" sz="2400" b="1" i="1" dirty="0" smtClean="0">
              <a:latin typeface="Bookman Old Style" pitchFamily="18" charset="0"/>
            </a:endParaRPr>
          </a:p>
          <a:p>
            <a:endParaRPr lang="ru-RU" sz="2400" b="1" i="1" dirty="0">
              <a:latin typeface="Bookman Old Style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artlabirint.ru/wp-content/uploads/2012/06/%D0%A0%D1%8D%D1%8E-%D0%91%D1%80%D1%8D%D0%B4%D0%B1%D0%B5%D1%80%D0%B8-%D0%BF%D0%BE%D1%81%D0%B2%D1%8F%D1%89%D0%B0%D0%B5%D1%82%D1%81%D1%8F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143248"/>
            <a:ext cx="4643470" cy="3466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earthmoonandstars.files.wordpress.com/2013/10/harvest-moon-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3" y="214290"/>
            <a:ext cx="471490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crimzapadny.ru/wp-content/uploads/2011/10/afrika_derevo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3357562"/>
            <a:ext cx="4071967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portal.com/data/uploads/2014/09/Afrika-5-Plyazh-Uvongo-v-YUAR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214290"/>
            <a:ext cx="400052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401080" cy="5840435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latin typeface="Bookman Old Style" pitchFamily="18" charset="0"/>
              </a:rPr>
              <a:t> </a:t>
            </a:r>
            <a:r>
              <a:rPr lang="ru-RU" sz="2400" b="1" i="1" dirty="0" smtClean="0">
                <a:solidFill>
                  <a:srgbClr val="0000CC"/>
                </a:solidFill>
                <a:latin typeface="Bookman Old Style" pitchFamily="18" charset="0"/>
              </a:rPr>
              <a:t>Что </a:t>
            </a:r>
            <a:r>
              <a:rPr lang="ru-RU" sz="2400" b="1" i="1" dirty="0" smtClean="0">
                <a:solidFill>
                  <a:srgbClr val="0000CC"/>
                </a:solidFill>
                <a:latin typeface="Bookman Old Style" pitchFamily="18" charset="0"/>
              </a:rPr>
              <a:t>же послужило толчком к драматическим событиям?</a:t>
            </a:r>
          </a:p>
          <a:p>
            <a:r>
              <a:rPr lang="ru-RU" sz="2400" b="1" i="1" dirty="0" smtClean="0">
                <a:solidFill>
                  <a:srgbClr val="0000CC"/>
                </a:solidFill>
                <a:latin typeface="Bookman Old Style" pitchFamily="18" charset="0"/>
              </a:rPr>
              <a:t>Как отреагировали дети на решение отца?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0000CC"/>
                </a:solidFill>
                <a:latin typeface="Bookman Old Style" pitchFamily="18" charset="0"/>
              </a:rPr>
              <a:t>   </a:t>
            </a:r>
            <a:r>
              <a:rPr lang="ru-RU" sz="2400" b="1" i="1" dirty="0" err="1" smtClean="0">
                <a:solidFill>
                  <a:srgbClr val="0000CC"/>
                </a:solidFill>
                <a:latin typeface="Bookman Old Style" pitchFamily="18" charset="0"/>
              </a:rPr>
              <a:t>Брэдбери</a:t>
            </a:r>
            <a:r>
              <a:rPr lang="ru-RU" sz="2400" b="1" i="1" dirty="0" smtClean="0">
                <a:solidFill>
                  <a:srgbClr val="0000CC"/>
                </a:solidFill>
                <a:latin typeface="Bookman Old Style" pitchFamily="18" charset="0"/>
              </a:rPr>
              <a:t> </a:t>
            </a:r>
            <a:r>
              <a:rPr lang="ru-RU" sz="2400" b="1" i="1" dirty="0" smtClean="0">
                <a:solidFill>
                  <a:srgbClr val="0000CC"/>
                </a:solidFill>
                <a:latin typeface="Bookman Old Style" pitchFamily="18" charset="0"/>
              </a:rPr>
              <a:t>назвал дом своих героев “Все для счастья”, но обитатели дома были несчастны: и родители, и дети. Почему?</a:t>
            </a:r>
          </a:p>
          <a:p>
            <a:r>
              <a:rPr lang="ru-RU" sz="2400" b="1" i="1" dirty="0" smtClean="0">
                <a:solidFill>
                  <a:srgbClr val="0000CC"/>
                </a:solidFill>
                <a:latin typeface="Bookman Old Style" pitchFamily="18" charset="0"/>
              </a:rPr>
              <a:t>Что, по – вашему, делает человека </a:t>
            </a:r>
            <a:r>
              <a:rPr lang="ru-RU" sz="2400" b="1" i="1" dirty="0" smtClean="0">
                <a:solidFill>
                  <a:srgbClr val="0000CC"/>
                </a:solidFill>
                <a:latin typeface="Bookman Old Style" pitchFamily="18" charset="0"/>
              </a:rPr>
              <a:t>счастливым? Над </a:t>
            </a:r>
            <a:r>
              <a:rPr lang="ru-RU" sz="2400" b="1" i="1" dirty="0" smtClean="0">
                <a:solidFill>
                  <a:srgbClr val="0000CC"/>
                </a:solidFill>
                <a:latin typeface="Bookman Old Style" pitchFamily="18" charset="0"/>
              </a:rPr>
              <a:t>чем заставил задуматься рассказ</a:t>
            </a:r>
            <a:r>
              <a:rPr lang="ru-RU" sz="2400" b="1" i="1" dirty="0" smtClean="0">
                <a:solidFill>
                  <a:srgbClr val="0000CC"/>
                </a:solidFill>
                <a:latin typeface="Bookman Old Style" pitchFamily="18" charset="0"/>
              </a:rPr>
              <a:t>?</a:t>
            </a:r>
          </a:p>
          <a:p>
            <a:r>
              <a:rPr lang="ru-RU" sz="2400" dirty="0" smtClean="0">
                <a:solidFill>
                  <a:srgbClr val="0000CC"/>
                </a:solidFill>
                <a:latin typeface="Bookman Old Style" pitchFamily="18" charset="0"/>
              </a:rPr>
              <a:t> </a:t>
            </a:r>
            <a:r>
              <a:rPr lang="ru-RU" sz="2400" b="1" i="1" dirty="0" smtClean="0">
                <a:solidFill>
                  <a:srgbClr val="0000CC"/>
                </a:solidFill>
                <a:latin typeface="Bookman Old Style" pitchFamily="18" charset="0"/>
              </a:rPr>
              <a:t>Как вы расцениваете отношения между детьми и родителями? Если в этих отношениях место искренности? Любви</a:t>
            </a:r>
            <a:r>
              <a:rPr lang="ru-RU" sz="2400" b="1" i="1" dirty="0" smtClean="0">
                <a:solidFill>
                  <a:srgbClr val="0000CC"/>
                </a:solidFill>
                <a:latin typeface="Bookman Old Style" pitchFamily="18" charset="0"/>
              </a:rPr>
              <a:t>?</a:t>
            </a:r>
          </a:p>
          <a:p>
            <a:r>
              <a:rPr lang="ru-RU" sz="2400" b="1" i="1" dirty="0" smtClean="0">
                <a:solidFill>
                  <a:srgbClr val="0000CC"/>
                </a:solidFill>
                <a:latin typeface="Bookman Old Style" pitchFamily="18" charset="0"/>
              </a:rPr>
              <a:t>Какое место в рассказе отведено образу «умного дома»?</a:t>
            </a:r>
            <a:endParaRPr lang="ru-RU" sz="2400" b="1" i="1" dirty="0" smtClean="0">
              <a:solidFill>
                <a:srgbClr val="0000CC"/>
              </a:solidFill>
              <a:latin typeface="Bookman Old Style" pitchFamily="18" charset="0"/>
            </a:endParaRPr>
          </a:p>
          <a:p>
            <a:endParaRPr lang="ru-RU" sz="2000" b="1" i="1" dirty="0" smtClean="0">
              <a:latin typeface="Bookman Old Style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otvet.imgsmail.ru/download/b7013f3f8c79f7b3b55cd86c01179394_i-865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14290"/>
            <a:ext cx="442915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fresher.ru/manager_content/images/iz-afriki-v-arktiku-fotografii-dikoj-prirody-gida-pola-goldshtejna/8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357562"/>
            <a:ext cx="4726011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2photo.ru/uploads/posts/4268/20080722/beverly_joubert/22_07_2008_0727158001216730069_beverly_joubert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14290"/>
            <a:ext cx="4357717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faunazoo.ru/wp-content/uploads/2011/11/%D1%8E%D0%B6%D0%BD%D1%8B%D0%B5-%D0%B6%D0%B8%D0%B2%D0%BE%D1%82%D0%BD%D1%8B%D0%B5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3" y="3286124"/>
            <a:ext cx="392909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939784"/>
          </a:xfrm>
        </p:spPr>
        <p:txBody>
          <a:bodyPr>
            <a:scene3d>
              <a:camera prst="isometricOffAxis1Right"/>
              <a:lightRig rig="threePt" dir="t"/>
            </a:scene3d>
          </a:bodyPr>
          <a:lstStyle/>
          <a:p>
            <a:r>
              <a:rPr lang="ru-RU" b="1" i="1" u="sng" dirty="0" smtClean="0">
                <a:solidFill>
                  <a:srgbClr val="FF0000"/>
                </a:solidFill>
                <a:latin typeface="Bookman Old Style" pitchFamily="18" charset="0"/>
              </a:rPr>
              <a:t>Цели урока:</a:t>
            </a:r>
            <a:r>
              <a:rPr lang="en-US" b="1" i="1" u="sng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endParaRPr lang="ru-RU" b="1" i="1" u="sng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786346"/>
          </a:xfrm>
          <a:solidFill>
            <a:srgbClr val="00FF00"/>
          </a:solidFill>
        </p:spPr>
        <p:txBody>
          <a:bodyPr>
            <a:normAutofit fontScale="77500" lnSpcReduction="20000"/>
          </a:bodyPr>
          <a:lstStyle/>
          <a:p>
            <a:endParaRPr lang="ru-RU" b="1" i="1" dirty="0" smtClean="0">
              <a:solidFill>
                <a:srgbClr val="0000CC"/>
              </a:solidFill>
              <a:latin typeface="Bookman Old Style" pitchFamily="18" charset="0"/>
            </a:endParaRPr>
          </a:p>
          <a:p>
            <a:r>
              <a:rPr lang="ru-RU" b="1" i="1" dirty="0" smtClean="0">
                <a:solidFill>
                  <a:srgbClr val="0000CC"/>
                </a:solidFill>
                <a:latin typeface="Bookman Old Style" pitchFamily="18" charset="0"/>
              </a:rPr>
              <a:t>1</a:t>
            </a:r>
            <a:r>
              <a:rPr lang="ru-RU" b="1" i="1" dirty="0" smtClean="0">
                <a:solidFill>
                  <a:srgbClr val="0000CC"/>
                </a:solidFill>
                <a:latin typeface="Bookman Old Style" pitchFamily="18" charset="0"/>
              </a:rPr>
              <a:t>.   формировать умения видеть </a:t>
            </a:r>
            <a:r>
              <a:rPr lang="ru-RU" b="1" i="1" dirty="0" smtClean="0">
                <a:solidFill>
                  <a:srgbClr val="0000CC"/>
                </a:solidFill>
                <a:latin typeface="Bookman Old Style" pitchFamily="18" charset="0"/>
              </a:rPr>
              <a:t>  пути </a:t>
            </a:r>
            <a:r>
              <a:rPr lang="ru-RU" b="1" i="1" dirty="0" smtClean="0">
                <a:solidFill>
                  <a:srgbClr val="0000CC"/>
                </a:solidFill>
                <a:latin typeface="Bookman Old Style" pitchFamily="18" charset="0"/>
              </a:rPr>
              <a:t>решения поставленных проблем, умения определять в тексте художественные средства выразительности, видеть роль детали. </a:t>
            </a:r>
          </a:p>
          <a:p>
            <a:r>
              <a:rPr lang="ru-RU" b="1" i="1" dirty="0" smtClean="0">
                <a:solidFill>
                  <a:srgbClr val="0000CC"/>
                </a:solidFill>
                <a:latin typeface="Bookman Old Style" pitchFamily="18" charset="0"/>
              </a:rPr>
              <a:t>2. Развивать  творческую активность; умение находить и выделять главное; </a:t>
            </a:r>
            <a:r>
              <a:rPr lang="ru-RU" b="1" i="1" dirty="0" smtClean="0">
                <a:solidFill>
                  <a:srgbClr val="0000CC"/>
                </a:solidFill>
                <a:latin typeface="Bookman Old Style" pitchFamily="18" charset="0"/>
              </a:rPr>
              <a:t> </a:t>
            </a:r>
            <a:endParaRPr lang="ru-RU" b="1" i="1" dirty="0" smtClean="0">
              <a:solidFill>
                <a:srgbClr val="0000CC"/>
              </a:solidFill>
              <a:latin typeface="Bookman Old Style" pitchFamily="18" charset="0"/>
            </a:endParaRPr>
          </a:p>
          <a:p>
            <a:r>
              <a:rPr lang="ru-RU" b="1" i="1" dirty="0" smtClean="0">
                <a:solidFill>
                  <a:srgbClr val="0000CC"/>
                </a:solidFill>
                <a:latin typeface="Bookman Old Style" pitchFamily="18" charset="0"/>
              </a:rPr>
              <a:t>3. Формировать стремление соответствовать этическим и моральным нормам жизни; умение различать истинные и ложные ценнос</a:t>
            </a:r>
            <a:r>
              <a:rPr lang="ru-RU" b="1" i="1" dirty="0" smtClean="0">
                <a:latin typeface="Bookman Old Style" pitchFamily="18" charset="0"/>
              </a:rPr>
              <a:t>ти; </a:t>
            </a:r>
            <a:r>
              <a:rPr lang="ru-RU" b="1" i="1" dirty="0" smtClean="0">
                <a:latin typeface="Bookman Old Style" pitchFamily="18" charset="0"/>
              </a:rPr>
              <a:t> </a:t>
            </a:r>
            <a:endParaRPr lang="ru-RU" b="1" i="1" dirty="0">
              <a:latin typeface="Bookman Old Style" pitchFamily="18" charset="0"/>
            </a:endParaRPr>
          </a:p>
        </p:txBody>
      </p:sp>
      <p:pic>
        <p:nvPicPr>
          <p:cNvPr id="4" name="Picture 2" descr="http://cs629303.vk.me/v629303069/10929/elpNofpGJS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0"/>
            <a:ext cx="2271487" cy="20789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8401080" cy="5768997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latin typeface="Bookman Old Style" pitchFamily="18" charset="0"/>
              </a:rPr>
              <a:t>  </a:t>
            </a:r>
            <a:r>
              <a:rPr lang="ru-RU" sz="2400" b="1" i="1" dirty="0" smtClean="0">
                <a:solidFill>
                  <a:srgbClr val="0000CC"/>
                </a:solidFill>
                <a:latin typeface="Bookman Old Style" pitchFamily="18" charset="0"/>
              </a:rPr>
              <a:t>Какие выразительные средства использует автор для изображения нарастающей опасности. Найдите эпитеты ,передающие ,запах</a:t>
            </a:r>
            <a:r>
              <a:rPr lang="ru-RU" sz="2400" b="1" i="1" dirty="0" smtClean="0">
                <a:solidFill>
                  <a:srgbClr val="0000CC"/>
                </a:solidFill>
                <a:latin typeface="Bookman Old Style" pitchFamily="18" charset="0"/>
              </a:rPr>
              <a:t>, температуру, цвет? Какой </a:t>
            </a:r>
            <a:r>
              <a:rPr lang="ru-RU" sz="2400" b="1" i="1" dirty="0" smtClean="0">
                <a:solidFill>
                  <a:srgbClr val="0000CC"/>
                </a:solidFill>
                <a:latin typeface="Bookman Old Style" pitchFamily="18" charset="0"/>
              </a:rPr>
              <a:t>цвет преобладает</a:t>
            </a:r>
            <a:r>
              <a:rPr lang="ru-RU" sz="2400" b="1" i="1" dirty="0" smtClean="0">
                <a:solidFill>
                  <a:srgbClr val="0000CC"/>
                </a:solidFill>
                <a:latin typeface="Bookman Old Style" pitchFamily="18" charset="0"/>
              </a:rPr>
              <a:t>? Найдите </a:t>
            </a:r>
            <a:r>
              <a:rPr lang="ru-RU" sz="2400" b="1" i="1" dirty="0" smtClean="0">
                <a:solidFill>
                  <a:srgbClr val="0000CC"/>
                </a:solidFill>
                <a:latin typeface="Bookman Old Style" pitchFamily="18" charset="0"/>
              </a:rPr>
              <a:t>метафору</a:t>
            </a:r>
            <a:r>
              <a:rPr lang="ru-RU" sz="2400" b="1" i="1" dirty="0" smtClean="0">
                <a:solidFill>
                  <a:srgbClr val="0000CC"/>
                </a:solidFill>
                <a:latin typeface="Bookman Old Style" pitchFamily="18" charset="0"/>
              </a:rPr>
              <a:t>, с помощью </a:t>
            </a:r>
            <a:r>
              <a:rPr lang="ru-RU" sz="2400" b="1" i="1" dirty="0" smtClean="0">
                <a:solidFill>
                  <a:srgbClr val="0000CC"/>
                </a:solidFill>
                <a:latin typeface="Bookman Old Style" pitchFamily="18" charset="0"/>
              </a:rPr>
              <a:t>которой описывается Африка в детской комнате?</a:t>
            </a:r>
          </a:p>
          <a:p>
            <a:r>
              <a:rPr lang="ru-RU" sz="2400" b="1" i="1" dirty="0" smtClean="0">
                <a:solidFill>
                  <a:srgbClr val="0000CC"/>
                </a:solidFill>
                <a:latin typeface="Bookman Old Style" pitchFamily="18" charset="0"/>
              </a:rPr>
              <a:t> </a:t>
            </a:r>
            <a:r>
              <a:rPr lang="ru-RU" sz="2400" b="1" i="1" dirty="0" smtClean="0">
                <a:solidFill>
                  <a:srgbClr val="0000CC"/>
                </a:solidFill>
                <a:latin typeface="Bookman Old Style" pitchFamily="18" charset="0"/>
              </a:rPr>
              <a:t>Почему в комнате</a:t>
            </a:r>
            <a:r>
              <a:rPr lang="ru-RU" sz="2400" b="1" i="1" dirty="0" smtClean="0">
                <a:solidFill>
                  <a:srgbClr val="0000CC"/>
                </a:solidFill>
                <a:latin typeface="Bookman Old Style" pitchFamily="18" charset="0"/>
              </a:rPr>
              <a:t>, предназначенной </a:t>
            </a:r>
            <a:r>
              <a:rPr lang="ru-RU" sz="2400" b="1" i="1" dirty="0" smtClean="0">
                <a:solidFill>
                  <a:srgbClr val="0000CC"/>
                </a:solidFill>
                <a:latin typeface="Bookman Old Style" pitchFamily="18" charset="0"/>
              </a:rPr>
              <a:t>для игр и детских фантазий поселились львы и почему дети прячут вельд от родителей?</a:t>
            </a:r>
          </a:p>
          <a:p>
            <a:r>
              <a:rPr lang="ru-RU" sz="2400" b="1" i="1" dirty="0" smtClean="0">
                <a:solidFill>
                  <a:srgbClr val="0000CC"/>
                </a:solidFill>
                <a:latin typeface="Bookman Old Style" pitchFamily="18" charset="0"/>
              </a:rPr>
              <a:t>  </a:t>
            </a:r>
            <a:r>
              <a:rPr lang="ru-RU" sz="2400" b="1" i="1" dirty="0" smtClean="0">
                <a:solidFill>
                  <a:srgbClr val="0000CC"/>
                </a:solidFill>
                <a:latin typeface="Bookman Old Style" pitchFamily="18" charset="0"/>
              </a:rPr>
              <a:t>Почему родители хотят запереть от детей их комнату?</a:t>
            </a:r>
          </a:p>
          <a:p>
            <a:r>
              <a:rPr lang="ru-RU" sz="2400" b="1" i="1" dirty="0" smtClean="0">
                <a:solidFill>
                  <a:srgbClr val="0000CC"/>
                </a:solidFill>
                <a:latin typeface="Bookman Old Style" pitchFamily="18" charset="0"/>
              </a:rPr>
              <a:t>   </a:t>
            </a:r>
            <a:r>
              <a:rPr lang="ru-RU" sz="2400" b="1" i="1" dirty="0" smtClean="0">
                <a:solidFill>
                  <a:srgbClr val="0000CC"/>
                </a:solidFill>
                <a:latin typeface="Bookman Old Style" pitchFamily="18" charset="0"/>
              </a:rPr>
              <a:t>Как отреагировали дети на решение отца?</a:t>
            </a:r>
          </a:p>
          <a:p>
            <a:r>
              <a:rPr lang="ru-RU" sz="2400" b="1" i="1" dirty="0" smtClean="0">
                <a:solidFill>
                  <a:srgbClr val="0000CC"/>
                </a:solidFill>
                <a:latin typeface="Bookman Old Style" pitchFamily="18" charset="0"/>
              </a:rPr>
              <a:t>  </a:t>
            </a:r>
            <a:r>
              <a:rPr lang="ru-RU" sz="2400" b="1" i="1" dirty="0" smtClean="0">
                <a:solidFill>
                  <a:srgbClr val="0000CC"/>
                </a:solidFill>
                <a:latin typeface="Bookman Old Style" pitchFamily="18" charset="0"/>
              </a:rPr>
              <a:t>Как вы догадались, </a:t>
            </a:r>
            <a:r>
              <a:rPr lang="ru-RU" sz="2400" b="1" i="1" dirty="0" smtClean="0">
                <a:solidFill>
                  <a:srgbClr val="0000CC"/>
                </a:solidFill>
                <a:latin typeface="Bookman Old Style" pitchFamily="18" charset="0"/>
              </a:rPr>
              <a:t>что </a:t>
            </a:r>
            <a:r>
              <a:rPr lang="ru-RU" sz="2400" b="1" i="1" dirty="0" smtClean="0">
                <a:solidFill>
                  <a:srgbClr val="0000CC"/>
                </a:solidFill>
                <a:latin typeface="Bookman Old Style" pitchFamily="18" charset="0"/>
              </a:rPr>
              <a:t>дети замыслили </a:t>
            </a:r>
            <a:r>
              <a:rPr lang="ru-RU" sz="2400" b="1" i="1" dirty="0" smtClean="0">
                <a:solidFill>
                  <a:srgbClr val="0000CC"/>
                </a:solidFill>
                <a:latin typeface="Bookman Old Style" pitchFamily="18" charset="0"/>
              </a:rPr>
              <a:t>страшное?</a:t>
            </a:r>
            <a:endParaRPr lang="ru-RU" sz="2400" b="1" i="1" dirty="0" smtClean="0">
              <a:solidFill>
                <a:srgbClr val="0000CC"/>
              </a:solidFill>
              <a:latin typeface="Bookman Old Style" pitchFamily="18" charset="0"/>
            </a:endParaRPr>
          </a:p>
          <a:p>
            <a:r>
              <a:rPr lang="ru-RU" sz="2400" b="1" i="1" dirty="0" smtClean="0">
                <a:solidFill>
                  <a:srgbClr val="0000CC"/>
                </a:solidFill>
                <a:latin typeface="Bookman Old Style" pitchFamily="18" charset="0"/>
              </a:rPr>
              <a:t> </a:t>
            </a:r>
            <a:endParaRPr lang="ru-RU" sz="2400" b="1" i="1" dirty="0" smtClean="0">
              <a:solidFill>
                <a:srgbClr val="0000CC"/>
              </a:solidFill>
              <a:latin typeface="Bookman Old Style" pitchFamily="18" charset="0"/>
            </a:endParaRPr>
          </a:p>
          <a:p>
            <a:endParaRPr lang="ru-RU" sz="2400" b="1" i="1" dirty="0" smtClean="0">
              <a:latin typeface="Bookman Old Style" pitchFamily="18" charset="0"/>
            </a:endParaRPr>
          </a:p>
          <a:p>
            <a:r>
              <a:rPr lang="ru-RU" sz="2400" b="1" i="1" dirty="0" smtClean="0">
                <a:latin typeface="Bookman Old Style" pitchFamily="18" charset="0"/>
              </a:rPr>
              <a:t/>
            </a:r>
            <a:br>
              <a:rPr lang="ru-RU" sz="2400" b="1" i="1" dirty="0" smtClean="0">
                <a:latin typeface="Bookman Old Style" pitchFamily="18" charset="0"/>
              </a:rPr>
            </a:br>
            <a:endParaRPr lang="ru-RU" sz="2400" b="1" i="1" dirty="0" smtClean="0">
              <a:latin typeface="Bookman Old Style" pitchFamily="18" charset="0"/>
            </a:endParaRPr>
          </a:p>
          <a:p>
            <a:r>
              <a:rPr lang="ru-RU" sz="2000" b="1" i="1" dirty="0" smtClean="0">
                <a:latin typeface="Bookman Old Style" pitchFamily="18" charset="0"/>
              </a:rPr>
              <a:t/>
            </a:r>
            <a:br>
              <a:rPr lang="ru-RU" sz="2000" b="1" i="1" dirty="0" smtClean="0">
                <a:latin typeface="Bookman Old Style" pitchFamily="18" charset="0"/>
              </a:rPr>
            </a:br>
            <a:endParaRPr lang="ru-RU" sz="1800" b="1" i="1" dirty="0" smtClean="0">
              <a:latin typeface="Bookman Old Style" pitchFamily="18" charset="0"/>
            </a:endParaRPr>
          </a:p>
          <a:p>
            <a:r>
              <a:rPr lang="ru-RU" sz="1800" dirty="0" smtClean="0"/>
              <a:t> </a:t>
            </a:r>
          </a:p>
          <a:p>
            <a:endParaRPr lang="ru-RU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hovrashok.com.ua/images/Oct/29/dbe7e37a1b482f198bf329e11c9dc26d/mini_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1.bp.blogspot.com/-26XA_IjVQcs/VTKhbDQfXrI/AAAAAAAAEgE/9aA8Ru2F7Ds/s1600/0_8a03f_3bf57d75_XXXL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3643314"/>
            <a:ext cx="4583103" cy="2955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o-prirode.com/_nw/1/8411813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3" y="214291"/>
            <a:ext cx="450059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g0.liveinternet.ru/images/attach/c/7/94/54/94054754_0_9765b_21711afc_orig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500438"/>
            <a:ext cx="407196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animalworld.com.ua/images/2011/August/Foto/Joubert/Joubert_14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214291"/>
            <a:ext cx="4725979" cy="3357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00042"/>
            <a:ext cx="8572560" cy="5626121"/>
          </a:xfrm>
        </p:spPr>
        <p:txBody>
          <a:bodyPr>
            <a:noAutofit/>
          </a:bodyPr>
          <a:lstStyle/>
          <a:p>
            <a:pPr fontAlgn="base"/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Что </a:t>
            </a: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  </a:t>
            </a: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послужило толчком к драматическим </a:t>
            </a: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событиям? В </a:t>
            </a: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чем ошибка родителей?</a:t>
            </a:r>
          </a:p>
          <a:p>
            <a:pPr fontAlgn="base"/>
            <a:r>
              <a:rPr lang="ru-RU" sz="2400" b="1" dirty="0" err="1" smtClean="0">
                <a:solidFill>
                  <a:srgbClr val="002060"/>
                </a:solidFill>
                <a:latin typeface="Bookman Old Style" pitchFamily="18" charset="0"/>
              </a:rPr>
              <a:t>Брэдбери</a:t>
            </a: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 назвал дом своих героев “Все для счастья”, но обитатели дома были несчастны: и родители, и дети. Почему?</a:t>
            </a:r>
          </a:p>
          <a:p>
            <a:pPr fontAlgn="base"/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Что, по – вашему, делает человека счастливым?</a:t>
            </a:r>
          </a:p>
          <a:p>
            <a:pPr fontAlgn="base"/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В </a:t>
            </a: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одной </a:t>
            </a: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известной </a:t>
            </a: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песне </a:t>
            </a: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есть строки </a:t>
            </a: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: </a:t>
            </a: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«Не рвитесь на части, не рвитесь, стремясь всё на свете </a:t>
            </a: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д</a:t>
            </a: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остать</a:t>
            </a: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. Для полного счастья, поймите, чего-то должно не хватать</a:t>
            </a: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»</a:t>
            </a:r>
          </a:p>
          <a:p>
            <a:pPr fontAlgn="base"/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Чего не достает героям для счастья?</a:t>
            </a:r>
            <a:endParaRPr lang="ru-RU" sz="24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fontAlgn="base"/>
            <a:endParaRPr lang="ru-RU" sz="2400" b="1" dirty="0" smtClean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go2.imgsmail.ru/imgpreview?key=852ced462cb5098&amp;mb=imgdb_preview_154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00052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www.artes.su/wallpapers/48fd5f2ae3d47b7969af2d18d00d0b4e/6994_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214290"/>
            <a:ext cx="4725979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www.animalsglobe.ru/wp-content/uploads/2011/10/%D0%BB%D0%B5%D0%B2-5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3" y="4357694"/>
            <a:ext cx="3929089" cy="2245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riolis.ru/gallery/data/media/5/Afr.Lions_9719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4357694"/>
            <a:ext cx="4756162" cy="222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2photo.ru/uploads/posts/4268/20080722/beverly_joubert/22_07_2008_0725661001216730069_beverly_joubert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2071678"/>
            <a:ext cx="4000528" cy="2245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c.pics.livejournal.com/evening_cowboy/54125275/72810/72810_90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357562"/>
            <a:ext cx="4357718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img0.liveinternet.ru/images/attach/c/7/98/72/98072270_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571876"/>
            <a:ext cx="442915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kleinburd.ru/news/wp-content/uploads/2014/11/killinganimals04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214290"/>
            <a:ext cx="442912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otvet.imgsmail.ru/download/b25bf31d1121465af20f57b4eec639f4_i-2399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214290"/>
            <a:ext cx="428628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00042"/>
            <a:ext cx="8186766" cy="5626121"/>
          </a:xfrm>
        </p:spPr>
        <p:txBody>
          <a:bodyPr>
            <a:normAutofit/>
          </a:bodyPr>
          <a:lstStyle/>
          <a:p>
            <a:pPr fontAlgn="base"/>
            <a:r>
              <a:rPr lang="ru-RU" b="1" i="1" dirty="0" smtClean="0">
                <a:solidFill>
                  <a:srgbClr val="002060"/>
                </a:solidFill>
                <a:latin typeface="Bookman Old Style" pitchFamily="18" charset="0"/>
              </a:rPr>
              <a:t>  Вернемся </a:t>
            </a:r>
            <a:r>
              <a:rPr lang="ru-RU" b="1" i="1" dirty="0" smtClean="0">
                <a:solidFill>
                  <a:srgbClr val="002060"/>
                </a:solidFill>
                <a:latin typeface="Bookman Old Style" pitchFamily="18" charset="0"/>
              </a:rPr>
              <a:t>в наш мир, к нашей современной жизни. У нас, слава богу, таких вельдов и домов нет. Но вельд существует в другом виде. </a:t>
            </a:r>
            <a:r>
              <a:rPr lang="ru-RU" b="1" i="1" dirty="0" smtClean="0">
                <a:solidFill>
                  <a:srgbClr val="002060"/>
                </a:solidFill>
                <a:latin typeface="Bookman Old Style" pitchFamily="18" charset="0"/>
              </a:rPr>
              <a:t> Этот </a:t>
            </a:r>
            <a:r>
              <a:rPr lang="ru-RU" b="1" i="1" dirty="0" smtClean="0">
                <a:solidFill>
                  <a:srgbClr val="002060"/>
                </a:solidFill>
                <a:latin typeface="Bookman Old Style" pitchFamily="18" charset="0"/>
              </a:rPr>
              <a:t>вельд находится не в Африке, а </a:t>
            </a:r>
            <a:r>
              <a:rPr lang="ru-RU" b="1" i="1" dirty="0" smtClean="0">
                <a:solidFill>
                  <a:srgbClr val="002060"/>
                </a:solidFill>
                <a:latin typeface="Bookman Old Style" pitchFamily="18" charset="0"/>
              </a:rPr>
              <a:t> рядом с нами. </a:t>
            </a:r>
            <a:r>
              <a:rPr lang="ru-RU" b="1" i="1" dirty="0" smtClean="0">
                <a:solidFill>
                  <a:srgbClr val="002060"/>
                </a:solidFill>
                <a:latin typeface="Bookman Old Style" pitchFamily="18" charset="0"/>
              </a:rPr>
              <a:t>Это </a:t>
            </a:r>
            <a:r>
              <a:rPr lang="ru-RU" b="1" i="1" dirty="0" smtClean="0">
                <a:solidFill>
                  <a:srgbClr val="002060"/>
                </a:solidFill>
                <a:latin typeface="Bookman Old Style" pitchFamily="18" charset="0"/>
              </a:rPr>
              <a:t>влияние улицы,  компьютер</a:t>
            </a:r>
            <a:r>
              <a:rPr lang="ru-RU" b="1" i="1" dirty="0" smtClean="0">
                <a:solidFill>
                  <a:srgbClr val="002060"/>
                </a:solidFill>
                <a:latin typeface="Bookman Old Style" pitchFamily="18" charset="0"/>
              </a:rPr>
              <a:t>, телевизор далеко за полночь, разные жестокие </a:t>
            </a:r>
            <a:r>
              <a:rPr lang="ru-RU" b="1" i="1" dirty="0" smtClean="0">
                <a:solidFill>
                  <a:srgbClr val="002060"/>
                </a:solidFill>
                <a:latin typeface="Bookman Old Style" pitchFamily="18" charset="0"/>
              </a:rPr>
              <a:t>игры.    </a:t>
            </a:r>
            <a:endParaRPr lang="ru-RU" b="1" i="1" dirty="0" smtClean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4" name="Picture 6" descr="https://pbs.twimg.com/profile_images/499080117113466880/gHXp6yqD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5072074"/>
            <a:ext cx="2158326" cy="1428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namonitore.ru/uploads/catalog/dikie/tsar_144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214290"/>
            <a:ext cx="464347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api.ning.com/files/kV4MbYiv7oSpJAgl4VHUE9KZQSKy3trm2P2WQxI8TtkdFRoMgMyswnaP3zzAKTLn7p1*OB53m04dhLU8LV6NydQFNRxsq3Cc/1082084978.jpe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3571876"/>
            <a:ext cx="492922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animalworld.com.ua/images/2011/August/Foto/Joubert/Joubert_13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14290"/>
            <a:ext cx="407196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s49.radikal.ru/i123/0812/d2/8c2f34a7eb54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500438"/>
            <a:ext cx="418465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ark-taigan.ru/images/layerslider/demo2/safari_slider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64399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alpha-parenting.ru/wp-content/uploads/2013/10/Veld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286124"/>
            <a:ext cx="8715436" cy="332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gompix.ru/oboi/9/pole_zveri_afrika_priroda_1920x120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28604"/>
            <a:ext cx="8472518" cy="5697559"/>
          </a:xfrm>
        </p:spPr>
        <p:txBody>
          <a:bodyPr>
            <a:noAutofit/>
          </a:bodyPr>
          <a:lstStyle/>
          <a:p>
            <a:pPr fontAlgn="base"/>
            <a:r>
              <a:rPr lang="ru-RU" sz="1800" b="1" i="1" dirty="0" smtClean="0">
                <a:latin typeface="Bookman Old Style" pitchFamily="18" charset="0"/>
              </a:rPr>
              <a:t>   </a:t>
            </a:r>
            <a:r>
              <a:rPr lang="ru-RU" sz="1800" b="1" i="1" dirty="0" smtClean="0">
                <a:solidFill>
                  <a:srgbClr val="0000CC"/>
                </a:solidFill>
                <a:latin typeface="Bookman Old Style" pitchFamily="18" charset="0"/>
              </a:rPr>
              <a:t>Вы, наверное, знаете, кто и когда отправляет </a:t>
            </a:r>
            <a:r>
              <a:rPr lang="ru-RU" sz="1800" b="1" i="1" dirty="0" smtClean="0">
                <a:solidFill>
                  <a:srgbClr val="0000CC"/>
                </a:solidFill>
                <a:latin typeface="Bookman Old Style" pitchFamily="18" charset="0"/>
              </a:rPr>
              <a:t>знак</a:t>
            </a:r>
            <a:r>
              <a:rPr lang="en-US" sz="1800" b="1" i="1" dirty="0" smtClean="0">
                <a:solidFill>
                  <a:srgbClr val="0000CC"/>
                </a:solidFill>
                <a:latin typeface="Bookman Old Style" pitchFamily="18" charset="0"/>
              </a:rPr>
              <a:t> </a:t>
            </a:r>
            <a:r>
              <a:rPr lang="en-US" sz="2000" b="1" i="1" dirty="0" smtClean="0">
                <a:solidFill>
                  <a:srgbClr val="0000CC"/>
                </a:solidFill>
                <a:latin typeface="Bookman Old Style" pitchFamily="18" charset="0"/>
              </a:rPr>
              <a:t>SOS</a:t>
            </a:r>
            <a:r>
              <a:rPr lang="ru-RU" sz="1800" b="1" i="1" dirty="0" smtClean="0">
                <a:solidFill>
                  <a:srgbClr val="0000CC"/>
                </a:solidFill>
                <a:latin typeface="Bookman Old Style" pitchFamily="18" charset="0"/>
              </a:rPr>
              <a:t> ? Тонущие </a:t>
            </a:r>
            <a:r>
              <a:rPr lang="ru-RU" sz="1800" b="1" i="1" dirty="0" smtClean="0">
                <a:solidFill>
                  <a:srgbClr val="0000CC"/>
                </a:solidFill>
                <a:latin typeface="Bookman Old Style" pitchFamily="18" charset="0"/>
              </a:rPr>
              <a:t>корабли, терпящие бедствие. Мы сегодня будем обсуждать проблему </a:t>
            </a:r>
            <a:r>
              <a:rPr lang="ru-RU" sz="1800" b="1" i="1" dirty="0" smtClean="0">
                <a:solidFill>
                  <a:srgbClr val="0000CC"/>
                </a:solidFill>
                <a:latin typeface="Bookman Old Style" pitchFamily="18" charset="0"/>
              </a:rPr>
              <a:t>  </a:t>
            </a:r>
            <a:r>
              <a:rPr lang="ru-RU" sz="1800" b="1" i="1" dirty="0" smtClean="0">
                <a:solidFill>
                  <a:srgbClr val="0000CC"/>
                </a:solidFill>
                <a:latin typeface="Bookman Old Style" pitchFamily="18" charset="0"/>
              </a:rPr>
              <a:t>общества, которая тоже посылает нам этот знак, таким образом дает нам знать, что терпит крушение. Это семья. </a:t>
            </a:r>
            <a:r>
              <a:rPr lang="ru-RU" sz="1800" b="1" i="1" dirty="0" smtClean="0">
                <a:solidFill>
                  <a:srgbClr val="0000CC"/>
                </a:solidFill>
                <a:latin typeface="Bookman Old Style" pitchFamily="18" charset="0"/>
              </a:rPr>
              <a:t>  Вы </a:t>
            </a:r>
            <a:r>
              <a:rPr lang="ru-RU" sz="1800" b="1" i="1" dirty="0" smtClean="0">
                <a:solidFill>
                  <a:srgbClr val="0000CC"/>
                </a:solidFill>
                <a:latin typeface="Bookman Old Style" pitchFamily="18" charset="0"/>
              </a:rPr>
              <a:t>читали рассказ-фантастику. Что такое фантастика</a:t>
            </a:r>
            <a:r>
              <a:rPr lang="ru-RU" sz="1800" b="1" i="1" dirty="0" smtClean="0">
                <a:solidFill>
                  <a:srgbClr val="0000CC"/>
                </a:solidFill>
                <a:latin typeface="Bookman Old Style" pitchFamily="18" charset="0"/>
              </a:rPr>
              <a:t>?   </a:t>
            </a:r>
            <a:endParaRPr lang="ru-RU" sz="1800" b="1" i="1" dirty="0" smtClean="0">
              <a:solidFill>
                <a:srgbClr val="0000CC"/>
              </a:solidFill>
              <a:latin typeface="Bookman Old Style" pitchFamily="18" charset="0"/>
            </a:endParaRPr>
          </a:p>
          <a:p>
            <a:pPr fontAlgn="base"/>
            <a:r>
              <a:rPr lang="ru-RU" sz="1800" b="1" i="1" dirty="0" smtClean="0">
                <a:solidFill>
                  <a:srgbClr val="0000CC"/>
                </a:solidFill>
                <a:latin typeface="Bookman Old Style" pitchFamily="18" charset="0"/>
              </a:rPr>
              <a:t>Говорят, что фантастам дано предсказывать будущее</a:t>
            </a:r>
            <a:r>
              <a:rPr lang="ru-RU" sz="1800" b="1" i="1" dirty="0" smtClean="0">
                <a:solidFill>
                  <a:srgbClr val="0000CC"/>
                </a:solidFill>
                <a:latin typeface="Bookman Old Style" pitchFamily="18" charset="0"/>
              </a:rPr>
              <a:t>.</a:t>
            </a:r>
          </a:p>
          <a:p>
            <a:pPr fontAlgn="base"/>
            <a:r>
              <a:rPr lang="ru-RU" sz="1800" b="1" i="1" dirty="0" smtClean="0">
                <a:solidFill>
                  <a:srgbClr val="0000CC"/>
                </a:solidFill>
                <a:latin typeface="Bookman Old Style" pitchFamily="18" charset="0"/>
              </a:rPr>
              <a:t>Рей </a:t>
            </a:r>
            <a:r>
              <a:rPr lang="ru-RU" sz="1800" b="1" i="1" dirty="0" err="1" smtClean="0">
                <a:solidFill>
                  <a:srgbClr val="0000CC"/>
                </a:solidFill>
                <a:latin typeface="Bookman Old Style" pitchFamily="18" charset="0"/>
              </a:rPr>
              <a:t>Бредбери</a:t>
            </a:r>
            <a:r>
              <a:rPr lang="ru-RU" sz="1800" b="1" i="1" dirty="0" smtClean="0">
                <a:solidFill>
                  <a:srgbClr val="0000CC"/>
                </a:solidFill>
                <a:latin typeface="Bookman Old Style" pitchFamily="18" charset="0"/>
              </a:rPr>
              <a:t>    в романе «451˚ по Фаренгейту» предсказал, что придет время, когда люди начнут уничтожать книги. Боюсь, что это время не за горами, так как </a:t>
            </a:r>
            <a:r>
              <a:rPr lang="ru-RU" sz="1800" b="1" i="1" dirty="0" smtClean="0">
                <a:solidFill>
                  <a:srgbClr val="0000CC"/>
                </a:solidFill>
                <a:latin typeface="Bookman Old Style" pitchFamily="18" charset="0"/>
              </a:rPr>
              <a:t>  </a:t>
            </a:r>
            <a:r>
              <a:rPr lang="ru-RU" sz="1800" b="1" i="1" dirty="0" smtClean="0">
                <a:solidFill>
                  <a:srgbClr val="0000CC"/>
                </a:solidFill>
                <a:latin typeface="Bookman Old Style" pitchFamily="18" charset="0"/>
              </a:rPr>
              <a:t>дети уже давно не читают, им все заменило телевидение и компьютеры.</a:t>
            </a:r>
          </a:p>
          <a:p>
            <a:pPr fontAlgn="base"/>
            <a:r>
              <a:rPr lang="ru-RU" sz="1800" b="1" i="1" dirty="0" smtClean="0">
                <a:solidFill>
                  <a:srgbClr val="0000CC"/>
                </a:solidFill>
                <a:latin typeface="Bookman Old Style" pitchFamily="18" charset="0"/>
              </a:rPr>
              <a:t> А теперь посмотрите на </a:t>
            </a:r>
            <a:r>
              <a:rPr lang="ru-RU" sz="1800" b="1" i="1" dirty="0" smtClean="0">
                <a:solidFill>
                  <a:srgbClr val="0000CC"/>
                </a:solidFill>
                <a:latin typeface="Bookman Old Style" pitchFamily="18" charset="0"/>
              </a:rPr>
              <a:t>те </a:t>
            </a:r>
            <a:r>
              <a:rPr lang="ru-RU" sz="1800" b="1" i="1" dirty="0" smtClean="0">
                <a:solidFill>
                  <a:srgbClr val="0000CC"/>
                </a:solidFill>
                <a:latin typeface="Bookman Old Style" pitchFamily="18" charset="0"/>
              </a:rPr>
              <a:t>предметы, которые нам уже так привычны, что мы на них внимания не обращаем. (стиральная машина-автомат, пылесос, кухонный комбайн, посудомоечная машина, микроволновая печь, пульт, телевизор, различные музыкальные </a:t>
            </a:r>
            <a:r>
              <a:rPr lang="ru-RU" sz="1800" b="1" i="1" dirty="0" smtClean="0">
                <a:solidFill>
                  <a:srgbClr val="0000CC"/>
                </a:solidFill>
                <a:latin typeface="Bookman Old Style" pitchFamily="18" charset="0"/>
              </a:rPr>
              <a:t> центры</a:t>
            </a:r>
            <a:r>
              <a:rPr lang="ru-RU" sz="1800" b="1" i="1" dirty="0" smtClean="0">
                <a:solidFill>
                  <a:srgbClr val="0000CC"/>
                </a:solidFill>
                <a:latin typeface="Bookman Old Style" pitchFamily="18" charset="0"/>
              </a:rPr>
              <a:t>, </a:t>
            </a:r>
            <a:r>
              <a:rPr lang="ru-RU" sz="1800" b="1" i="1" dirty="0" smtClean="0">
                <a:solidFill>
                  <a:srgbClr val="0000CC"/>
                </a:solidFill>
                <a:latin typeface="Bookman Old Style" pitchFamily="18" charset="0"/>
              </a:rPr>
              <a:t>эскалаторы)      </a:t>
            </a:r>
            <a:endParaRPr lang="ru-RU" sz="1800" b="1" i="1" dirty="0" smtClean="0">
              <a:solidFill>
                <a:srgbClr val="0000CC"/>
              </a:solidFill>
              <a:latin typeface="Bookman Old Style" pitchFamily="18" charset="0"/>
            </a:endParaRPr>
          </a:p>
          <a:p>
            <a:pPr fontAlgn="base"/>
            <a:r>
              <a:rPr lang="ru-RU" sz="1800" b="1" i="1" dirty="0" smtClean="0">
                <a:solidFill>
                  <a:srgbClr val="0000CC"/>
                </a:solidFill>
                <a:latin typeface="Bookman Old Style" pitchFamily="18" charset="0"/>
              </a:rPr>
              <a:t>- Для чего же все это </a:t>
            </a:r>
            <a:r>
              <a:rPr lang="ru-RU" sz="1800" b="1" i="1" dirty="0" smtClean="0">
                <a:solidFill>
                  <a:srgbClr val="0000CC"/>
                </a:solidFill>
                <a:latin typeface="Bookman Old Style" pitchFamily="18" charset="0"/>
              </a:rPr>
              <a:t>создается?  </a:t>
            </a:r>
            <a:endParaRPr lang="ru-RU" sz="1800" b="1" i="1" dirty="0" smtClean="0">
              <a:solidFill>
                <a:srgbClr val="0000CC"/>
              </a:solidFill>
              <a:latin typeface="Bookman Old Style" pitchFamily="18" charset="0"/>
            </a:endParaRPr>
          </a:p>
          <a:p>
            <a:endParaRPr lang="ru-RU" sz="2000" dirty="0" smtClean="0">
              <a:latin typeface="Bookman Old Style" pitchFamily="18" charset="0"/>
            </a:endParaRPr>
          </a:p>
          <a:p>
            <a:pPr fontAlgn="base"/>
            <a:endParaRPr lang="ru-RU" sz="1800" b="1" i="1" dirty="0" smtClean="0">
              <a:latin typeface="Bookman Old Style" pitchFamily="18" charset="0"/>
            </a:endParaRPr>
          </a:p>
        </p:txBody>
      </p:sp>
      <p:pic>
        <p:nvPicPr>
          <p:cNvPr id="4" name="Picture 2" descr="http://cs629303.vk.me/v629303069/10929/elpNofpGJS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5214950"/>
            <a:ext cx="1571604" cy="14384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358246" cy="6072230"/>
          </a:xfrm>
        </p:spPr>
        <p:txBody>
          <a:bodyPr>
            <a:prstTxWarp prst="textCanDown">
              <a:avLst/>
            </a:prstTxWarp>
            <a:normAutofit/>
          </a:bodyPr>
          <a:lstStyle/>
          <a:p>
            <a:r>
              <a:rPr lang="ru-RU" sz="3600" b="1" i="1" dirty="0" smtClean="0">
                <a:latin typeface="Bookman Old Style" pitchFamily="18" charset="0"/>
              </a:rPr>
              <a:t>Спасите наши души! </a:t>
            </a:r>
          </a:p>
          <a:p>
            <a:r>
              <a:rPr lang="ru-RU" sz="3600" b="1" i="1" dirty="0" smtClean="0">
                <a:latin typeface="Bookman Old Style" pitchFamily="18" charset="0"/>
              </a:rPr>
              <a:t>Мы бредим от удушья. </a:t>
            </a:r>
          </a:p>
          <a:p>
            <a:r>
              <a:rPr lang="ru-RU" sz="3600" b="1" i="1" dirty="0" smtClean="0">
                <a:latin typeface="Bookman Old Style" pitchFamily="18" charset="0"/>
              </a:rPr>
              <a:t>Спасите наши души! </a:t>
            </a:r>
          </a:p>
          <a:p>
            <a:r>
              <a:rPr lang="ru-RU" sz="3600" b="1" i="1" dirty="0" smtClean="0">
                <a:latin typeface="Bookman Old Style" pitchFamily="18" charset="0"/>
              </a:rPr>
              <a:t>Спешите к нам!</a:t>
            </a:r>
          </a:p>
          <a:p>
            <a:r>
              <a:rPr lang="ru-RU" sz="3600" b="1" i="1" dirty="0" smtClean="0">
                <a:latin typeface="Bookman Old Style" pitchFamily="18" charset="0"/>
              </a:rPr>
              <a:t> Услышьте нас на суше — </a:t>
            </a:r>
          </a:p>
          <a:p>
            <a:r>
              <a:rPr lang="ru-RU" sz="3600" b="1" i="1" dirty="0" smtClean="0">
                <a:latin typeface="Bookman Old Style" pitchFamily="18" charset="0"/>
              </a:rPr>
              <a:t>Наш </a:t>
            </a:r>
            <a:r>
              <a:rPr lang="ru-RU" sz="4000" b="1" i="1" dirty="0" smtClean="0">
                <a:solidFill>
                  <a:srgbClr val="FF0000"/>
                </a:solidFill>
                <a:latin typeface="Bookman Old Style" pitchFamily="18" charset="0"/>
              </a:rPr>
              <a:t>SOS</a:t>
            </a:r>
            <a:r>
              <a:rPr lang="ru-RU" sz="3600" b="1" i="1" dirty="0" smtClean="0">
                <a:latin typeface="Bookman Old Style" pitchFamily="18" charset="0"/>
              </a:rPr>
              <a:t> всё глуше, глуше.</a:t>
            </a:r>
          </a:p>
          <a:p>
            <a:r>
              <a:rPr lang="ru-RU" sz="3600" b="1" i="1" dirty="0" smtClean="0">
                <a:latin typeface="Bookman Old Style" pitchFamily="18" charset="0"/>
              </a:rPr>
              <a:t> И ужас режет души Напополам...</a:t>
            </a:r>
            <a:endParaRPr lang="ru-RU" sz="3600" b="1" i="1" dirty="0">
              <a:latin typeface="Bookman Old Style" pitchFamily="18" charset="0"/>
            </a:endParaRPr>
          </a:p>
        </p:txBody>
      </p:sp>
      <p:pic>
        <p:nvPicPr>
          <p:cNvPr id="4" name="Picture 2" descr="http://cs624328.vk.me/v624328739/603d7/ln2y4BMLep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00890" y="214290"/>
            <a:ext cx="1743110" cy="17431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51115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Bookman Old Style" pitchFamily="18" charset="0"/>
              </a:rPr>
              <a:t>Выводы</a:t>
            </a:r>
            <a:endParaRPr lang="ru-RU" b="1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857232"/>
            <a:ext cx="8643998" cy="526893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fontAlgn="base"/>
            <a:r>
              <a:rPr lang="ru-RU" sz="1600" b="1" i="1" dirty="0" smtClean="0">
                <a:latin typeface="Bookman Old Style" pitchFamily="18" charset="0"/>
              </a:rPr>
              <a:t> </a:t>
            </a:r>
            <a:endParaRPr lang="ru-RU" sz="1600" b="1" i="1" dirty="0" smtClean="0">
              <a:latin typeface="Bookman Old Style" pitchFamily="18" charset="0"/>
            </a:endParaRPr>
          </a:p>
          <a:p>
            <a:pPr fontAlgn="base"/>
            <a:r>
              <a:rPr lang="ru-RU" sz="2000" b="1" i="1" dirty="0" smtClean="0">
                <a:solidFill>
                  <a:srgbClr val="0000CC"/>
                </a:solidFill>
                <a:latin typeface="Bookman Old Style" pitchFamily="18" charset="0"/>
              </a:rPr>
              <a:t>Беззаботная жизнь в доме создала у </a:t>
            </a:r>
            <a:r>
              <a:rPr lang="ru-RU" sz="2000" b="1" i="1" dirty="0" smtClean="0">
                <a:solidFill>
                  <a:srgbClr val="0000CC"/>
                </a:solidFill>
                <a:latin typeface="Bookman Old Style" pitchFamily="18" charset="0"/>
              </a:rPr>
              <a:t>детей  </a:t>
            </a:r>
            <a:r>
              <a:rPr lang="ru-RU" sz="2000" b="1" i="1" dirty="0" smtClean="0">
                <a:solidFill>
                  <a:srgbClr val="0000CC"/>
                </a:solidFill>
                <a:latin typeface="Bookman Old Style" pitchFamily="18" charset="0"/>
              </a:rPr>
              <a:t>иллюзию счастья, но быть счастливым с ненавистью и грехом в душе нельзя. Именно об этом заставил нас задуматься талантливый </a:t>
            </a:r>
            <a:r>
              <a:rPr lang="ru-RU" sz="2000" b="1" i="1" dirty="0" smtClean="0">
                <a:solidFill>
                  <a:srgbClr val="0000CC"/>
                </a:solidFill>
                <a:latin typeface="Bookman Old Style" pitchFamily="18" charset="0"/>
              </a:rPr>
              <a:t> фантаст</a:t>
            </a:r>
            <a:r>
              <a:rPr lang="ru-RU" sz="2000" b="1" i="1" dirty="0" smtClean="0">
                <a:solidFill>
                  <a:srgbClr val="0000CC"/>
                </a:solidFill>
                <a:latin typeface="Bookman Old Style" pitchFamily="18" charset="0"/>
              </a:rPr>
              <a:t>. </a:t>
            </a:r>
            <a:r>
              <a:rPr lang="ru-RU" sz="2000" b="1" i="1" dirty="0" smtClean="0">
                <a:solidFill>
                  <a:srgbClr val="0000CC"/>
                </a:solidFill>
                <a:latin typeface="Bookman Old Style" pitchFamily="18" charset="0"/>
              </a:rPr>
              <a:t> </a:t>
            </a:r>
            <a:r>
              <a:rPr lang="ru-RU" sz="2000" b="1" i="1" dirty="0" err="1" smtClean="0">
                <a:solidFill>
                  <a:srgbClr val="0000CC"/>
                </a:solidFill>
                <a:latin typeface="Bookman Old Style" pitchFamily="18" charset="0"/>
              </a:rPr>
              <a:t>Брэдбери</a:t>
            </a:r>
            <a:r>
              <a:rPr lang="ru-RU" sz="2000" b="1" i="1" dirty="0" smtClean="0">
                <a:solidFill>
                  <a:srgbClr val="0000CC"/>
                </a:solidFill>
                <a:latin typeface="Bookman Old Style" pitchFamily="18" charset="0"/>
              </a:rPr>
              <a:t> </a:t>
            </a:r>
            <a:r>
              <a:rPr lang="ru-RU" sz="2000" b="1" i="1" dirty="0" smtClean="0">
                <a:solidFill>
                  <a:srgbClr val="0000CC"/>
                </a:solidFill>
                <a:latin typeface="Bookman Old Style" pitchFamily="18" charset="0"/>
              </a:rPr>
              <a:t>предостерегает читателей </a:t>
            </a:r>
            <a:r>
              <a:rPr lang="ru-RU" sz="2000" b="1" i="1" dirty="0" smtClean="0">
                <a:solidFill>
                  <a:srgbClr val="0000CC"/>
                </a:solidFill>
                <a:latin typeface="Bookman Old Style" pitchFamily="18" charset="0"/>
              </a:rPr>
              <a:t>от </a:t>
            </a:r>
            <a:r>
              <a:rPr lang="ru-RU" sz="2000" b="1" i="1" dirty="0" smtClean="0">
                <a:solidFill>
                  <a:srgbClr val="0000CC"/>
                </a:solidFill>
                <a:latin typeface="Bookman Old Style" pitchFamily="18" charset="0"/>
              </a:rPr>
              <a:t>опасности проявления зла, жестокости и насилия, учит критическому осмыслению своих поступков.</a:t>
            </a:r>
          </a:p>
          <a:p>
            <a:pPr fontAlgn="base"/>
            <a:r>
              <a:rPr lang="ru-RU" sz="2000" b="1" i="1" dirty="0" smtClean="0">
                <a:solidFill>
                  <a:srgbClr val="0000CC"/>
                </a:solidFill>
                <a:latin typeface="Bookman Old Style" pitchFamily="18" charset="0"/>
              </a:rPr>
              <a:t>. Современный мир тоже таит в себе такие опасности. Ведь то, что предсказывают фантасты, когда-нибудь сбывается.</a:t>
            </a:r>
          </a:p>
          <a:p>
            <a:pPr fontAlgn="base"/>
            <a:r>
              <a:rPr lang="ru-RU" sz="2000" b="1" i="1" dirty="0" smtClean="0">
                <a:solidFill>
                  <a:srgbClr val="0000CC"/>
                </a:solidFill>
                <a:latin typeface="Bookman Old Style" pitchFamily="18" charset="0"/>
              </a:rPr>
              <a:t>Уже сейчас можно сказать, что таких семей, где родители отстранились от воспитания детей, где нет общения, с каждым днем все больше и </a:t>
            </a:r>
            <a:r>
              <a:rPr lang="ru-RU" sz="2000" b="1" i="1" dirty="0" smtClean="0">
                <a:solidFill>
                  <a:srgbClr val="0000CC"/>
                </a:solidFill>
                <a:latin typeface="Bookman Old Style" pitchFamily="18" charset="0"/>
              </a:rPr>
              <a:t>больше. Почему? Задумайтесь над этим…</a:t>
            </a:r>
            <a:endParaRPr lang="ru-RU" sz="2000" b="1" i="1" dirty="0" smtClean="0">
              <a:solidFill>
                <a:srgbClr val="0000CC"/>
              </a:solidFill>
              <a:latin typeface="Bookman Old Style" pitchFamily="18" charset="0"/>
            </a:endParaRPr>
          </a:p>
          <a:p>
            <a:pPr fontAlgn="base"/>
            <a:r>
              <a:rPr lang="ru-RU" sz="2000" b="1" i="1" dirty="0" smtClean="0">
                <a:solidFill>
                  <a:srgbClr val="0000CC"/>
                </a:solidFill>
                <a:latin typeface="Bookman Old Style" pitchFamily="18" charset="0"/>
              </a:rPr>
              <a:t> </a:t>
            </a:r>
            <a:endParaRPr lang="ru-RU" sz="2000" b="1" i="1" dirty="0" smtClean="0">
              <a:solidFill>
                <a:srgbClr val="0000CC"/>
              </a:solidFill>
              <a:latin typeface="Bookman Old Style" pitchFamily="18" charset="0"/>
            </a:endParaRPr>
          </a:p>
          <a:p>
            <a:endParaRPr lang="ru-RU" sz="2000" b="1" i="1" dirty="0">
              <a:latin typeface="Bookman Old Style" pitchFamily="18" charset="0"/>
            </a:endParaRPr>
          </a:p>
        </p:txBody>
      </p:sp>
      <p:pic>
        <p:nvPicPr>
          <p:cNvPr id="5" name="Picture 2" descr="http://www.gifzona.ru/i/spas/9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05250" y="5500702"/>
            <a:ext cx="5238750" cy="114300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hevronInverted">
              <a:avLst/>
            </a:prstTxWarp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Предсказания </a:t>
            </a:r>
            <a:r>
              <a:rPr lang="ru-RU" b="1" dirty="0" err="1" smtClean="0">
                <a:solidFill>
                  <a:srgbClr val="002060"/>
                </a:solidFill>
                <a:latin typeface="Bookman Old Style" pitchFamily="18" charset="0"/>
              </a:rPr>
              <a:t>Бредбери</a:t>
            </a: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endParaRPr lang="ru-RU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i="1" dirty="0" smtClean="0">
                <a:solidFill>
                  <a:srgbClr val="A20000"/>
                </a:solidFill>
                <a:latin typeface="Bookman Old Style" pitchFamily="18" charset="0"/>
              </a:rPr>
              <a:t> </a:t>
            </a:r>
            <a:r>
              <a:rPr lang="ru-RU" b="1" i="1" dirty="0" smtClean="0">
                <a:solidFill>
                  <a:srgbClr val="A20000"/>
                </a:solidFill>
                <a:latin typeface="Bookman Old Style" pitchFamily="18" charset="0"/>
              </a:rPr>
              <a:t> прототип </a:t>
            </a:r>
            <a:r>
              <a:rPr lang="ru-RU" b="1" i="1" dirty="0" smtClean="0">
                <a:solidFill>
                  <a:srgbClr val="A20000"/>
                </a:solidFill>
                <a:latin typeface="Bookman Old Style" pitchFamily="18" charset="0"/>
              </a:rPr>
              <a:t>современных социальных </a:t>
            </a:r>
            <a:r>
              <a:rPr lang="ru-RU" b="1" i="1" dirty="0" smtClean="0">
                <a:solidFill>
                  <a:srgbClr val="A20000"/>
                </a:solidFill>
                <a:latin typeface="Bookman Old Style" pitchFamily="18" charset="0"/>
              </a:rPr>
              <a:t>сетей, наушники,   плеер, </a:t>
            </a:r>
            <a:r>
              <a:rPr lang="ru-RU" b="1" i="1" dirty="0" err="1" smtClean="0">
                <a:solidFill>
                  <a:srgbClr val="A20000"/>
                </a:solidFill>
                <a:latin typeface="Bookman Old Style" pitchFamily="18" charset="0"/>
              </a:rPr>
              <a:t>радиобраслет</a:t>
            </a:r>
            <a:r>
              <a:rPr lang="ru-RU" b="1" i="1" dirty="0" smtClean="0">
                <a:solidFill>
                  <a:srgbClr val="A20000"/>
                </a:solidFill>
                <a:latin typeface="Bookman Old Style" pitchFamily="18" charset="0"/>
              </a:rPr>
              <a:t>, круглосуточные </a:t>
            </a:r>
            <a:r>
              <a:rPr lang="ru-RU" b="1" i="1" dirty="0" smtClean="0">
                <a:solidFill>
                  <a:srgbClr val="A20000"/>
                </a:solidFill>
                <a:latin typeface="Bookman Old Style" pitchFamily="18" charset="0"/>
              </a:rPr>
              <a:t>банкоматы</a:t>
            </a:r>
            <a:r>
              <a:rPr lang="ru-RU" b="1" i="1" dirty="0" smtClean="0">
                <a:solidFill>
                  <a:srgbClr val="A20000"/>
                </a:solidFill>
                <a:latin typeface="Bookman Old Style" pitchFamily="18" charset="0"/>
              </a:rPr>
              <a:t>, плоские </a:t>
            </a:r>
            <a:r>
              <a:rPr lang="ru-RU" b="1" i="1" dirty="0" smtClean="0">
                <a:solidFill>
                  <a:srgbClr val="A20000"/>
                </a:solidFill>
                <a:latin typeface="Bookman Old Style" pitchFamily="18" charset="0"/>
              </a:rPr>
              <a:t>телевизоры</a:t>
            </a:r>
            <a:r>
              <a:rPr lang="ru-RU" b="1" i="1" dirty="0" smtClean="0">
                <a:solidFill>
                  <a:srgbClr val="A20000"/>
                </a:solidFill>
                <a:latin typeface="Bookman Old Style" pitchFamily="18" charset="0"/>
              </a:rPr>
              <a:t>, комнаты </a:t>
            </a:r>
            <a:r>
              <a:rPr lang="ru-RU" b="1" i="1" dirty="0" smtClean="0">
                <a:solidFill>
                  <a:srgbClr val="A20000"/>
                </a:solidFill>
                <a:latin typeface="Bookman Old Style" pitchFamily="18" charset="0"/>
              </a:rPr>
              <a:t>виртуальной реальности</a:t>
            </a:r>
            <a:r>
              <a:rPr lang="ru-RU" b="1" i="1" dirty="0" smtClean="0">
                <a:solidFill>
                  <a:srgbClr val="A20000"/>
                </a:solidFill>
                <a:latin typeface="Bookman Old Style" pitchFamily="18" charset="0"/>
              </a:rPr>
              <a:t>, спутниковое </a:t>
            </a:r>
            <a:r>
              <a:rPr lang="ru-RU" b="1" i="1" dirty="0" smtClean="0">
                <a:solidFill>
                  <a:srgbClr val="A20000"/>
                </a:solidFill>
                <a:latin typeface="Bookman Old Style" pitchFamily="18" charset="0"/>
              </a:rPr>
              <a:t>наблюдение</a:t>
            </a:r>
            <a:r>
              <a:rPr lang="ru-RU" b="1" i="1" dirty="0" smtClean="0">
                <a:solidFill>
                  <a:srgbClr val="A20000"/>
                </a:solidFill>
                <a:latin typeface="Bookman Old Style" pitchFamily="18" charset="0"/>
              </a:rPr>
              <a:t>, автомобили </a:t>
            </a:r>
            <a:r>
              <a:rPr lang="ru-RU" b="1" i="1" dirty="0" smtClean="0">
                <a:solidFill>
                  <a:srgbClr val="A20000"/>
                </a:solidFill>
                <a:latin typeface="Bookman Old Style" pitchFamily="18" charset="0"/>
              </a:rPr>
              <a:t>с искусственным интеллектом.</a:t>
            </a:r>
          </a:p>
          <a:p>
            <a:r>
              <a:rPr lang="ru-RU" b="1" i="1" dirty="0" smtClean="0">
                <a:solidFill>
                  <a:srgbClr val="A20000"/>
                </a:solidFill>
                <a:latin typeface="Bookman Old Style" pitchFamily="18" charset="0"/>
              </a:rPr>
              <a:t> </a:t>
            </a:r>
            <a:endParaRPr lang="ru-RU" b="1" i="1" dirty="0">
              <a:solidFill>
                <a:srgbClr val="A2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401080" cy="5840435"/>
          </a:xfrm>
        </p:spPr>
        <p:txBody>
          <a:bodyPr>
            <a:normAutofit/>
          </a:bodyPr>
          <a:lstStyle/>
          <a:p>
            <a:r>
              <a:rPr lang="ru-RU" sz="2400" b="1" dirty="0" err="1" smtClean="0">
                <a:solidFill>
                  <a:srgbClr val="0000CC"/>
                </a:solidFill>
                <a:latin typeface="Bookman Old Style" pitchFamily="18" charset="0"/>
              </a:rPr>
              <a:t>Рэй</a:t>
            </a:r>
            <a:r>
              <a:rPr lang="ru-RU" sz="2400" b="1" dirty="0" smtClean="0">
                <a:solidFill>
                  <a:srgbClr val="0000CC"/>
                </a:solidFill>
                <a:latin typeface="Bookman Old Style" pitchFamily="18" charset="0"/>
              </a:rPr>
              <a:t> </a:t>
            </a:r>
            <a:r>
              <a:rPr lang="ru-RU" sz="2400" b="1" dirty="0" err="1" smtClean="0">
                <a:solidFill>
                  <a:srgbClr val="0000CC"/>
                </a:solidFill>
                <a:latin typeface="Bookman Old Style" pitchFamily="18" charset="0"/>
              </a:rPr>
              <a:t>Брэдбери</a:t>
            </a:r>
            <a:r>
              <a:rPr lang="ru-RU" sz="2400" b="1" dirty="0" smtClean="0">
                <a:solidFill>
                  <a:srgbClr val="0000CC"/>
                </a:solidFill>
                <a:latin typeface="Bookman Old Style" pitchFamily="18" charset="0"/>
              </a:rPr>
              <a:t> - американский писатель, известный по антиутопии "451 градус по Фаренгейту", циклу рассказов "Марсианские хроники" и   автобиографическому роману "Вино из </a:t>
            </a:r>
            <a:r>
              <a:rPr lang="ru-RU" sz="2400" b="1" dirty="0" smtClean="0">
                <a:solidFill>
                  <a:srgbClr val="0000CC"/>
                </a:solidFill>
                <a:latin typeface="Bookman Old Style" pitchFamily="18" charset="0"/>
              </a:rPr>
              <a:t>одуванчиков«</a:t>
            </a:r>
          </a:p>
          <a:p>
            <a:r>
              <a:rPr lang="ru-RU" sz="2400" b="1" dirty="0" smtClean="0">
                <a:solidFill>
                  <a:srgbClr val="0000CC"/>
                </a:solidFill>
                <a:latin typeface="Bookman Old Style" pitchFamily="18" charset="0"/>
              </a:rPr>
              <a:t>. </a:t>
            </a:r>
            <a:r>
              <a:rPr lang="ru-RU" sz="2400" b="1" dirty="0" err="1" smtClean="0">
                <a:solidFill>
                  <a:srgbClr val="0000CC"/>
                </a:solidFill>
                <a:latin typeface="Bookman Old Style" pitchFamily="18" charset="0"/>
              </a:rPr>
              <a:t>Брэдбери</a:t>
            </a:r>
            <a:r>
              <a:rPr lang="ru-RU" sz="2400" b="1" dirty="0" smtClean="0">
                <a:solidFill>
                  <a:srgbClr val="0000CC"/>
                </a:solidFill>
                <a:latin typeface="Bookman Old Style" pitchFamily="18" charset="0"/>
              </a:rPr>
              <a:t> традиционно считается классиком научной фантастики, хотя значительная часть его произведений тяготеет к жанру </a:t>
            </a:r>
            <a:r>
              <a:rPr lang="ru-RU" sz="2400" b="1" dirty="0" err="1" smtClean="0">
                <a:solidFill>
                  <a:srgbClr val="0000CC"/>
                </a:solidFill>
                <a:latin typeface="Bookman Old Style" pitchFamily="18" charset="0"/>
              </a:rPr>
              <a:t>фэнтези</a:t>
            </a:r>
            <a:r>
              <a:rPr lang="ru-RU" sz="2400" b="1" dirty="0" smtClean="0">
                <a:solidFill>
                  <a:srgbClr val="0000CC"/>
                </a:solidFill>
                <a:latin typeface="Bookman Old Style" pitchFamily="18" charset="0"/>
              </a:rPr>
              <a:t>, притчи или сказки. </a:t>
            </a:r>
            <a:r>
              <a:rPr lang="ru-RU" sz="2400" b="1" dirty="0" smtClean="0">
                <a:solidFill>
                  <a:srgbClr val="0000CC"/>
                </a:solidFill>
                <a:latin typeface="Bookman Old Style" pitchFamily="18" charset="0"/>
              </a:rPr>
              <a:t> </a:t>
            </a:r>
            <a:endParaRPr lang="ru-RU" sz="2400" b="1" dirty="0">
              <a:solidFill>
                <a:srgbClr val="0000CC"/>
              </a:solidFill>
              <a:latin typeface="Bookman Old Style" pitchFamily="18" charset="0"/>
            </a:endParaRPr>
          </a:p>
        </p:txBody>
      </p:sp>
      <p:pic>
        <p:nvPicPr>
          <p:cNvPr id="4" name="Рисунок 3" descr="http://bibliotechka.ucoz.com/_pu/22/0354020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3714752"/>
            <a:ext cx="3681726" cy="2835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Stop">
              <a:avLst/>
            </a:prstTxWarp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Цитаты </a:t>
            </a:r>
            <a:r>
              <a:rPr lang="ru-RU" dirty="0" err="1" smtClean="0">
                <a:solidFill>
                  <a:srgbClr val="FF0000"/>
                </a:solidFill>
              </a:rPr>
              <a:t>Бредбери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857364"/>
            <a:ext cx="8115328" cy="4268799"/>
          </a:xfrm>
          <a:solidFill>
            <a:srgbClr val="FFFF00"/>
          </a:solidFill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4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Я не люблю машины. Я ненавижу Интернет, ненавижу компьютеры. </a:t>
            </a:r>
            <a:endParaRPr lang="ru-RU" sz="2400" b="1" i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  <a:p>
            <a:r>
              <a:rPr lang="ru-RU" sz="24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Они </a:t>
            </a:r>
            <a:r>
              <a:rPr lang="ru-RU" sz="24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мешают нам жить, они отбирают наше время. Люди слишком много работают за компьютерами, </a:t>
            </a:r>
            <a:endParaRPr lang="ru-RU" sz="2400" b="1" i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  <a:p>
            <a:r>
              <a:rPr lang="ru-RU" sz="24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они </a:t>
            </a:r>
            <a:r>
              <a:rPr lang="ru-RU" sz="24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слишком много болтают, вместо того чтобы слушать и слышать друг друга.</a:t>
            </a:r>
          </a:p>
          <a:p>
            <a:r>
              <a:rPr lang="ru-RU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Жизнь — это одиночество.</a:t>
            </a:r>
          </a:p>
          <a:p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c.mywishis.in/s/i/wishes/b6/ca/470x0_b6ca104d2c6c7c8eea7735c9ff09bdf7___jpg____4_cb45884d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214290"/>
            <a:ext cx="3023875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raybradbury.ru/pictures/articles/Ray_Bradbury-Dandelion_Wine-cover-full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214290"/>
            <a:ext cx="2743200" cy="4253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audiodom.net/uploads/posts/2011-06/1307216176_vino-iz-oduvanchikov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4000504"/>
            <a:ext cx="207170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g1.liveinternet.ru/images/attach/c/2/73/495/73495161_1987155_9780380977260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3" y="214290"/>
            <a:ext cx="2928957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ellf.ru/uploads/posts/2015-08/thumbs/1439853579_001-ellf.ru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4500570"/>
            <a:ext cx="671517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429684" cy="6143668"/>
          </a:xfrm>
          <a:solidFill>
            <a:srgbClr val="FFFF00"/>
          </a:solidFill>
        </p:spPr>
        <p:txBody>
          <a:bodyPr>
            <a:normAutofit fontScale="62500" lnSpcReduction="20000"/>
          </a:bodyPr>
          <a:lstStyle/>
          <a:p>
            <a:endParaRPr lang="ru-RU" sz="28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  <a:p>
            <a:endParaRPr lang="ru-RU" sz="28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  <a:p>
            <a:r>
              <a:rPr lang="ru-RU" sz="3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Что </a:t>
            </a:r>
            <a:r>
              <a:rPr lang="ru-RU" sz="3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такое Вселенная? Это большой театр</a:t>
            </a:r>
            <a:r>
              <a:rPr lang="ru-RU" sz="3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.</a:t>
            </a:r>
          </a:p>
          <a:p>
            <a:r>
              <a:rPr lang="ru-RU" sz="3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 </a:t>
            </a:r>
            <a:r>
              <a:rPr lang="ru-RU" sz="3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А театру нужна публика. Мы - публика</a:t>
            </a:r>
            <a:r>
              <a:rPr lang="ru-RU" sz="3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.</a:t>
            </a:r>
          </a:p>
          <a:p>
            <a:r>
              <a:rPr lang="ru-RU" sz="3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 </a:t>
            </a:r>
            <a:r>
              <a:rPr lang="ru-RU" sz="3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Жизнь на Земле создана затем, чтобы свидетельствовать и наслаждаться спектаклем. Вот зачем мы здесь. А если вам не нравится пьеса - выметайтесь к черту!</a:t>
            </a:r>
          </a:p>
          <a:p>
            <a:r>
              <a:rPr lang="ru-RU" sz="3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Любовь — это когда хочешь переживать с кем-то все четыре времени года</a:t>
            </a:r>
            <a:r>
              <a:rPr lang="ru-RU" sz="3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.</a:t>
            </a:r>
          </a:p>
          <a:p>
            <a:r>
              <a:rPr lang="ru-RU" sz="3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 </a:t>
            </a:r>
          </a:p>
          <a:p>
            <a:r>
              <a:rPr lang="ru-RU" sz="3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Когда </a:t>
            </a:r>
            <a:r>
              <a:rPr lang="ru-RU" sz="3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хочешь бежать с кем-то от весенней грозы под усыпанную цветами сирень, а летом собирать ягоды</a:t>
            </a:r>
            <a:br>
              <a:rPr lang="ru-RU" sz="3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</a:br>
            <a:r>
              <a:rPr lang="ru-RU" sz="3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и купаться в реке. Осенью вместе варить варенье и заклеивать окна</a:t>
            </a:r>
            <a:br>
              <a:rPr lang="ru-RU" sz="3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</a:br>
            <a:r>
              <a:rPr lang="ru-RU" sz="3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от холода. Зимой — помогать пережить насморк и долгие вечера…</a:t>
            </a:r>
          </a:p>
          <a:p>
            <a:r>
              <a:rPr lang="ru-RU" sz="3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 </a:t>
            </a:r>
            <a:endParaRPr lang="ru-RU" sz="34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  <a:p>
            <a:r>
              <a:rPr lang="ru-RU" sz="2800" b="1" i="1" dirty="0" smtClean="0">
                <a:latin typeface="Bookman Old Style" pitchFamily="18" charset="0"/>
              </a:rPr>
              <a:t/>
            </a:r>
            <a:br>
              <a:rPr lang="ru-RU" sz="2800" b="1" i="1" dirty="0" smtClean="0">
                <a:latin typeface="Bookman Old Style" pitchFamily="18" charset="0"/>
              </a:rPr>
            </a:br>
            <a:endParaRPr lang="ru-RU" sz="2800" b="1" i="1" dirty="0">
              <a:latin typeface="Bookman Old Style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dreamworlds.ru/uploads/posts/2010-07/1278991232_721.jpg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271464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buok.ru/view/im_b/mars_xron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214290"/>
            <a:ext cx="300039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art-assorty.ru/uploads/posts/2014-12/1417667092_8141367_b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214290"/>
            <a:ext cx="2928958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cs540107.vk.me/v540107851/a7d/K3R4niEHILA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74" y="3929066"/>
            <a:ext cx="3929090" cy="292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://img1.liveinternet.ru/images/attach/c/7/124/911/124911005_vino_iz_odvanchikov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3714752"/>
            <a:ext cx="250033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40000"/>
      </a:hlink>
      <a:folHlink>
        <a:srgbClr val="E36C09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893</Words>
  <Application>Microsoft Office PowerPoint</Application>
  <PresentationFormat>Экран (4:3)</PresentationFormat>
  <Paragraphs>87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Слайд 1</vt:lpstr>
      <vt:lpstr>Цели урока: </vt:lpstr>
      <vt:lpstr>Слайд 3</vt:lpstr>
      <vt:lpstr>Предсказания Бредбери </vt:lpstr>
      <vt:lpstr>Слайд 5</vt:lpstr>
      <vt:lpstr>Цитаты Бредбери</vt:lpstr>
      <vt:lpstr>Слайд 7</vt:lpstr>
      <vt:lpstr>Слайд 8</vt:lpstr>
      <vt:lpstr>Слайд 9</vt:lpstr>
      <vt:lpstr>Рэй Брэдбери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Выводы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user</cp:lastModifiedBy>
  <cp:revision>31</cp:revision>
  <dcterms:created xsi:type="dcterms:W3CDTF">2013-08-20T19:23:00Z</dcterms:created>
  <dcterms:modified xsi:type="dcterms:W3CDTF">2016-07-03T21:09:33Z</dcterms:modified>
</cp:coreProperties>
</file>