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1" r:id="rId2"/>
    <p:sldId id="386" r:id="rId3"/>
    <p:sldId id="387" r:id="rId4"/>
    <p:sldId id="380" r:id="rId5"/>
    <p:sldId id="384" r:id="rId6"/>
    <p:sldId id="385" r:id="rId7"/>
    <p:sldId id="349" r:id="rId8"/>
    <p:sldId id="352" r:id="rId9"/>
    <p:sldId id="279" r:id="rId10"/>
    <p:sldId id="340" r:id="rId11"/>
    <p:sldId id="296" r:id="rId12"/>
    <p:sldId id="365" r:id="rId13"/>
    <p:sldId id="331" r:id="rId14"/>
    <p:sldId id="316" r:id="rId15"/>
    <p:sldId id="330" r:id="rId16"/>
    <p:sldId id="374" r:id="rId17"/>
    <p:sldId id="366" r:id="rId18"/>
    <p:sldId id="367" r:id="rId19"/>
    <p:sldId id="368" r:id="rId20"/>
    <p:sldId id="382" r:id="rId21"/>
    <p:sldId id="371" r:id="rId22"/>
    <p:sldId id="344" r:id="rId23"/>
    <p:sldId id="334" r:id="rId24"/>
    <p:sldId id="326" r:id="rId25"/>
    <p:sldId id="329" r:id="rId26"/>
    <p:sldId id="273" r:id="rId27"/>
    <p:sldId id="261" r:id="rId28"/>
    <p:sldId id="264" r:id="rId29"/>
    <p:sldId id="336" r:id="rId30"/>
    <p:sldId id="268" r:id="rId31"/>
    <p:sldId id="335" r:id="rId32"/>
    <p:sldId id="381"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F2D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F7438-0562-49F2-8F07-B4461E6C4523}" type="datetimeFigureOut">
              <a:rPr lang="ru-RU" smtClean="0"/>
              <a:pPr/>
              <a:t>04.07.2016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DD2C5-7B74-417D-BBAD-9CD8C5BF73A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841B178-4772-4330-B735-4DDDD4454112}" type="datetimeFigureOut">
              <a:rPr lang="ru-RU"/>
              <a:pPr>
                <a:defRPr/>
              </a:pPr>
              <a:t>04.07.2016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E07806F-C214-4B2A-8FA3-6390A187B96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CEB1F0B-679B-4350-95E1-80A2F18D9830}" type="datetimeFigureOut">
              <a:rPr lang="ru-RU"/>
              <a:pPr>
                <a:defRPr/>
              </a:pPr>
              <a:t>04.07.2016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949A398-20F8-4B48-839E-71304E54C47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0D8B787-85E3-4192-A61D-1E7A590E05CC}" type="datetimeFigureOut">
              <a:rPr lang="ru-RU"/>
              <a:pPr>
                <a:defRPr/>
              </a:pPr>
              <a:t>04.07.2016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DB02CDD-4CD0-4CA4-A174-ED24EA66A1A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620F8C3-4FE3-47CB-A54D-17D98067A21D}" type="datetimeFigureOut">
              <a:rPr lang="ru-RU"/>
              <a:pPr>
                <a:defRPr/>
              </a:pPr>
              <a:t>04.07.2016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CD4EEEC-6145-4EE3-9B66-254C4A0FDC7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C3467C4-4E32-416C-9EC1-355E9B12F79B}" type="datetimeFigureOut">
              <a:rPr lang="ru-RU"/>
              <a:pPr>
                <a:defRPr/>
              </a:pPr>
              <a:t>04.07.2016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15ABF9-AD1D-4B81-ABC1-64AEA5973B1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4358C84-5693-45D4-8FCA-B5E3C3D330E9}" type="datetimeFigureOut">
              <a:rPr lang="ru-RU"/>
              <a:pPr>
                <a:defRPr/>
              </a:pPr>
              <a:t>04.07.2016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90917FE-5F95-47D4-A648-F2A3EC7A99E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7BC7059-AA15-43D9-8E56-5B266E4CE660}" type="datetimeFigureOut">
              <a:rPr lang="ru-RU"/>
              <a:pPr>
                <a:defRPr/>
              </a:pPr>
              <a:t>04.07.2016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8D4CF09-30ED-4E6B-B891-1D4037F0407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E4A26E1-E098-4DC8-ADD4-536EBB09B7AD}" type="datetimeFigureOut">
              <a:rPr lang="ru-RU"/>
              <a:pPr>
                <a:defRPr/>
              </a:pPr>
              <a:t>04.07.2016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ABAF4D0-51F7-4EA5-A21C-700D7AB7A3A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C338DA4-2818-4B85-BA45-F23C9691554A}" type="datetimeFigureOut">
              <a:rPr lang="ru-RU"/>
              <a:pPr>
                <a:defRPr/>
              </a:pPr>
              <a:t>04.07.2016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717D41F-FB95-4EDD-8A3D-1BDB3F3A81A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2961416-3D55-4DC3-89D2-A2E540FB66BB}" type="datetimeFigureOut">
              <a:rPr lang="ru-RU"/>
              <a:pPr>
                <a:defRPr/>
              </a:pPr>
              <a:t>04.07.2016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609952C-1E57-410C-A2C6-ECF508CDBFA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D5A50CC-1413-491B-B217-256C03AA29B5}" type="datetimeFigureOut">
              <a:rPr lang="ru-RU"/>
              <a:pPr>
                <a:defRPr/>
              </a:pPr>
              <a:t>04.07.2016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9E40277-AAA9-4B37-8287-61F835E39C1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ED39A7-28FE-4E42-9A46-534C4434CE11}" type="datetimeFigureOut">
              <a:rPr lang="ru-RU"/>
              <a:pPr>
                <a:defRPr/>
              </a:pPr>
              <a:t>04.07.2016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575845-6EDD-4E13-8021-0D9FAADDCD01}" type="slidenum">
              <a:rPr lang="ru-RU"/>
              <a:pPr>
                <a:defRPr/>
              </a:pPr>
              <a:t>‹#›</a:t>
            </a:fld>
            <a:endParaRPr lang="ru-RU"/>
          </a:p>
        </p:txBody>
      </p:sp>
      <p:sp>
        <p:nvSpPr>
          <p:cNvPr id="13313" name="Rectangle 1"/>
          <p:cNvSpPr>
            <a:spLocks noChangeArrowheads="1"/>
          </p:cNvSpPr>
          <p:nvPr/>
        </p:nvSpPr>
        <p:spPr bwMode="auto">
          <a:xfrm>
            <a:off x="0" y="6642100"/>
            <a:ext cx="1246188" cy="215900"/>
          </a:xfrm>
          <a:prstGeom prst="rect">
            <a:avLst/>
          </a:prstGeom>
          <a:noFill/>
          <a:ln w="9525">
            <a:noFill/>
            <a:miter lim="800000"/>
            <a:headEnd/>
            <a:tailEnd/>
          </a:ln>
          <a:effectLst/>
        </p:spPr>
        <p:txBody>
          <a:bodyPr wrap="none" anchor="ctr">
            <a:spAutoFit/>
          </a:bodyPr>
          <a:lstStyle/>
          <a:p>
            <a:pPr>
              <a:defRPr/>
            </a:pPr>
            <a:r>
              <a:rPr lang="en-US" sz="800" dirty="0">
                <a:solidFill>
                  <a:schemeClr val="bg1">
                    <a:lumMod val="75000"/>
                  </a:schemeClr>
                </a:solidFill>
                <a:latin typeface="Arial" pitchFamily="34" charset="0"/>
                <a:ea typeface="Calibri" pitchFamily="34" charset="0"/>
                <a:cs typeface="Times New Roman" pitchFamily="18" charset="0"/>
              </a:rPr>
              <a:t>FokinaLida.75@mail.ru</a:t>
            </a:r>
            <a:endParaRPr lang="en-US" sz="800" dirty="0">
              <a:solidFill>
                <a:schemeClr val="bg1">
                  <a:lumMod val="75000"/>
                </a:schemeClr>
              </a:solidFill>
              <a:latin typeface="Arial" pitchFamily="34" charset="0"/>
              <a:cs typeface="Arial" pitchFamily="34" charset="0"/>
            </a:endParaRPr>
          </a:p>
        </p:txBody>
      </p:sp>
      <p:sp>
        <p:nvSpPr>
          <p:cNvPr id="8" name="Прямоугольник 7"/>
          <p:cNvSpPr/>
          <p:nvPr/>
        </p:nvSpPr>
        <p:spPr>
          <a:xfrm>
            <a:off x="107950" y="188913"/>
            <a:ext cx="8785225" cy="648017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nvGrpSpPr>
          <p:cNvPr id="1033" name="Группа 24"/>
          <p:cNvGrpSpPr>
            <a:grpSpLocks/>
          </p:cNvGrpSpPr>
          <p:nvPr/>
        </p:nvGrpSpPr>
        <p:grpSpPr bwMode="auto">
          <a:xfrm>
            <a:off x="0" y="-100013"/>
            <a:ext cx="9144000" cy="549276"/>
            <a:chOff x="0" y="0"/>
            <a:chExt cx="9144000" cy="548681"/>
          </a:xfrm>
        </p:grpSpPr>
        <p:pic>
          <p:nvPicPr>
            <p:cNvPr id="1047" name="Picture 3" descr="http://i053.radikal.ru/1005/ec/abc386f981cb.gif"/>
            <p:cNvPicPr>
              <a:picLocks noChangeAspect="1" noChangeArrowheads="1"/>
            </p:cNvPicPr>
            <p:nvPr/>
          </p:nvPicPr>
          <p:blipFill>
            <a:blip r:embed="rId13" cstate="print"/>
            <a:srcRect/>
            <a:stretch>
              <a:fillRect/>
            </a:stretch>
          </p:blipFill>
          <p:spPr bwMode="auto">
            <a:xfrm>
              <a:off x="0" y="1"/>
              <a:ext cx="2195736" cy="548680"/>
            </a:xfrm>
            <a:prstGeom prst="rect">
              <a:avLst/>
            </a:prstGeom>
            <a:noFill/>
            <a:ln w="9525">
              <a:noFill/>
              <a:miter lim="800000"/>
              <a:headEnd/>
              <a:tailEnd/>
            </a:ln>
          </p:spPr>
        </p:pic>
        <p:pic>
          <p:nvPicPr>
            <p:cNvPr id="1048" name="Picture 3" descr="http://i053.radikal.ru/1005/ec/abc386f981cb.gif"/>
            <p:cNvPicPr>
              <a:picLocks noChangeAspect="1" noChangeArrowheads="1"/>
            </p:cNvPicPr>
            <p:nvPr/>
          </p:nvPicPr>
          <p:blipFill>
            <a:blip r:embed="rId13" cstate="print"/>
            <a:srcRect/>
            <a:stretch>
              <a:fillRect/>
            </a:stretch>
          </p:blipFill>
          <p:spPr bwMode="auto">
            <a:xfrm>
              <a:off x="2339752" y="0"/>
              <a:ext cx="2195736" cy="548680"/>
            </a:xfrm>
            <a:prstGeom prst="rect">
              <a:avLst/>
            </a:prstGeom>
            <a:noFill/>
            <a:ln w="9525">
              <a:noFill/>
              <a:miter lim="800000"/>
              <a:headEnd/>
              <a:tailEnd/>
            </a:ln>
          </p:spPr>
        </p:pic>
        <p:pic>
          <p:nvPicPr>
            <p:cNvPr id="1049" name="Picture 3" descr="http://i053.radikal.ru/1005/ec/abc386f981cb.gif"/>
            <p:cNvPicPr>
              <a:picLocks noChangeAspect="1" noChangeArrowheads="1"/>
            </p:cNvPicPr>
            <p:nvPr/>
          </p:nvPicPr>
          <p:blipFill>
            <a:blip r:embed="rId13" cstate="print"/>
            <a:srcRect/>
            <a:stretch>
              <a:fillRect/>
            </a:stretch>
          </p:blipFill>
          <p:spPr bwMode="auto">
            <a:xfrm>
              <a:off x="6948264" y="0"/>
              <a:ext cx="2195736" cy="548680"/>
            </a:xfrm>
            <a:prstGeom prst="rect">
              <a:avLst/>
            </a:prstGeom>
            <a:noFill/>
            <a:ln w="9525">
              <a:noFill/>
              <a:miter lim="800000"/>
              <a:headEnd/>
              <a:tailEnd/>
            </a:ln>
          </p:spPr>
        </p:pic>
        <p:pic>
          <p:nvPicPr>
            <p:cNvPr id="1050" name="Picture 3" descr="http://i053.radikal.ru/1005/ec/abc386f981cb.gif"/>
            <p:cNvPicPr>
              <a:picLocks noChangeAspect="1" noChangeArrowheads="1"/>
            </p:cNvPicPr>
            <p:nvPr/>
          </p:nvPicPr>
          <p:blipFill>
            <a:blip r:embed="rId13" cstate="print"/>
            <a:srcRect/>
            <a:stretch>
              <a:fillRect/>
            </a:stretch>
          </p:blipFill>
          <p:spPr bwMode="auto">
            <a:xfrm>
              <a:off x="4644008" y="0"/>
              <a:ext cx="2195736" cy="548680"/>
            </a:xfrm>
            <a:prstGeom prst="rect">
              <a:avLst/>
            </a:prstGeom>
            <a:noFill/>
            <a:ln w="9525">
              <a:noFill/>
              <a:miter lim="800000"/>
              <a:headEnd/>
              <a:tailEnd/>
            </a:ln>
          </p:spPr>
        </p:pic>
      </p:grpSp>
      <p:grpSp>
        <p:nvGrpSpPr>
          <p:cNvPr id="1034" name="Группа 25"/>
          <p:cNvGrpSpPr>
            <a:grpSpLocks/>
          </p:cNvGrpSpPr>
          <p:nvPr/>
        </p:nvGrpSpPr>
        <p:grpSpPr bwMode="auto">
          <a:xfrm>
            <a:off x="0" y="6308725"/>
            <a:ext cx="9144000" cy="549275"/>
            <a:chOff x="0" y="0"/>
            <a:chExt cx="9144000" cy="548681"/>
          </a:xfrm>
        </p:grpSpPr>
        <p:pic>
          <p:nvPicPr>
            <p:cNvPr id="1043" name="Picture 3" descr="http://i053.radikal.ru/1005/ec/abc386f981cb.gif"/>
            <p:cNvPicPr>
              <a:picLocks noChangeAspect="1" noChangeArrowheads="1"/>
            </p:cNvPicPr>
            <p:nvPr/>
          </p:nvPicPr>
          <p:blipFill>
            <a:blip r:embed="rId13" cstate="print"/>
            <a:srcRect/>
            <a:stretch>
              <a:fillRect/>
            </a:stretch>
          </p:blipFill>
          <p:spPr bwMode="auto">
            <a:xfrm>
              <a:off x="0" y="1"/>
              <a:ext cx="2195736" cy="548680"/>
            </a:xfrm>
            <a:prstGeom prst="rect">
              <a:avLst/>
            </a:prstGeom>
            <a:noFill/>
            <a:ln w="9525">
              <a:noFill/>
              <a:miter lim="800000"/>
              <a:headEnd/>
              <a:tailEnd/>
            </a:ln>
          </p:spPr>
        </p:pic>
        <p:pic>
          <p:nvPicPr>
            <p:cNvPr id="1044" name="Picture 3" descr="http://i053.radikal.ru/1005/ec/abc386f981cb.gif"/>
            <p:cNvPicPr>
              <a:picLocks noChangeAspect="1" noChangeArrowheads="1"/>
            </p:cNvPicPr>
            <p:nvPr/>
          </p:nvPicPr>
          <p:blipFill>
            <a:blip r:embed="rId13" cstate="print"/>
            <a:srcRect/>
            <a:stretch>
              <a:fillRect/>
            </a:stretch>
          </p:blipFill>
          <p:spPr bwMode="auto">
            <a:xfrm>
              <a:off x="2339752" y="0"/>
              <a:ext cx="2195736" cy="548680"/>
            </a:xfrm>
            <a:prstGeom prst="rect">
              <a:avLst/>
            </a:prstGeom>
            <a:noFill/>
            <a:ln w="9525">
              <a:noFill/>
              <a:miter lim="800000"/>
              <a:headEnd/>
              <a:tailEnd/>
            </a:ln>
          </p:spPr>
        </p:pic>
        <p:pic>
          <p:nvPicPr>
            <p:cNvPr id="1045" name="Picture 3" descr="http://i053.radikal.ru/1005/ec/abc386f981cb.gif"/>
            <p:cNvPicPr>
              <a:picLocks noChangeAspect="1" noChangeArrowheads="1"/>
            </p:cNvPicPr>
            <p:nvPr/>
          </p:nvPicPr>
          <p:blipFill>
            <a:blip r:embed="rId13" cstate="print"/>
            <a:srcRect/>
            <a:stretch>
              <a:fillRect/>
            </a:stretch>
          </p:blipFill>
          <p:spPr bwMode="auto">
            <a:xfrm>
              <a:off x="6948264" y="0"/>
              <a:ext cx="2195736" cy="548680"/>
            </a:xfrm>
            <a:prstGeom prst="rect">
              <a:avLst/>
            </a:prstGeom>
            <a:noFill/>
            <a:ln w="9525">
              <a:noFill/>
              <a:miter lim="800000"/>
              <a:headEnd/>
              <a:tailEnd/>
            </a:ln>
          </p:spPr>
        </p:pic>
        <p:pic>
          <p:nvPicPr>
            <p:cNvPr id="1046" name="Picture 3" descr="http://i053.radikal.ru/1005/ec/abc386f981cb.gif"/>
            <p:cNvPicPr>
              <a:picLocks noChangeAspect="1" noChangeArrowheads="1"/>
            </p:cNvPicPr>
            <p:nvPr/>
          </p:nvPicPr>
          <p:blipFill>
            <a:blip r:embed="rId13" cstate="print"/>
            <a:srcRect/>
            <a:stretch>
              <a:fillRect/>
            </a:stretch>
          </p:blipFill>
          <p:spPr bwMode="auto">
            <a:xfrm>
              <a:off x="4644008" y="0"/>
              <a:ext cx="2195736" cy="548680"/>
            </a:xfrm>
            <a:prstGeom prst="rect">
              <a:avLst/>
            </a:prstGeom>
            <a:noFill/>
            <a:ln w="9525">
              <a:noFill/>
              <a:miter lim="800000"/>
              <a:headEnd/>
              <a:tailEnd/>
            </a:ln>
          </p:spPr>
        </p:pic>
      </p:grpSp>
      <p:grpSp>
        <p:nvGrpSpPr>
          <p:cNvPr id="1035" name="Группа 37"/>
          <p:cNvGrpSpPr>
            <a:grpSpLocks/>
          </p:cNvGrpSpPr>
          <p:nvPr/>
        </p:nvGrpSpPr>
        <p:grpSpPr bwMode="auto">
          <a:xfrm>
            <a:off x="-107950" y="476250"/>
            <a:ext cx="547688" cy="5976938"/>
            <a:chOff x="0" y="476672"/>
            <a:chExt cx="548680" cy="5976664"/>
          </a:xfrm>
        </p:grpSpPr>
        <p:pic>
          <p:nvPicPr>
            <p:cNvPr id="1040" name="Picture 3" descr="http://i053.radikal.ru/1005/ec/abc386f981cb.gif"/>
            <p:cNvPicPr>
              <a:picLocks noChangeAspect="1" noChangeArrowheads="1"/>
            </p:cNvPicPr>
            <p:nvPr/>
          </p:nvPicPr>
          <p:blipFill>
            <a:blip r:embed="rId13" cstate="print"/>
            <a:srcRect/>
            <a:stretch>
              <a:fillRect/>
            </a:stretch>
          </p:blipFill>
          <p:spPr bwMode="auto">
            <a:xfrm rot="-5400000">
              <a:off x="-733772" y="1210444"/>
              <a:ext cx="2016224" cy="548680"/>
            </a:xfrm>
            <a:prstGeom prst="rect">
              <a:avLst/>
            </a:prstGeom>
            <a:noFill/>
            <a:ln w="9525">
              <a:noFill/>
              <a:miter lim="800000"/>
              <a:headEnd/>
              <a:tailEnd/>
            </a:ln>
          </p:spPr>
        </p:pic>
        <p:pic>
          <p:nvPicPr>
            <p:cNvPr id="1041" name="Picture 3" descr="http://i053.radikal.ru/1005/ec/abc386f981cb.gif"/>
            <p:cNvPicPr>
              <a:picLocks noChangeAspect="1" noChangeArrowheads="1"/>
            </p:cNvPicPr>
            <p:nvPr/>
          </p:nvPicPr>
          <p:blipFill>
            <a:blip r:embed="rId13" cstate="print"/>
            <a:srcRect/>
            <a:stretch>
              <a:fillRect/>
            </a:stretch>
          </p:blipFill>
          <p:spPr bwMode="auto">
            <a:xfrm rot="-5400000">
              <a:off x="-733772" y="3226668"/>
              <a:ext cx="2016224" cy="548680"/>
            </a:xfrm>
            <a:prstGeom prst="rect">
              <a:avLst/>
            </a:prstGeom>
            <a:noFill/>
            <a:ln w="9525">
              <a:noFill/>
              <a:miter lim="800000"/>
              <a:headEnd/>
              <a:tailEnd/>
            </a:ln>
          </p:spPr>
        </p:pic>
        <p:pic>
          <p:nvPicPr>
            <p:cNvPr id="1042" name="Picture 3" descr="http://i053.radikal.ru/1005/ec/abc386f981cb.gif"/>
            <p:cNvPicPr>
              <a:picLocks noChangeAspect="1" noChangeArrowheads="1"/>
            </p:cNvPicPr>
            <p:nvPr/>
          </p:nvPicPr>
          <p:blipFill>
            <a:blip r:embed="rId13" cstate="print"/>
            <a:srcRect/>
            <a:stretch>
              <a:fillRect/>
            </a:stretch>
          </p:blipFill>
          <p:spPr bwMode="auto">
            <a:xfrm rot="-5400000">
              <a:off x="-733772" y="5170884"/>
              <a:ext cx="2016224" cy="548680"/>
            </a:xfrm>
            <a:prstGeom prst="rect">
              <a:avLst/>
            </a:prstGeom>
            <a:noFill/>
            <a:ln w="9525">
              <a:noFill/>
              <a:miter lim="800000"/>
              <a:headEnd/>
              <a:tailEnd/>
            </a:ln>
          </p:spPr>
        </p:pic>
      </p:grpSp>
      <p:grpSp>
        <p:nvGrpSpPr>
          <p:cNvPr id="1036" name="Группа 38"/>
          <p:cNvGrpSpPr>
            <a:grpSpLocks/>
          </p:cNvGrpSpPr>
          <p:nvPr/>
        </p:nvGrpSpPr>
        <p:grpSpPr bwMode="auto">
          <a:xfrm>
            <a:off x="8675688" y="404813"/>
            <a:ext cx="549275" cy="5976937"/>
            <a:chOff x="0" y="476672"/>
            <a:chExt cx="548680" cy="5976664"/>
          </a:xfrm>
        </p:grpSpPr>
        <p:pic>
          <p:nvPicPr>
            <p:cNvPr id="1037" name="Picture 3" descr="http://i053.radikal.ru/1005/ec/abc386f981cb.gif"/>
            <p:cNvPicPr>
              <a:picLocks noChangeAspect="1" noChangeArrowheads="1"/>
            </p:cNvPicPr>
            <p:nvPr/>
          </p:nvPicPr>
          <p:blipFill>
            <a:blip r:embed="rId13" cstate="print"/>
            <a:srcRect/>
            <a:stretch>
              <a:fillRect/>
            </a:stretch>
          </p:blipFill>
          <p:spPr bwMode="auto">
            <a:xfrm rot="-5400000">
              <a:off x="-733772" y="1210444"/>
              <a:ext cx="2016224" cy="548680"/>
            </a:xfrm>
            <a:prstGeom prst="rect">
              <a:avLst/>
            </a:prstGeom>
            <a:noFill/>
            <a:ln w="9525">
              <a:noFill/>
              <a:miter lim="800000"/>
              <a:headEnd/>
              <a:tailEnd/>
            </a:ln>
          </p:spPr>
        </p:pic>
        <p:pic>
          <p:nvPicPr>
            <p:cNvPr id="1038" name="Picture 3" descr="http://i053.radikal.ru/1005/ec/abc386f981cb.gif"/>
            <p:cNvPicPr>
              <a:picLocks noChangeAspect="1" noChangeArrowheads="1"/>
            </p:cNvPicPr>
            <p:nvPr/>
          </p:nvPicPr>
          <p:blipFill>
            <a:blip r:embed="rId13" cstate="print"/>
            <a:srcRect/>
            <a:stretch>
              <a:fillRect/>
            </a:stretch>
          </p:blipFill>
          <p:spPr bwMode="auto">
            <a:xfrm rot="-5400000">
              <a:off x="-733772" y="3226668"/>
              <a:ext cx="2016224" cy="548680"/>
            </a:xfrm>
            <a:prstGeom prst="rect">
              <a:avLst/>
            </a:prstGeom>
            <a:noFill/>
            <a:ln w="9525">
              <a:noFill/>
              <a:miter lim="800000"/>
              <a:headEnd/>
              <a:tailEnd/>
            </a:ln>
          </p:spPr>
        </p:pic>
        <p:pic>
          <p:nvPicPr>
            <p:cNvPr id="1039" name="Picture 3" descr="http://i053.radikal.ru/1005/ec/abc386f981cb.gif"/>
            <p:cNvPicPr>
              <a:picLocks noChangeAspect="1" noChangeArrowheads="1"/>
            </p:cNvPicPr>
            <p:nvPr/>
          </p:nvPicPr>
          <p:blipFill>
            <a:blip r:embed="rId13" cstate="print"/>
            <a:srcRect/>
            <a:stretch>
              <a:fillRect/>
            </a:stretch>
          </p:blipFill>
          <p:spPr bwMode="auto">
            <a:xfrm rot="-5400000">
              <a:off x="-733772" y="5170884"/>
              <a:ext cx="2016224" cy="54868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857232"/>
            <a:ext cx="7772400" cy="1714512"/>
          </a:xfrm>
        </p:spPr>
        <p:txBody>
          <a:bodyPr>
            <a:prstTxWarp prst="textButton">
              <a:avLst/>
            </a:prstTxWarp>
            <a:scene3d>
              <a:camera prst="obliqueBottomLeft"/>
              <a:lightRig rig="threePt" dir="t"/>
            </a:scene3d>
          </a:bodyPr>
          <a:lstStyle/>
          <a:p>
            <a:r>
              <a:rPr lang="ru-RU" sz="5400" b="1" i="1" dirty="0" smtClean="0">
                <a:solidFill>
                  <a:srgbClr val="FF0000"/>
                </a:solidFill>
                <a:latin typeface="Bookman Old Style" pitchFamily="18" charset="0"/>
              </a:rPr>
              <a:t>«Незабываемые</a:t>
            </a:r>
            <a:br>
              <a:rPr lang="ru-RU" sz="5400" b="1" i="1" dirty="0" smtClean="0">
                <a:solidFill>
                  <a:srgbClr val="FF0000"/>
                </a:solidFill>
                <a:latin typeface="Bookman Old Style" pitchFamily="18" charset="0"/>
              </a:rPr>
            </a:br>
            <a:r>
              <a:rPr lang="ru-RU" sz="5400" b="1" i="1" dirty="0" smtClean="0">
                <a:solidFill>
                  <a:srgbClr val="FF0000"/>
                </a:solidFill>
                <a:latin typeface="Bookman Old Style" pitchFamily="18" charset="0"/>
              </a:rPr>
              <a:t>блики любви»</a:t>
            </a:r>
            <a:endParaRPr lang="ru-RU" sz="5400" b="1" i="1" dirty="0">
              <a:solidFill>
                <a:srgbClr val="FF0000"/>
              </a:solidFill>
              <a:latin typeface="Bookman Old Style" pitchFamily="18" charset="0"/>
            </a:endParaRPr>
          </a:p>
        </p:txBody>
      </p:sp>
      <p:sp>
        <p:nvSpPr>
          <p:cNvPr id="3" name="Подзаголовок 2"/>
          <p:cNvSpPr>
            <a:spLocks noGrp="1"/>
          </p:cNvSpPr>
          <p:nvPr>
            <p:ph type="subTitle" idx="1"/>
          </p:nvPr>
        </p:nvSpPr>
        <p:spPr>
          <a:xfrm>
            <a:off x="1071538" y="3643314"/>
            <a:ext cx="7429552" cy="1995486"/>
          </a:xfrm>
        </p:spPr>
        <p:txBody>
          <a:bodyPr>
            <a:prstTxWarp prst="textCanDown">
              <a:avLst/>
            </a:prstTxWarp>
          </a:bodyPr>
          <a:lstStyle/>
          <a:p>
            <a:r>
              <a:rPr lang="ru-RU" sz="4000" b="1" i="1" dirty="0" smtClean="0">
                <a:solidFill>
                  <a:srgbClr val="0070C0"/>
                </a:solidFill>
                <a:latin typeface="Bookman Old Style" pitchFamily="18" charset="0"/>
              </a:rPr>
              <a:t> Урок- размышление</a:t>
            </a:r>
          </a:p>
          <a:p>
            <a:r>
              <a:rPr lang="ru-RU" sz="4000" b="1" i="1" dirty="0" smtClean="0">
                <a:solidFill>
                  <a:srgbClr val="0070C0"/>
                </a:solidFill>
                <a:latin typeface="Bookman Old Style" pitchFamily="18" charset="0"/>
              </a:rPr>
              <a:t>по рассказу</a:t>
            </a:r>
          </a:p>
          <a:p>
            <a:r>
              <a:rPr lang="ru-RU" sz="4000" b="1" i="1" dirty="0" smtClean="0">
                <a:solidFill>
                  <a:srgbClr val="0070C0"/>
                </a:solidFill>
                <a:latin typeface="Bookman Old Style" pitchFamily="18" charset="0"/>
              </a:rPr>
              <a:t>»Темные аллеи»</a:t>
            </a:r>
            <a:endParaRPr lang="ru-RU" sz="4000" b="1" i="1" dirty="0">
              <a:solidFill>
                <a:srgbClr val="0070C0"/>
              </a:solidFill>
              <a:latin typeface="Bookman Old Style" pitchFamily="18" charset="0"/>
            </a:endParaRPr>
          </a:p>
        </p:txBody>
      </p:sp>
      <p:pic>
        <p:nvPicPr>
          <p:cNvPr id="4" name="Picture 4" descr="http://i33.fastpic.ru/big/2013/0814/e3/f2ac88fb50d0ca33ca9dea8f45d7c3e3.gif"/>
          <p:cNvPicPr>
            <a:picLocks noChangeAspect="1" noChangeArrowheads="1" noCrop="1"/>
          </p:cNvPicPr>
          <p:nvPr/>
        </p:nvPicPr>
        <p:blipFill>
          <a:blip r:embed="rId2"/>
          <a:srcRect/>
          <a:stretch>
            <a:fillRect/>
          </a:stretch>
        </p:blipFill>
        <p:spPr bwMode="auto">
          <a:xfrm>
            <a:off x="3286116" y="2000240"/>
            <a:ext cx="2857500" cy="21431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i="1" u="sng" dirty="0" smtClean="0">
                <a:solidFill>
                  <a:srgbClr val="FF0000"/>
                </a:solidFill>
                <a:latin typeface="Bookman Old Style" pitchFamily="18" charset="0"/>
              </a:rPr>
              <a:t>Концепция любви по Бунина</a:t>
            </a:r>
            <a:endParaRPr lang="ru-RU" sz="4000" b="1" i="1" u="sng" dirty="0">
              <a:solidFill>
                <a:srgbClr val="FF0000"/>
              </a:solidFill>
              <a:latin typeface="Bookman Old Style" pitchFamily="18" charset="0"/>
            </a:endParaRPr>
          </a:p>
        </p:txBody>
      </p:sp>
      <p:sp>
        <p:nvSpPr>
          <p:cNvPr id="3" name="Содержимое 2"/>
          <p:cNvSpPr>
            <a:spLocks noGrp="1"/>
          </p:cNvSpPr>
          <p:nvPr>
            <p:ph idx="1"/>
          </p:nvPr>
        </p:nvSpPr>
        <p:spPr>
          <a:xfrm>
            <a:off x="571472" y="1714487"/>
            <a:ext cx="8115328" cy="4286281"/>
          </a:xfrm>
        </p:spPr>
        <p:txBody>
          <a:bodyPr>
            <a:prstTxWarp prst="textCanUp">
              <a:avLst/>
            </a:prstTxWarp>
          </a:bodyPr>
          <a:lstStyle/>
          <a:p>
            <a:r>
              <a:rPr lang="ru-RU" dirty="0" smtClean="0"/>
              <a:t> </a:t>
            </a:r>
            <a:r>
              <a:rPr lang="ru-RU" sz="2400" b="1" i="1" dirty="0" smtClean="0">
                <a:solidFill>
                  <a:srgbClr val="0000FF"/>
                </a:solidFill>
                <a:latin typeface="Bookman Old Style" pitchFamily="18" charset="0"/>
              </a:rPr>
              <a:t>«</a:t>
            </a:r>
            <a:r>
              <a:rPr lang="ru-RU" b="1" i="1" dirty="0" smtClean="0">
                <a:solidFill>
                  <a:srgbClr val="0000FF"/>
                </a:solidFill>
                <a:latin typeface="Bookman Old Style" pitchFamily="18" charset="0"/>
              </a:rPr>
              <a:t>Все рассказы этой книги только о любви , о ее темных и  чаще  всего очень мрачных и жестоких аллеях».</a:t>
            </a:r>
            <a:r>
              <a:rPr lang="ru-RU" b="1" i="1" dirty="0" smtClean="0">
                <a:solidFill>
                  <a:srgbClr val="FF0000"/>
                </a:solidFill>
                <a:latin typeface="Bookman Old Style" pitchFamily="18" charset="0"/>
              </a:rPr>
              <a:t> </a:t>
            </a:r>
          </a:p>
          <a:p>
            <a:r>
              <a:rPr lang="ru-RU" b="1" i="1" dirty="0" smtClean="0">
                <a:solidFill>
                  <a:srgbClr val="FF0000"/>
                </a:solidFill>
                <a:latin typeface="Bookman Old Style" pitchFamily="18" charset="0"/>
              </a:rPr>
              <a:t>Всякая любовь - великое </a:t>
            </a:r>
            <a:r>
              <a:rPr lang="ru-RU" b="1" i="1" dirty="0" err="1" smtClean="0">
                <a:solidFill>
                  <a:srgbClr val="FF0000"/>
                </a:solidFill>
                <a:latin typeface="Bookman Old Style" pitchFamily="18" charset="0"/>
              </a:rPr>
              <a:t>счастье,даже</a:t>
            </a:r>
            <a:r>
              <a:rPr lang="ru-RU" b="1" i="1" dirty="0" smtClean="0">
                <a:solidFill>
                  <a:srgbClr val="FF0000"/>
                </a:solidFill>
                <a:latin typeface="Bookman Old Style" pitchFamily="18" charset="0"/>
              </a:rPr>
              <a:t>   если она  не разделена»</a:t>
            </a:r>
          </a:p>
          <a:p>
            <a:endParaRPr lang="ru-RU" b="1" i="1" dirty="0">
              <a:solidFill>
                <a:srgbClr val="0000FF"/>
              </a:solidFill>
              <a:latin typeface="Bookman Old Style" pitchFamily="18" charset="0"/>
            </a:endParaRPr>
          </a:p>
        </p:txBody>
      </p:sp>
      <p:pic>
        <p:nvPicPr>
          <p:cNvPr id="4" name="Picture 2" descr="http://genling.ru/news/item/f00/s02/n0000264/pic/000000.jpg"/>
          <p:cNvPicPr>
            <a:picLocks noChangeAspect="1" noChangeArrowheads="1"/>
          </p:cNvPicPr>
          <p:nvPr/>
        </p:nvPicPr>
        <p:blipFill>
          <a:blip r:embed="rId2"/>
          <a:srcRect/>
          <a:stretch>
            <a:fillRect/>
          </a:stretch>
        </p:blipFill>
        <p:spPr bwMode="auto">
          <a:xfrm>
            <a:off x="4071934" y="4429132"/>
            <a:ext cx="2928958" cy="211269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http://photokonkursy.ru/upload/iblock/268/img_1410_preview.jpg"/>
          <p:cNvPicPr>
            <a:picLocks noChangeAspect="1" noChangeArrowheads="1"/>
          </p:cNvPicPr>
          <p:nvPr/>
        </p:nvPicPr>
        <p:blipFill>
          <a:blip r:embed="rId2"/>
          <a:srcRect/>
          <a:stretch>
            <a:fillRect/>
          </a:stretch>
        </p:blipFill>
        <p:spPr bwMode="auto">
          <a:xfrm>
            <a:off x="285720" y="386098"/>
            <a:ext cx="8572560" cy="618617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5720" y="571480"/>
            <a:ext cx="4500594" cy="1357322"/>
          </a:xfrm>
          <a:solidFill>
            <a:srgbClr val="00B0F0"/>
          </a:solidFill>
        </p:spPr>
        <p:txBody>
          <a:bodyPr/>
          <a:lstStyle/>
          <a:p>
            <a:pPr algn="ctr"/>
            <a:r>
              <a:rPr lang="ru-RU" sz="2800" i="1" dirty="0" err="1" smtClean="0">
                <a:solidFill>
                  <a:srgbClr val="FF0000"/>
                </a:solidFill>
                <a:latin typeface="Bookman Old Style" pitchFamily="18" charset="0"/>
              </a:rPr>
              <a:t>Пейзаж,настроение,композиция</a:t>
            </a:r>
            <a:endParaRPr lang="ru-RU" sz="2800" i="1" dirty="0">
              <a:solidFill>
                <a:srgbClr val="FF0000"/>
              </a:solidFill>
              <a:latin typeface="Bookman Old Style" pitchFamily="18" charset="0"/>
            </a:endParaRPr>
          </a:p>
        </p:txBody>
      </p:sp>
      <p:sp>
        <p:nvSpPr>
          <p:cNvPr id="4" name="Содержимое 3"/>
          <p:cNvSpPr>
            <a:spLocks noGrp="1"/>
          </p:cNvSpPr>
          <p:nvPr>
            <p:ph sz="half" idx="2"/>
          </p:nvPr>
        </p:nvSpPr>
        <p:spPr>
          <a:xfrm>
            <a:off x="285720" y="2174874"/>
            <a:ext cx="4211668" cy="4111645"/>
          </a:xfrm>
          <a:solidFill>
            <a:srgbClr val="FFFF00"/>
          </a:solidFill>
        </p:spPr>
        <p:txBody>
          <a:bodyPr/>
          <a:lstStyle/>
          <a:p>
            <a:r>
              <a:rPr lang="ru-RU" sz="2800" b="1" dirty="0" smtClean="0">
                <a:solidFill>
                  <a:srgbClr val="0000FF"/>
                </a:solidFill>
                <a:latin typeface="Bookman Old Style" pitchFamily="18" charset="0"/>
              </a:rPr>
              <a:t>Холодная </a:t>
            </a:r>
            <a:r>
              <a:rPr lang="ru-RU" sz="2800" b="1" dirty="0" err="1" smtClean="0">
                <a:solidFill>
                  <a:srgbClr val="0000FF"/>
                </a:solidFill>
                <a:latin typeface="Bookman Old Style" pitchFamily="18" charset="0"/>
              </a:rPr>
              <a:t>осень,ненастье</a:t>
            </a:r>
            <a:r>
              <a:rPr lang="ru-RU" sz="2800" b="1" dirty="0" smtClean="0">
                <a:solidFill>
                  <a:srgbClr val="0000FF"/>
                </a:solidFill>
                <a:latin typeface="Bookman Old Style" pitchFamily="18" charset="0"/>
              </a:rPr>
              <a:t>,</a:t>
            </a:r>
          </a:p>
          <a:p>
            <a:r>
              <a:rPr lang="ru-RU" sz="2800" b="1" dirty="0" smtClean="0">
                <a:solidFill>
                  <a:srgbClr val="0000FF"/>
                </a:solidFill>
                <a:latin typeface="Bookman Old Style" pitchFamily="18" charset="0"/>
              </a:rPr>
              <a:t>дорога залита дождем, слякоть</a:t>
            </a:r>
          </a:p>
          <a:p>
            <a:r>
              <a:rPr lang="ru-RU" sz="2800" b="1" dirty="0" smtClean="0">
                <a:solidFill>
                  <a:srgbClr val="0000FF"/>
                </a:solidFill>
                <a:latin typeface="Bookman Old Style" pitchFamily="18" charset="0"/>
              </a:rPr>
              <a:t>Рассказ о настоящем- потом – воспоминания о прошлом.</a:t>
            </a:r>
            <a:endParaRPr lang="ru-RU" sz="2800" b="1" dirty="0">
              <a:solidFill>
                <a:srgbClr val="0000FF"/>
              </a:solidFill>
              <a:latin typeface="Bookman Old Style" pitchFamily="18" charset="0"/>
            </a:endParaRPr>
          </a:p>
        </p:txBody>
      </p:sp>
      <p:sp>
        <p:nvSpPr>
          <p:cNvPr id="5" name="Текст 4"/>
          <p:cNvSpPr>
            <a:spLocks noGrp="1"/>
          </p:cNvSpPr>
          <p:nvPr>
            <p:ph type="body" sz="quarter" idx="3"/>
          </p:nvPr>
        </p:nvSpPr>
        <p:spPr>
          <a:xfrm>
            <a:off x="4857752" y="571480"/>
            <a:ext cx="3829048" cy="1000131"/>
          </a:xfrm>
          <a:solidFill>
            <a:srgbClr val="92D050"/>
          </a:solidFill>
        </p:spPr>
        <p:txBody>
          <a:bodyPr/>
          <a:lstStyle/>
          <a:p>
            <a:r>
              <a:rPr lang="ru-RU" sz="3200" i="1" dirty="0" smtClean="0">
                <a:solidFill>
                  <a:srgbClr val="FF0000"/>
                </a:solidFill>
                <a:latin typeface="Bookman Old Style" pitchFamily="18" charset="0"/>
              </a:rPr>
              <a:t>Судьбы героев</a:t>
            </a:r>
            <a:endParaRPr lang="ru-RU" sz="3200" i="1" dirty="0">
              <a:solidFill>
                <a:srgbClr val="FF0000"/>
              </a:solidFill>
              <a:latin typeface="Bookman Old Style" pitchFamily="18" charset="0"/>
            </a:endParaRPr>
          </a:p>
        </p:txBody>
      </p:sp>
      <p:sp>
        <p:nvSpPr>
          <p:cNvPr id="6" name="Содержимое 5"/>
          <p:cNvSpPr>
            <a:spLocks noGrp="1"/>
          </p:cNvSpPr>
          <p:nvPr>
            <p:ph sz="quarter" idx="4"/>
          </p:nvPr>
        </p:nvSpPr>
        <p:spPr>
          <a:xfrm>
            <a:off x="4429124" y="2143116"/>
            <a:ext cx="4429156" cy="4143404"/>
          </a:xfrm>
          <a:solidFill>
            <a:srgbClr val="FFC000"/>
          </a:solidFill>
        </p:spPr>
        <p:txBody>
          <a:bodyPr/>
          <a:lstStyle/>
          <a:p>
            <a:r>
              <a:rPr lang="ru-RU" sz="2800" b="1" i="1" dirty="0" smtClean="0">
                <a:solidFill>
                  <a:srgbClr val="0000FF"/>
                </a:solidFill>
                <a:latin typeface="Bookman Old Style" pitchFamily="18" charset="0"/>
              </a:rPr>
              <a:t>Взгляд вопрошающий,</a:t>
            </a:r>
          </a:p>
          <a:p>
            <a:r>
              <a:rPr lang="ru-RU" sz="2800" b="1" i="1" dirty="0" smtClean="0">
                <a:solidFill>
                  <a:srgbClr val="0000FF"/>
                </a:solidFill>
                <a:latin typeface="Bookman Old Style" pitchFamily="18" charset="0"/>
              </a:rPr>
              <a:t>усталость и рассеянность </a:t>
            </a:r>
            <a:r>
              <a:rPr lang="ru-RU" sz="2800" b="1" i="1" dirty="0" err="1" smtClean="0">
                <a:solidFill>
                  <a:srgbClr val="0000FF"/>
                </a:solidFill>
                <a:latin typeface="Bookman Old Style" pitchFamily="18" charset="0"/>
              </a:rPr>
              <a:t>исчезли,краснеет</a:t>
            </a:r>
            <a:r>
              <a:rPr lang="ru-RU" sz="2800" b="1" i="1" dirty="0" smtClean="0">
                <a:solidFill>
                  <a:srgbClr val="0000FF"/>
                </a:solidFill>
                <a:latin typeface="Bookman Old Style" pitchFamily="18" charset="0"/>
              </a:rPr>
              <a:t> сквозь седину,</a:t>
            </a:r>
          </a:p>
          <a:p>
            <a:r>
              <a:rPr lang="ru-RU" sz="2800" b="1" i="1" dirty="0" smtClean="0">
                <a:solidFill>
                  <a:srgbClr val="0000FF"/>
                </a:solidFill>
                <a:latin typeface="Bookman Old Style" pitchFamily="18" charset="0"/>
              </a:rPr>
              <a:t>решительно шагает по горнице</a:t>
            </a:r>
            <a:endParaRPr lang="ru-RU" sz="2800" b="1" i="1" dirty="0">
              <a:solidFill>
                <a:srgbClr val="0000FF"/>
              </a:solidFill>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714744" y="2714620"/>
            <a:ext cx="2071702" cy="11430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Bookman Old Style" pitchFamily="18" charset="0"/>
              </a:rPr>
              <a:t>Любовь</a:t>
            </a:r>
            <a:endParaRPr lang="ru-RU" sz="2000" b="1" i="1" dirty="0">
              <a:latin typeface="Bookman Old Style" pitchFamily="18" charset="0"/>
            </a:endParaRPr>
          </a:p>
        </p:txBody>
      </p:sp>
      <p:sp>
        <p:nvSpPr>
          <p:cNvPr id="3" name="Овал 2"/>
          <p:cNvSpPr/>
          <p:nvPr/>
        </p:nvSpPr>
        <p:spPr>
          <a:xfrm>
            <a:off x="214282" y="357166"/>
            <a:ext cx="2928958" cy="121444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latin typeface="Bookman Old Style" pitchFamily="18" charset="0"/>
              </a:rPr>
              <a:t>Потрясени</a:t>
            </a:r>
            <a:r>
              <a:rPr lang="ru-RU" sz="2400" b="1" dirty="0" smtClean="0">
                <a:latin typeface="Bookman Old Style" pitchFamily="18" charset="0"/>
              </a:rPr>
              <a:t>е</a:t>
            </a:r>
            <a:endParaRPr lang="ru-RU" sz="2800" b="1" dirty="0">
              <a:latin typeface="Bookman Old Style" pitchFamily="18" charset="0"/>
            </a:endParaRPr>
          </a:p>
        </p:txBody>
      </p:sp>
      <p:sp>
        <p:nvSpPr>
          <p:cNvPr id="4" name="Овал 3"/>
          <p:cNvSpPr/>
          <p:nvPr/>
        </p:nvSpPr>
        <p:spPr>
          <a:xfrm>
            <a:off x="3500430" y="357166"/>
            <a:ext cx="2714644" cy="128588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latin typeface="Bookman Old Style" pitchFamily="18" charset="0"/>
              </a:rPr>
              <a:t>Горечь</a:t>
            </a:r>
            <a:endParaRPr lang="ru-RU" sz="2400" b="1" i="1" dirty="0">
              <a:latin typeface="Bookman Old Style" pitchFamily="18" charset="0"/>
            </a:endParaRPr>
          </a:p>
        </p:txBody>
      </p:sp>
      <p:sp>
        <p:nvSpPr>
          <p:cNvPr id="5" name="Овал 4"/>
          <p:cNvSpPr/>
          <p:nvPr/>
        </p:nvSpPr>
        <p:spPr>
          <a:xfrm>
            <a:off x="7286644" y="428604"/>
            <a:ext cx="1643074" cy="914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Bookman Old Style" pitchFamily="18" charset="0"/>
              </a:rPr>
              <a:t>Тайна</a:t>
            </a:r>
            <a:endParaRPr lang="ru-RU" sz="2000" b="1" i="1" dirty="0">
              <a:latin typeface="Bookman Old Style" pitchFamily="18" charset="0"/>
            </a:endParaRPr>
          </a:p>
        </p:txBody>
      </p:sp>
      <p:sp>
        <p:nvSpPr>
          <p:cNvPr id="6" name="Овал 5"/>
          <p:cNvSpPr/>
          <p:nvPr/>
        </p:nvSpPr>
        <p:spPr>
          <a:xfrm>
            <a:off x="285720" y="2786058"/>
            <a:ext cx="2571768" cy="142876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latin typeface="Bookman Old Style" pitchFamily="18" charset="0"/>
              </a:rPr>
              <a:t>Наваждение</a:t>
            </a:r>
            <a:endParaRPr lang="ru-RU" b="1" i="1" dirty="0">
              <a:latin typeface="Bookman Old Style" pitchFamily="18" charset="0"/>
            </a:endParaRPr>
          </a:p>
        </p:txBody>
      </p:sp>
      <p:sp>
        <p:nvSpPr>
          <p:cNvPr id="7" name="Овал 6"/>
          <p:cNvSpPr/>
          <p:nvPr/>
        </p:nvSpPr>
        <p:spPr>
          <a:xfrm>
            <a:off x="7500958" y="2786058"/>
            <a:ext cx="1643042" cy="10715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Bookman Old Style" pitchFamily="18" charset="0"/>
              </a:rPr>
              <a:t>Тоска</a:t>
            </a:r>
            <a:endParaRPr lang="ru-RU" sz="2000" b="1" i="1" dirty="0">
              <a:latin typeface="Bookman Old Style" pitchFamily="18" charset="0"/>
            </a:endParaRPr>
          </a:p>
        </p:txBody>
      </p:sp>
      <p:sp>
        <p:nvSpPr>
          <p:cNvPr id="8" name="Овал 7"/>
          <p:cNvSpPr/>
          <p:nvPr/>
        </p:nvSpPr>
        <p:spPr>
          <a:xfrm>
            <a:off x="571472" y="5143512"/>
            <a:ext cx="1857388"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0000"/>
                </a:solidFill>
                <a:latin typeface="Bookman Old Style" pitchFamily="18" charset="0"/>
              </a:rPr>
              <a:t>Обида</a:t>
            </a:r>
            <a:endParaRPr lang="ru-RU" sz="2400" b="1" i="1" dirty="0">
              <a:solidFill>
                <a:srgbClr val="FF0000"/>
              </a:solidFill>
              <a:latin typeface="Bookman Old Style" pitchFamily="18" charset="0"/>
            </a:endParaRPr>
          </a:p>
        </p:txBody>
      </p:sp>
      <p:sp>
        <p:nvSpPr>
          <p:cNvPr id="9" name="Овал 8"/>
          <p:cNvSpPr/>
          <p:nvPr/>
        </p:nvSpPr>
        <p:spPr>
          <a:xfrm>
            <a:off x="3929058" y="5143512"/>
            <a:ext cx="1928826" cy="100013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latin typeface="Bookman Old Style" pitchFamily="18" charset="0"/>
              </a:rPr>
              <a:t>Месть</a:t>
            </a:r>
            <a:endParaRPr lang="ru-RU" sz="2000" b="1" dirty="0">
              <a:latin typeface="Bookman Old Style" pitchFamily="18" charset="0"/>
            </a:endParaRPr>
          </a:p>
        </p:txBody>
      </p:sp>
      <p:sp>
        <p:nvSpPr>
          <p:cNvPr id="10" name="Овал 9"/>
          <p:cNvSpPr/>
          <p:nvPr/>
        </p:nvSpPr>
        <p:spPr>
          <a:xfrm>
            <a:off x="6929454" y="5143512"/>
            <a:ext cx="2214546" cy="1000132"/>
          </a:xfrm>
          <a:prstGeom prst="ellipse">
            <a:avLst/>
          </a:prstGeom>
          <a:solidFill>
            <a:srgbClr val="DF2D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latin typeface="Bookman Old Style" pitchFamily="18" charset="0"/>
              </a:rPr>
              <a:t>Верность</a:t>
            </a:r>
            <a:endParaRPr lang="ru-RU" b="1" i="1" dirty="0">
              <a:latin typeface="Bookman Old Style" pitchFamily="18" charset="0"/>
            </a:endParaRPr>
          </a:p>
        </p:txBody>
      </p:sp>
      <p:cxnSp>
        <p:nvCxnSpPr>
          <p:cNvPr id="12" name="Прямая соединительная линия 11"/>
          <p:cNvCxnSpPr>
            <a:endCxn id="2" idx="0"/>
          </p:cNvCxnSpPr>
          <p:nvPr/>
        </p:nvCxnSpPr>
        <p:spPr>
          <a:xfrm rot="16200000" flipH="1">
            <a:off x="4161233" y="2125258"/>
            <a:ext cx="1143006" cy="35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5" idx="3"/>
            <a:endCxn id="2" idx="7"/>
          </p:cNvCxnSpPr>
          <p:nvPr/>
        </p:nvCxnSpPr>
        <p:spPr>
          <a:xfrm rot="5400000">
            <a:off x="5668702" y="1023444"/>
            <a:ext cx="1672917" cy="204421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stCxn id="7" idx="2"/>
            <a:endCxn id="2" idx="6"/>
          </p:cNvCxnSpPr>
          <p:nvPr/>
        </p:nvCxnSpPr>
        <p:spPr>
          <a:xfrm rot="10800000">
            <a:off x="5786446" y="3286125"/>
            <a:ext cx="1714512" cy="3571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428728" y="1500174"/>
            <a:ext cx="2428892" cy="142876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endCxn id="2" idx="2"/>
          </p:cNvCxnSpPr>
          <p:nvPr/>
        </p:nvCxnSpPr>
        <p:spPr>
          <a:xfrm flipV="1">
            <a:off x="2786050" y="3286124"/>
            <a:ext cx="928694" cy="71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2" idx="3"/>
          </p:cNvCxnSpPr>
          <p:nvPr/>
        </p:nvCxnSpPr>
        <p:spPr>
          <a:xfrm rot="5400000">
            <a:off x="2246829" y="3443641"/>
            <a:ext cx="1524712" cy="201790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rot="16200000" flipH="1">
            <a:off x="4071934" y="4429132"/>
            <a:ext cx="1357322" cy="71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stCxn id="2" idx="5"/>
          </p:cNvCxnSpPr>
          <p:nvPr/>
        </p:nvCxnSpPr>
        <p:spPr>
          <a:xfrm rot="16200000" flipH="1">
            <a:off x="5836806" y="3336484"/>
            <a:ext cx="1596150" cy="230365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9715536" y="2285992"/>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http://img-fotki.yandex.ru/get/3906/nanaz555.2a/0_3f7d5_dfe44000_-2-L.jpg"/>
          <p:cNvPicPr>
            <a:picLocks noChangeAspect="1" noChangeArrowheads="1"/>
          </p:cNvPicPr>
          <p:nvPr/>
        </p:nvPicPr>
        <p:blipFill>
          <a:blip r:embed="rId2"/>
          <a:srcRect/>
          <a:stretch>
            <a:fillRect/>
          </a:stretch>
        </p:blipFill>
        <p:spPr bwMode="auto">
          <a:xfrm>
            <a:off x="234406" y="285728"/>
            <a:ext cx="8623874" cy="621510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714612" y="285728"/>
            <a:ext cx="4572032"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i="1" dirty="0" smtClean="0">
                <a:solidFill>
                  <a:srgbClr val="FFFF00"/>
                </a:solidFill>
                <a:latin typeface="Bookman Old Style" pitchFamily="18" charset="0"/>
              </a:rPr>
              <a:t>Любовь</a:t>
            </a:r>
            <a:endParaRPr lang="ru-RU" sz="4000" b="1" i="1" dirty="0">
              <a:solidFill>
                <a:srgbClr val="FFFF00"/>
              </a:solidFill>
              <a:latin typeface="Bookman Old Style" pitchFamily="18" charset="0"/>
            </a:endParaRPr>
          </a:p>
        </p:txBody>
      </p:sp>
      <p:sp>
        <p:nvSpPr>
          <p:cNvPr id="3" name="Овал 2"/>
          <p:cNvSpPr/>
          <p:nvPr/>
        </p:nvSpPr>
        <p:spPr>
          <a:xfrm>
            <a:off x="285720" y="1500174"/>
            <a:ext cx="1843094"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00"/>
                </a:solidFill>
                <a:latin typeface="Bookman Old Style" pitchFamily="18" charset="0"/>
              </a:rPr>
              <a:t>Тайна </a:t>
            </a:r>
            <a:endParaRPr lang="ru-RU" sz="2400" b="1" i="1" dirty="0">
              <a:solidFill>
                <a:srgbClr val="FFFF00"/>
              </a:solidFill>
              <a:latin typeface="Bookman Old Style" pitchFamily="18" charset="0"/>
            </a:endParaRPr>
          </a:p>
        </p:txBody>
      </p:sp>
      <p:sp>
        <p:nvSpPr>
          <p:cNvPr id="4" name="Овал 3"/>
          <p:cNvSpPr/>
          <p:nvPr/>
        </p:nvSpPr>
        <p:spPr>
          <a:xfrm>
            <a:off x="214282" y="3000372"/>
            <a:ext cx="2143140" cy="17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rgbClr val="FFFF00"/>
                </a:solidFill>
                <a:latin typeface="Bookman Old Style" pitchFamily="18" charset="0"/>
              </a:rPr>
              <a:t>Озарение</a:t>
            </a:r>
            <a:endParaRPr lang="ru-RU" sz="2000" b="1" i="1" dirty="0">
              <a:solidFill>
                <a:srgbClr val="FFFF00"/>
              </a:solidFill>
              <a:latin typeface="Bookman Old Style" pitchFamily="18" charset="0"/>
            </a:endParaRPr>
          </a:p>
        </p:txBody>
      </p:sp>
      <p:sp>
        <p:nvSpPr>
          <p:cNvPr id="6" name="Овал 5"/>
          <p:cNvSpPr/>
          <p:nvPr/>
        </p:nvSpPr>
        <p:spPr>
          <a:xfrm>
            <a:off x="6572264" y="2143116"/>
            <a:ext cx="2571736"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rgbClr val="FFFF00"/>
                </a:solidFill>
                <a:latin typeface="Bookman Old Style" pitchFamily="18" charset="0"/>
              </a:rPr>
              <a:t>Печальный финал</a:t>
            </a:r>
            <a:endParaRPr lang="ru-RU" sz="2000" b="1" i="1" dirty="0">
              <a:solidFill>
                <a:srgbClr val="FFFF00"/>
              </a:solidFill>
              <a:latin typeface="Bookman Old Style" pitchFamily="18" charset="0"/>
            </a:endParaRPr>
          </a:p>
        </p:txBody>
      </p:sp>
      <p:sp>
        <p:nvSpPr>
          <p:cNvPr id="7" name="Овал 6"/>
          <p:cNvSpPr/>
          <p:nvPr/>
        </p:nvSpPr>
        <p:spPr>
          <a:xfrm rot="360928">
            <a:off x="4261058" y="2548457"/>
            <a:ext cx="2335084" cy="1005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smtClean="0">
                <a:solidFill>
                  <a:srgbClr val="FFFF00"/>
                </a:solidFill>
                <a:latin typeface="Bookman Old Style" pitchFamily="18" charset="0"/>
              </a:rPr>
              <a:t>Свет</a:t>
            </a:r>
            <a:endParaRPr lang="ru-RU" sz="2800" b="1" i="1" dirty="0">
              <a:solidFill>
                <a:srgbClr val="FFFF00"/>
              </a:solidFill>
              <a:latin typeface="Bookman Old Style" pitchFamily="18" charset="0"/>
            </a:endParaRPr>
          </a:p>
        </p:txBody>
      </p:sp>
      <p:sp>
        <p:nvSpPr>
          <p:cNvPr id="8" name="Овал 7"/>
          <p:cNvSpPr/>
          <p:nvPr/>
        </p:nvSpPr>
        <p:spPr>
          <a:xfrm>
            <a:off x="2428860" y="2643182"/>
            <a:ext cx="2143140"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rgbClr val="FFFF00"/>
                </a:solidFill>
                <a:latin typeface="Bookman Old Style" pitchFamily="18" charset="0"/>
              </a:rPr>
              <a:t>Миг счастья</a:t>
            </a:r>
            <a:endParaRPr lang="ru-RU" sz="2000" b="1" i="1" dirty="0">
              <a:solidFill>
                <a:srgbClr val="FFFF00"/>
              </a:solidFill>
              <a:latin typeface="Bookman Old Style" pitchFamily="18" charset="0"/>
            </a:endParaRPr>
          </a:p>
        </p:txBody>
      </p:sp>
      <p:cxnSp>
        <p:nvCxnSpPr>
          <p:cNvPr id="10" name="Прямая со стрелкой 9"/>
          <p:cNvCxnSpPr/>
          <p:nvPr/>
        </p:nvCxnSpPr>
        <p:spPr>
          <a:xfrm rot="5400000">
            <a:off x="4751389" y="2320917"/>
            <a:ext cx="78581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rot="5400000">
            <a:off x="2964645" y="1821645"/>
            <a:ext cx="1785950" cy="5715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rot="16200000" flipH="1">
            <a:off x="6357951" y="1571612"/>
            <a:ext cx="928695" cy="7858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stCxn id="2" idx="2"/>
          </p:cNvCxnSpPr>
          <p:nvPr/>
        </p:nvCxnSpPr>
        <p:spPr>
          <a:xfrm rot="10800000" flipV="1">
            <a:off x="1785918" y="1142984"/>
            <a:ext cx="92869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rot="5400000">
            <a:off x="642910" y="2143116"/>
            <a:ext cx="2928958" cy="1928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714356"/>
            <a:ext cx="8115328" cy="5411807"/>
          </a:xfrm>
        </p:spPr>
        <p:txBody>
          <a:bodyPr>
            <a:prstTxWarp prst="textCanUp">
              <a:avLst/>
            </a:prstTxWarp>
          </a:bodyPr>
          <a:lstStyle/>
          <a:p>
            <a:r>
              <a:rPr lang="ru-RU" sz="2800" b="1" i="1" dirty="0" smtClean="0">
                <a:solidFill>
                  <a:srgbClr val="0000FF"/>
                </a:solidFill>
                <a:latin typeface="Bookman Old Style" pitchFamily="18" charset="0"/>
              </a:rPr>
              <a:t>Кто не любил, не выполнил закон,</a:t>
            </a:r>
            <a:br>
              <a:rPr lang="ru-RU" sz="2800" b="1" i="1" dirty="0" smtClean="0">
                <a:solidFill>
                  <a:srgbClr val="0000FF"/>
                </a:solidFill>
                <a:latin typeface="Bookman Old Style" pitchFamily="18" charset="0"/>
              </a:rPr>
            </a:br>
            <a:r>
              <a:rPr lang="ru-RU" sz="2800" b="1" i="1" dirty="0" smtClean="0">
                <a:solidFill>
                  <a:srgbClr val="0000FF"/>
                </a:solidFill>
                <a:latin typeface="Bookman Old Style" pitchFamily="18" charset="0"/>
              </a:rPr>
              <a:t>Которым в мире движутся созвездья,</a:t>
            </a:r>
            <a:br>
              <a:rPr lang="ru-RU" sz="2800" b="1" i="1" dirty="0" smtClean="0">
                <a:solidFill>
                  <a:srgbClr val="0000FF"/>
                </a:solidFill>
                <a:latin typeface="Bookman Old Style" pitchFamily="18" charset="0"/>
              </a:rPr>
            </a:br>
            <a:r>
              <a:rPr lang="ru-RU" sz="2800" b="1" i="1" dirty="0" smtClean="0">
                <a:solidFill>
                  <a:srgbClr val="0000FF"/>
                </a:solidFill>
                <a:latin typeface="Bookman Old Style" pitchFamily="18" charset="0"/>
              </a:rPr>
              <a:t>Которым так прекрасен небосклон.</a:t>
            </a:r>
            <a:br>
              <a:rPr lang="ru-RU" sz="2800" b="1" i="1" dirty="0" smtClean="0">
                <a:solidFill>
                  <a:srgbClr val="0000FF"/>
                </a:solidFill>
                <a:latin typeface="Bookman Old Style" pitchFamily="18" charset="0"/>
              </a:rPr>
            </a:br>
            <a:r>
              <a:rPr lang="ru-RU" sz="2800" b="1" i="1" dirty="0" smtClean="0">
                <a:solidFill>
                  <a:srgbClr val="0000FF"/>
                </a:solidFill>
                <a:latin typeface="Bookman Old Style" pitchFamily="18" charset="0"/>
              </a:rPr>
              <a:t>Он в каждом часе слышит мёртвый звон,</a:t>
            </a:r>
            <a:br>
              <a:rPr lang="ru-RU" sz="2800" b="1" i="1" dirty="0" smtClean="0">
                <a:solidFill>
                  <a:srgbClr val="0000FF"/>
                </a:solidFill>
                <a:latin typeface="Bookman Old Style" pitchFamily="18" charset="0"/>
              </a:rPr>
            </a:br>
            <a:r>
              <a:rPr lang="ru-RU" sz="2800" b="1" i="1" dirty="0" smtClean="0">
                <a:solidFill>
                  <a:srgbClr val="0000FF"/>
                </a:solidFill>
                <a:latin typeface="Bookman Old Style" pitchFamily="18" charset="0"/>
              </a:rPr>
              <a:t>Ему никак не избежать возмездья.</a:t>
            </a:r>
            <a:br>
              <a:rPr lang="ru-RU" sz="2800" b="1" i="1" dirty="0" smtClean="0">
                <a:solidFill>
                  <a:srgbClr val="0000FF"/>
                </a:solidFill>
                <a:latin typeface="Bookman Old Style" pitchFamily="18" charset="0"/>
              </a:rPr>
            </a:br>
            <a:r>
              <a:rPr lang="ru-RU" sz="2800" b="1" i="1" dirty="0" smtClean="0">
                <a:solidFill>
                  <a:srgbClr val="0000FF"/>
                </a:solidFill>
                <a:latin typeface="Bookman Old Style" pitchFamily="18" charset="0"/>
              </a:rPr>
              <a:t>Кто любит, счастлив. Пусть хоть распят он.</a:t>
            </a:r>
          </a:p>
          <a:p>
            <a:r>
              <a:rPr lang="ru-RU" sz="2800" b="1" i="1" dirty="0" smtClean="0">
                <a:solidFill>
                  <a:srgbClr val="0000FF"/>
                </a:solidFill>
                <a:latin typeface="Bookman Old Style" pitchFamily="18" charset="0"/>
              </a:rPr>
              <a:t>                                   </a:t>
            </a:r>
            <a:r>
              <a:rPr lang="ru-RU" sz="3600" b="1" i="1" dirty="0" smtClean="0">
                <a:solidFill>
                  <a:srgbClr val="FF0000"/>
                </a:solidFill>
                <a:latin typeface="Bookman Old Style" pitchFamily="18" charset="0"/>
              </a:rPr>
              <a:t>К.Бальмонт</a:t>
            </a:r>
            <a:endParaRPr lang="ru-RU" sz="2800" b="1" i="1" dirty="0" smtClean="0">
              <a:solidFill>
                <a:srgbClr val="FF0000"/>
              </a:solidFill>
              <a:latin typeface="Bookman Old Style" pitchFamily="18" charset="0"/>
            </a:endParaRPr>
          </a:p>
          <a:p>
            <a:endParaRPr lang="ru-RU" sz="2800" b="1" i="1" dirty="0">
              <a:solidFill>
                <a:srgbClr val="0000FF"/>
              </a:solidFill>
              <a:latin typeface="Bookman Old Style" pitchFamily="18" charset="0"/>
            </a:endParaRPr>
          </a:p>
        </p:txBody>
      </p:sp>
      <p:pic>
        <p:nvPicPr>
          <p:cNvPr id="4" name="Picture 2" descr="http://f1.mylove.ru/y_3ciC3d1d8mIByAc.gif"/>
          <p:cNvPicPr>
            <a:picLocks noChangeAspect="1" noChangeArrowheads="1" noCrop="1"/>
          </p:cNvPicPr>
          <p:nvPr/>
        </p:nvPicPr>
        <p:blipFill>
          <a:blip r:embed="rId2"/>
          <a:srcRect/>
          <a:stretch>
            <a:fillRect/>
          </a:stretch>
        </p:blipFill>
        <p:spPr bwMode="auto">
          <a:xfrm>
            <a:off x="1428728" y="3929066"/>
            <a:ext cx="5667375" cy="2590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8643998" cy="5768997"/>
          </a:xfrm>
        </p:spPr>
        <p:txBody>
          <a:bodyPr/>
          <a:lstStyle/>
          <a:p>
            <a:r>
              <a:rPr lang="ru-RU" sz="2800" b="1" i="1" dirty="0" smtClean="0">
                <a:solidFill>
                  <a:srgbClr val="0000FF"/>
                </a:solidFill>
                <a:latin typeface="Bookman Old Style" pitchFamily="18" charset="0"/>
              </a:rPr>
              <a:t>– Любовь – чувство непостижимое.  Это вечная тема в литературе. В последней книге Ивана Алексеевича она стала доминирующей. «Тёмные аллеи» - сборник рассказов, в котором первый рассказ имеет одноимённое название. Когда книга увидела свет и читатели были потрясены «вечной тайной» любви, писатель в одном из писем признавался: «Она говорит о многом трагичном и о многом нежном и прекрасном. Думаю, что это самое лучшее и самое оригинальное, что я написал в жизни».</a:t>
            </a:r>
          </a:p>
          <a:p>
            <a:endParaRPr lang="ru-RU" sz="2800" b="1" i="1" dirty="0">
              <a:solidFill>
                <a:srgbClr val="0000FF"/>
              </a:solidFill>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714356"/>
            <a:ext cx="8115328" cy="5411807"/>
          </a:xfrm>
        </p:spPr>
        <p:txBody>
          <a:bodyPr/>
          <a:lstStyle/>
          <a:p>
            <a:r>
              <a:rPr lang="ru-RU" sz="2400" b="1" i="1" dirty="0" smtClean="0">
                <a:solidFill>
                  <a:srgbClr val="0000FF"/>
                </a:solidFill>
                <a:latin typeface="Bookman Old Style" pitchFamily="18" charset="0"/>
              </a:rPr>
              <a:t>– Кто является главным героем рассказа? </a:t>
            </a:r>
            <a:r>
              <a:rPr lang="ru-RU" sz="2400" b="1" i="1" dirty="0" smtClean="0">
                <a:solidFill>
                  <a:srgbClr val="0000FF"/>
                </a:solidFill>
                <a:latin typeface="Bookman Old Style" pitchFamily="18" charset="0"/>
              </a:rPr>
              <a:t> </a:t>
            </a:r>
            <a:endParaRPr lang="ru-RU" sz="2400" b="1" i="1" dirty="0" smtClean="0">
              <a:solidFill>
                <a:srgbClr val="0000FF"/>
              </a:solidFill>
              <a:latin typeface="Bookman Old Style" pitchFamily="18" charset="0"/>
            </a:endParaRPr>
          </a:p>
          <a:p>
            <a:r>
              <a:rPr lang="ru-RU" sz="2400" b="1" i="1" dirty="0" smtClean="0">
                <a:solidFill>
                  <a:srgbClr val="0000FF"/>
                </a:solidFill>
                <a:latin typeface="Bookman Old Style" pitchFamily="18" charset="0"/>
              </a:rPr>
              <a:t>– Что произошло на постоялом дворе? </a:t>
            </a:r>
            <a:r>
              <a:rPr lang="ru-RU" sz="2400" b="1" i="1" dirty="0" smtClean="0">
                <a:solidFill>
                  <a:srgbClr val="0000FF"/>
                </a:solidFill>
                <a:latin typeface="Bookman Old Style" pitchFamily="18" charset="0"/>
              </a:rPr>
              <a:t> </a:t>
            </a:r>
            <a:endParaRPr lang="ru-RU" sz="2400" b="1" i="1" dirty="0" smtClean="0">
              <a:solidFill>
                <a:srgbClr val="0000FF"/>
              </a:solidFill>
              <a:latin typeface="Bookman Old Style" pitchFamily="18" charset="0"/>
            </a:endParaRPr>
          </a:p>
          <a:p>
            <a:r>
              <a:rPr lang="ru-RU" sz="2400" b="1" i="1" dirty="0" smtClean="0">
                <a:solidFill>
                  <a:srgbClr val="0000FF"/>
                </a:solidFill>
                <a:latin typeface="Bookman Old Style" pitchFamily="18" charset="0"/>
              </a:rPr>
              <a:t>– Что стало основной причиной расставания</a:t>
            </a:r>
            <a:r>
              <a:rPr lang="ru-RU" sz="2400" b="1" i="1" dirty="0" smtClean="0">
                <a:solidFill>
                  <a:srgbClr val="0000FF"/>
                </a:solidFill>
                <a:latin typeface="Bookman Old Style" pitchFamily="18" charset="0"/>
              </a:rPr>
              <a:t>?</a:t>
            </a:r>
          </a:p>
          <a:p>
            <a:pPr lvl="0"/>
            <a:r>
              <a:rPr lang="ru-RU" sz="2400" b="1" i="1" dirty="0" smtClean="0">
                <a:solidFill>
                  <a:srgbClr val="0000FF"/>
                </a:solidFill>
                <a:latin typeface="Bookman Old Style" pitchFamily="18" charset="0"/>
              </a:rPr>
              <a:t>  </a:t>
            </a:r>
            <a:r>
              <a:rPr lang="ru-RU" sz="2400" b="1" i="1" dirty="0" smtClean="0">
                <a:solidFill>
                  <a:srgbClr val="0000FF"/>
                </a:solidFill>
                <a:latin typeface="Bookman Old Style" pitchFamily="18" charset="0"/>
              </a:rPr>
              <a:t>Как сложилась судьба Надежды после расставания?  </a:t>
            </a:r>
          </a:p>
          <a:p>
            <a:pPr lvl="0"/>
            <a:r>
              <a:rPr lang="ru-RU" sz="2400" b="1" i="1" dirty="0" smtClean="0">
                <a:solidFill>
                  <a:srgbClr val="0000FF"/>
                </a:solidFill>
                <a:latin typeface="Bookman Old Style" pitchFamily="18" charset="0"/>
              </a:rPr>
              <a:t>Сохранила ли она любовь к Николаю Алексеевичу?  </a:t>
            </a:r>
          </a:p>
          <a:p>
            <a:r>
              <a:rPr lang="ru-RU" sz="2400" b="1" i="1" dirty="0" smtClean="0">
                <a:solidFill>
                  <a:srgbClr val="0000FF"/>
                </a:solidFill>
                <a:latin typeface="Bookman Old Style" pitchFamily="18" charset="0"/>
              </a:rPr>
              <a:t>Смогли бы вы простить человека, который поступил таким образом с вами?</a:t>
            </a:r>
          </a:p>
          <a:p>
            <a:endParaRPr lang="ru-RU" sz="2400" b="1" i="1" dirty="0" smtClean="0">
              <a:solidFill>
                <a:srgbClr val="0000FF"/>
              </a:solidFill>
              <a:latin typeface="Bookman Old Style" pitchFamily="18" charset="0"/>
            </a:endParaRPr>
          </a:p>
          <a:p>
            <a:endParaRPr lang="ru-RU" sz="2400" b="1" i="1" dirty="0">
              <a:solidFill>
                <a:srgbClr val="0000FF"/>
              </a:solidFill>
              <a:latin typeface="Bookman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642918"/>
            <a:ext cx="7686700" cy="1000132"/>
          </a:xfrm>
        </p:spPr>
        <p:txBody>
          <a:bodyPr>
            <a:prstTxWarp prst="textDeflate">
              <a:avLst/>
            </a:prstTxWarp>
          </a:bodyPr>
          <a:lstStyle/>
          <a:p>
            <a:r>
              <a:rPr lang="ru-RU" sz="2000" b="1" i="1" dirty="0" smtClean="0">
                <a:solidFill>
                  <a:srgbClr val="FF0000"/>
                </a:solidFill>
                <a:latin typeface="Bookman Old Style" pitchFamily="18" charset="0"/>
              </a:rPr>
              <a:t>Надежда</a:t>
            </a:r>
            <a:endParaRPr lang="ru-RU" sz="2000" b="1" i="1" dirty="0">
              <a:solidFill>
                <a:srgbClr val="FF0000"/>
              </a:solidFill>
              <a:latin typeface="Bookman Old Style" pitchFamily="18" charset="0"/>
            </a:endParaRPr>
          </a:p>
        </p:txBody>
      </p:sp>
      <p:sp>
        <p:nvSpPr>
          <p:cNvPr id="3" name="Содержимое 2"/>
          <p:cNvSpPr>
            <a:spLocks noGrp="1"/>
          </p:cNvSpPr>
          <p:nvPr>
            <p:ph idx="1"/>
          </p:nvPr>
        </p:nvSpPr>
        <p:spPr/>
        <p:txBody>
          <a:bodyPr/>
          <a:lstStyle/>
          <a:p>
            <a:r>
              <a:rPr lang="ru-RU" b="1" i="1" dirty="0" smtClean="0">
                <a:solidFill>
                  <a:srgbClr val="0000FF"/>
                </a:solidFill>
                <a:latin typeface="Bookman Old Style" pitchFamily="18" charset="0"/>
              </a:rPr>
              <a:t>   Она воспитывалась в господском доме.  Ее    обучали хорошим манерам, учили «прилично себя держать» при гостях и господах. Была она,   хороша собой,  господа к ней неплохо относились. А потом, чтобы как-то обелить себя, дали ей вольную.</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stofimages.com/wallpapers/2012/07/alley-road-asphalt-tree-nature-485x728.jpg"/>
          <p:cNvPicPr>
            <a:picLocks noChangeAspect="1" noChangeArrowheads="1"/>
          </p:cNvPicPr>
          <p:nvPr/>
        </p:nvPicPr>
        <p:blipFill>
          <a:blip r:embed="rId2"/>
          <a:srcRect/>
          <a:stretch>
            <a:fillRect/>
          </a:stretch>
        </p:blipFill>
        <p:spPr bwMode="auto">
          <a:xfrm>
            <a:off x="152909" y="214290"/>
            <a:ext cx="8782699" cy="635798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prstTxWarp prst="textCanUp">
              <a:avLst/>
            </a:prstTxWarp>
          </a:bodyPr>
          <a:lstStyle/>
          <a:p>
            <a:r>
              <a:rPr lang="ru-RU" b="1" i="1" dirty="0" smtClean="0">
                <a:solidFill>
                  <a:srgbClr val="C00000"/>
                </a:solidFill>
                <a:latin typeface="Bookman Old Style" pitchFamily="18" charset="0"/>
              </a:rPr>
              <a:t>. Николай Алексеевич.</a:t>
            </a:r>
            <a:endParaRPr lang="ru-RU" b="1" i="1" dirty="0">
              <a:solidFill>
                <a:srgbClr val="C00000"/>
              </a:solidFill>
              <a:latin typeface="Bookman Old Style" pitchFamily="18" charset="0"/>
            </a:endParaRPr>
          </a:p>
        </p:txBody>
      </p:sp>
      <p:sp>
        <p:nvSpPr>
          <p:cNvPr id="3" name="Содержимое 2"/>
          <p:cNvSpPr>
            <a:spLocks noGrp="1"/>
          </p:cNvSpPr>
          <p:nvPr>
            <p:ph idx="1"/>
          </p:nvPr>
        </p:nvSpPr>
        <p:spPr>
          <a:xfrm>
            <a:off x="428596" y="1214422"/>
            <a:ext cx="8258204" cy="4911741"/>
          </a:xfrm>
        </p:spPr>
        <p:txBody>
          <a:bodyPr/>
          <a:lstStyle/>
          <a:p>
            <a:pPr lvl="1"/>
            <a:r>
              <a:rPr lang="ru-RU" sz="3200" b="1" dirty="0" smtClean="0">
                <a:solidFill>
                  <a:srgbClr val="0000FF"/>
                </a:solidFill>
                <a:latin typeface="Bookman Old Style" pitchFamily="18" charset="0"/>
              </a:rPr>
              <a:t> </a:t>
            </a:r>
            <a:r>
              <a:rPr lang="ru-RU" sz="2400" b="1" dirty="0" smtClean="0">
                <a:solidFill>
                  <a:srgbClr val="0000FF"/>
                </a:solidFill>
                <a:latin typeface="Bookman Old Style" pitchFamily="18" charset="0"/>
              </a:rPr>
              <a:t>Родные называли его Николенька, может быть, на французский манер </a:t>
            </a:r>
            <a:r>
              <a:rPr lang="ru-RU" sz="2400" b="1" dirty="0" err="1" smtClean="0">
                <a:solidFill>
                  <a:srgbClr val="0000FF"/>
                </a:solidFill>
                <a:latin typeface="Bookman Old Style" pitchFamily="18" charset="0"/>
              </a:rPr>
              <a:t>Nikola</a:t>
            </a:r>
            <a:r>
              <a:rPr lang="ru-RU" sz="2400" b="1" dirty="0" smtClean="0">
                <a:solidFill>
                  <a:srgbClr val="0000FF"/>
                </a:solidFill>
                <a:latin typeface="Bookman Old Style" pitchFamily="18" charset="0"/>
              </a:rPr>
              <a:t>. Он точно был хорош собой, подтянут, приобрёл важность и строгость. Родители выбрали для него военную карьеру. Он приезжал навестить их, бабушек, тётушек. В один из приездов он обнаруживает в доме очаровательное создание. Это была Надежда. Они проводили вместе лучшие минуты. Он читал ей стихи Огарёва.  Узнав об увлечении своего сына служанкой, родители немедленно отослали своего сына в полк.</a:t>
            </a:r>
          </a:p>
          <a:p>
            <a:endParaRPr lang="ru-R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00042"/>
            <a:ext cx="8186766" cy="5626121"/>
          </a:xfrm>
        </p:spPr>
        <p:txBody>
          <a:bodyPr/>
          <a:lstStyle/>
          <a:p>
            <a:pPr lvl="0"/>
            <a:r>
              <a:rPr lang="ru-RU" sz="2400" b="1" i="1" dirty="0" smtClean="0">
                <a:solidFill>
                  <a:srgbClr val="0000FF"/>
                </a:solidFill>
                <a:latin typeface="Bookman Old Style" pitchFamily="18" charset="0"/>
              </a:rPr>
              <a:t>Как сложилась судьба Николая Алексеевича после расставания? </a:t>
            </a:r>
            <a:r>
              <a:rPr lang="ru-RU" sz="2400" b="1" i="1" dirty="0" smtClean="0">
                <a:solidFill>
                  <a:srgbClr val="0000FF"/>
                </a:solidFill>
                <a:latin typeface="Bookman Old Style" pitchFamily="18" charset="0"/>
              </a:rPr>
              <a:t> </a:t>
            </a:r>
            <a:endParaRPr lang="ru-RU" sz="2400" b="1" i="1" dirty="0" smtClean="0">
              <a:solidFill>
                <a:srgbClr val="0000FF"/>
              </a:solidFill>
              <a:latin typeface="Bookman Old Style" pitchFamily="18" charset="0"/>
            </a:endParaRPr>
          </a:p>
          <a:p>
            <a:pPr lvl="0"/>
            <a:r>
              <a:rPr lang="ru-RU" sz="2400" b="1" i="1" dirty="0" smtClean="0">
                <a:solidFill>
                  <a:srgbClr val="0000FF"/>
                </a:solidFill>
                <a:latin typeface="Bookman Old Style" pitchFamily="18" charset="0"/>
              </a:rPr>
              <a:t>Помнил ли он о своём увлечении молодости? </a:t>
            </a:r>
            <a:r>
              <a:rPr lang="ru-RU" sz="2400" b="1" i="1" dirty="0" smtClean="0">
                <a:solidFill>
                  <a:srgbClr val="0000FF"/>
                </a:solidFill>
                <a:latin typeface="Bookman Old Style" pitchFamily="18" charset="0"/>
              </a:rPr>
              <a:t> </a:t>
            </a:r>
            <a:endParaRPr lang="ru-RU" sz="2400" b="1" i="1" dirty="0" smtClean="0">
              <a:solidFill>
                <a:srgbClr val="0000FF"/>
              </a:solidFill>
              <a:latin typeface="Bookman Old Style" pitchFamily="18" charset="0"/>
            </a:endParaRPr>
          </a:p>
          <a:p>
            <a:r>
              <a:rPr lang="ru-RU" sz="2400" b="1" i="1" dirty="0" smtClean="0">
                <a:solidFill>
                  <a:srgbClr val="0000FF"/>
                </a:solidFill>
                <a:latin typeface="Bookman Old Style" pitchFamily="18" charset="0"/>
              </a:rPr>
              <a:t>Что понял герой после разговора с </a:t>
            </a:r>
            <a:r>
              <a:rPr lang="ru-RU" sz="2400" b="1" i="1" dirty="0" smtClean="0">
                <a:solidFill>
                  <a:srgbClr val="0000FF"/>
                </a:solidFill>
                <a:latin typeface="Bookman Old Style" pitchFamily="18" charset="0"/>
              </a:rPr>
              <a:t>Надеждой?</a:t>
            </a:r>
          </a:p>
          <a:p>
            <a:r>
              <a:rPr lang="ru-RU" sz="2400" b="1" i="1" dirty="0" smtClean="0">
                <a:solidFill>
                  <a:srgbClr val="0000FF"/>
                </a:solidFill>
                <a:latin typeface="Bookman Old Style" pitchFamily="18" charset="0"/>
              </a:rPr>
              <a:t> </a:t>
            </a:r>
            <a:r>
              <a:rPr lang="ru-RU" sz="2400" b="1" i="1" dirty="0" smtClean="0">
                <a:solidFill>
                  <a:srgbClr val="0000FF"/>
                </a:solidFill>
                <a:latin typeface="Bookman Old Style" pitchFamily="18" charset="0"/>
              </a:rPr>
              <a:t>Почему она не остановила своего любимого, ведь   любила и   продолжала любить его?</a:t>
            </a:r>
          </a:p>
          <a:p>
            <a:r>
              <a:rPr lang="ru-RU" sz="2400" b="1" i="1" dirty="0" smtClean="0">
                <a:solidFill>
                  <a:srgbClr val="0000FF"/>
                </a:solidFill>
                <a:latin typeface="Bookman Old Style" pitchFamily="18" charset="0"/>
              </a:rPr>
              <a:t>Почему Николай  так быстро уехал , не задержался  , не продолжил  моменты встречи?</a:t>
            </a:r>
          </a:p>
          <a:p>
            <a:endParaRPr lang="ru-RU" sz="2400" b="1" i="1" dirty="0">
              <a:solidFill>
                <a:srgbClr val="0000FF"/>
              </a:solidFill>
              <a:latin typeface="Bookman Old Style" pitchFamily="18" charset="0"/>
            </a:endParaRPr>
          </a:p>
        </p:txBody>
      </p:sp>
      <p:pic>
        <p:nvPicPr>
          <p:cNvPr id="4" name="Picture 8" descr="http://www.dramteatr.info/alboms/plavinskayan/photo/big/002.jpg"/>
          <p:cNvPicPr>
            <a:picLocks noChangeAspect="1" noChangeArrowheads="1"/>
          </p:cNvPicPr>
          <p:nvPr/>
        </p:nvPicPr>
        <p:blipFill>
          <a:blip r:embed="rId2"/>
          <a:srcRect/>
          <a:stretch>
            <a:fillRect/>
          </a:stretch>
        </p:blipFill>
        <p:spPr bwMode="auto">
          <a:xfrm>
            <a:off x="6929454" y="4143380"/>
            <a:ext cx="1703933" cy="242886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конечная звезда 2"/>
          <p:cNvSpPr/>
          <p:nvPr/>
        </p:nvSpPr>
        <p:spPr>
          <a:xfrm>
            <a:off x="3143240" y="2143116"/>
            <a:ext cx="3071834" cy="2071702"/>
          </a:xfrm>
          <a:prstGeom prst="star8">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smtClean="0">
                <a:latin typeface="Bookman Old Style" pitchFamily="18" charset="0"/>
              </a:rPr>
              <a:t>Темные аллеи</a:t>
            </a:r>
            <a:endParaRPr lang="ru-RU" sz="2800" b="1" i="1" dirty="0">
              <a:latin typeface="Bookman Old Style" pitchFamily="18" charset="0"/>
            </a:endParaRPr>
          </a:p>
        </p:txBody>
      </p:sp>
      <p:sp>
        <p:nvSpPr>
          <p:cNvPr id="4" name="Овал 3"/>
          <p:cNvSpPr/>
          <p:nvPr/>
        </p:nvSpPr>
        <p:spPr>
          <a:xfrm>
            <a:off x="357158" y="214290"/>
            <a:ext cx="3357586" cy="2000264"/>
          </a:xfrm>
          <a:prstGeom prst="ellipse">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latin typeface="Bookman Old Style" pitchFamily="18" charset="0"/>
              </a:rPr>
              <a:t>Переоценка жизни</a:t>
            </a:r>
            <a:endParaRPr lang="ru-RU" sz="2400" b="1" i="1" dirty="0">
              <a:latin typeface="Bookman Old Style" pitchFamily="18" charset="0"/>
            </a:endParaRPr>
          </a:p>
        </p:txBody>
      </p:sp>
      <p:sp>
        <p:nvSpPr>
          <p:cNvPr id="5" name="Овал 4"/>
          <p:cNvSpPr/>
          <p:nvPr/>
        </p:nvSpPr>
        <p:spPr>
          <a:xfrm>
            <a:off x="6143636" y="285728"/>
            <a:ext cx="2714644" cy="2000264"/>
          </a:xfrm>
          <a:prstGeom prst="ellipse">
            <a:avLst/>
          </a:prstGeom>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latin typeface="Bookman Old Style" pitchFamily="18" charset="0"/>
              </a:rPr>
              <a:t>Возвращение в прошлое</a:t>
            </a:r>
            <a:endParaRPr lang="ru-RU" b="1" i="1" dirty="0">
              <a:latin typeface="Bookman Old Style" pitchFamily="18" charset="0"/>
            </a:endParaRPr>
          </a:p>
        </p:txBody>
      </p:sp>
      <p:sp>
        <p:nvSpPr>
          <p:cNvPr id="6" name="Овал 5"/>
          <p:cNvSpPr/>
          <p:nvPr/>
        </p:nvSpPr>
        <p:spPr>
          <a:xfrm>
            <a:off x="714348" y="4214818"/>
            <a:ext cx="2714644" cy="1928826"/>
          </a:xfrm>
          <a:prstGeom prst="ellipse">
            <a:avLst/>
          </a:prstGeom>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Bookman Old Style" pitchFamily="18" charset="0"/>
              </a:rPr>
              <a:t>Темные уголки памяти</a:t>
            </a:r>
            <a:endParaRPr lang="ru-RU" sz="2000" b="1" i="1" dirty="0">
              <a:latin typeface="Bookman Old Style" pitchFamily="18" charset="0"/>
            </a:endParaRPr>
          </a:p>
        </p:txBody>
      </p:sp>
      <p:sp>
        <p:nvSpPr>
          <p:cNvPr id="7" name="Овал 6"/>
          <p:cNvSpPr/>
          <p:nvPr/>
        </p:nvSpPr>
        <p:spPr>
          <a:xfrm>
            <a:off x="6143636" y="4429132"/>
            <a:ext cx="2571768" cy="1857388"/>
          </a:xfrm>
          <a:prstGeom prst="ellipse">
            <a:avLst/>
          </a:prstGeom>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latin typeface="Bookman Old Style" pitchFamily="18" charset="0"/>
              </a:rPr>
              <a:t>Поруганная любовь</a:t>
            </a:r>
            <a:endParaRPr lang="ru-RU" b="1" i="1" dirty="0">
              <a:latin typeface="Bookman Old Style" pitchFamily="18" charset="0"/>
            </a:endParaRPr>
          </a:p>
        </p:txBody>
      </p:sp>
      <p:cxnSp>
        <p:nvCxnSpPr>
          <p:cNvPr id="9" name="Прямая соединительная линия 8"/>
          <p:cNvCxnSpPr>
            <a:endCxn id="3" idx="5"/>
          </p:cNvCxnSpPr>
          <p:nvPr/>
        </p:nvCxnSpPr>
        <p:spPr>
          <a:xfrm>
            <a:off x="2928926" y="2000240"/>
            <a:ext cx="664174" cy="446270"/>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a:stCxn id="3" idx="3"/>
            <a:endCxn id="6" idx="7"/>
          </p:cNvCxnSpPr>
          <p:nvPr/>
        </p:nvCxnSpPr>
        <p:spPr>
          <a:xfrm rot="5400000">
            <a:off x="3019339" y="3923527"/>
            <a:ext cx="585864" cy="561659"/>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8501090" y="278605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endCxn id="3" idx="7"/>
          </p:cNvCxnSpPr>
          <p:nvPr/>
        </p:nvCxnSpPr>
        <p:spPr>
          <a:xfrm rot="10800000" flipV="1">
            <a:off x="5765214" y="1928802"/>
            <a:ext cx="735612" cy="51770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a:stCxn id="3" idx="1"/>
          </p:cNvCxnSpPr>
          <p:nvPr/>
        </p:nvCxnSpPr>
        <p:spPr>
          <a:xfrm rot="16200000" flipH="1">
            <a:off x="5838448" y="3838189"/>
            <a:ext cx="732020" cy="87848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329642" cy="5768997"/>
          </a:xfrm>
        </p:spPr>
        <p:txBody>
          <a:bodyPr>
            <a:scene3d>
              <a:camera prst="isometricOffAxis2Left"/>
              <a:lightRig rig="threePt" dir="t"/>
            </a:scene3d>
          </a:bodyPr>
          <a:lstStyle/>
          <a:p>
            <a:r>
              <a:rPr lang="ru-RU" sz="2400" b="1" i="1" dirty="0" smtClean="0">
                <a:latin typeface="Bookman Old Style" pitchFamily="18" charset="0"/>
              </a:rPr>
              <a:t>Пел колокольчик вдохновенно</a:t>
            </a:r>
            <a:br>
              <a:rPr lang="ru-RU" sz="2400" b="1" i="1" dirty="0" smtClean="0">
                <a:latin typeface="Bookman Old Style" pitchFamily="18" charset="0"/>
              </a:rPr>
            </a:br>
            <a:r>
              <a:rPr lang="ru-RU" sz="2400" b="1" i="1" dirty="0" smtClean="0">
                <a:latin typeface="Bookman Old Style" pitchFamily="18" charset="0"/>
              </a:rPr>
              <a:t>И тихо умолкал вдали.</a:t>
            </a:r>
            <a:br>
              <a:rPr lang="ru-RU" sz="2400" b="1" i="1" dirty="0" smtClean="0">
                <a:latin typeface="Bookman Old Style" pitchFamily="18" charset="0"/>
              </a:rPr>
            </a:br>
            <a:r>
              <a:rPr lang="ru-RU" sz="2400" b="1" i="1" dirty="0" smtClean="0">
                <a:latin typeface="Bookman Old Style" pitchFamily="18" charset="0"/>
              </a:rPr>
              <a:t>Навстречу старцы шли степенно,</a:t>
            </a:r>
            <a:br>
              <a:rPr lang="ru-RU" sz="2400" b="1" i="1" dirty="0" smtClean="0">
                <a:latin typeface="Bookman Old Style" pitchFamily="18" charset="0"/>
              </a:rPr>
            </a:br>
            <a:r>
              <a:rPr lang="ru-RU" sz="2400" b="1" i="1" dirty="0" smtClean="0">
                <a:latin typeface="Bookman Old Style" pitchFamily="18" charset="0"/>
              </a:rPr>
              <a:t>Устало нищие брели.</a:t>
            </a:r>
            <a:br>
              <a:rPr lang="ru-RU" sz="2400" b="1" i="1" dirty="0" smtClean="0">
                <a:latin typeface="Bookman Old Style" pitchFamily="18" charset="0"/>
              </a:rPr>
            </a:br>
            <a:r>
              <a:rPr lang="ru-RU" sz="2400" b="1" i="1" dirty="0" smtClean="0">
                <a:latin typeface="Bookman Old Style" pitchFamily="18" charset="0"/>
              </a:rPr>
              <a:t>Их лица пыльные, седые</a:t>
            </a:r>
            <a:br>
              <a:rPr lang="ru-RU" sz="2400" b="1" i="1" dirty="0" smtClean="0">
                <a:latin typeface="Bookman Old Style" pitchFamily="18" charset="0"/>
              </a:rPr>
            </a:br>
            <a:r>
              <a:rPr lang="ru-RU" sz="2400" b="1" i="1" dirty="0" smtClean="0">
                <a:latin typeface="Bookman Old Style" pitchFamily="18" charset="0"/>
              </a:rPr>
              <a:t>С печатью горестей и бед!..</a:t>
            </a:r>
            <a:br>
              <a:rPr lang="ru-RU" sz="2400" b="1" i="1" dirty="0" smtClean="0">
                <a:latin typeface="Bookman Old Style" pitchFamily="18" charset="0"/>
              </a:rPr>
            </a:br>
            <a:r>
              <a:rPr lang="ru-RU" sz="2400" b="1" i="1" dirty="0" smtClean="0">
                <a:latin typeface="Bookman Old Style" pitchFamily="18" charset="0"/>
              </a:rPr>
              <a:t>Казалось, что сама Россия,</a:t>
            </a:r>
            <a:br>
              <a:rPr lang="ru-RU" sz="2400" b="1" i="1" dirty="0" smtClean="0">
                <a:latin typeface="Bookman Old Style" pitchFamily="18" charset="0"/>
              </a:rPr>
            </a:br>
            <a:r>
              <a:rPr lang="ru-RU" sz="2400" b="1" i="1" dirty="0" smtClean="0">
                <a:latin typeface="Bookman Old Style" pitchFamily="18" charset="0"/>
              </a:rPr>
              <a:t>Глазами их смотрела в след.</a:t>
            </a:r>
            <a:br>
              <a:rPr lang="ru-RU" sz="2400" b="1" i="1" dirty="0" smtClean="0">
                <a:latin typeface="Bookman Old Style" pitchFamily="18" charset="0"/>
              </a:rPr>
            </a:br>
            <a:r>
              <a:rPr lang="ru-RU" sz="2400" b="1" i="1" dirty="0" smtClean="0">
                <a:latin typeface="Bookman Old Style" pitchFamily="18" charset="0"/>
              </a:rPr>
              <a:t>Он будет помнить те мгновенья</a:t>
            </a:r>
            <a:br>
              <a:rPr lang="ru-RU" sz="2400" b="1" i="1" dirty="0" smtClean="0">
                <a:latin typeface="Bookman Old Style" pitchFamily="18" charset="0"/>
              </a:rPr>
            </a:br>
            <a:r>
              <a:rPr lang="ru-RU" sz="2400" b="1" i="1" dirty="0" smtClean="0">
                <a:latin typeface="Bookman Old Style" pitchFamily="18" charset="0"/>
              </a:rPr>
              <a:t>Хоть протекут с тех пор года…</a:t>
            </a:r>
            <a:br>
              <a:rPr lang="ru-RU" sz="2400" b="1" i="1" dirty="0" smtClean="0">
                <a:latin typeface="Bookman Old Style" pitchFamily="18" charset="0"/>
              </a:rPr>
            </a:br>
            <a:r>
              <a:rPr lang="ru-RU" sz="2400" b="1" i="1" dirty="0" smtClean="0">
                <a:latin typeface="Bookman Old Style" pitchFamily="18" charset="0"/>
              </a:rPr>
              <a:t>Дорогой этой, днем осенним,</a:t>
            </a:r>
            <a:br>
              <a:rPr lang="ru-RU" sz="2400" b="1" i="1" dirty="0" smtClean="0">
                <a:latin typeface="Bookman Old Style" pitchFamily="18" charset="0"/>
              </a:rPr>
            </a:br>
            <a:r>
              <a:rPr lang="ru-RU" sz="2400" b="1" i="1" dirty="0" smtClean="0">
                <a:latin typeface="Bookman Old Style" pitchFamily="18" charset="0"/>
              </a:rPr>
              <a:t>Уехал Бунин навсегда…</a:t>
            </a:r>
            <a:br>
              <a:rPr lang="ru-RU" sz="2400" b="1" i="1" dirty="0" smtClean="0">
                <a:latin typeface="Bookman Old Style" pitchFamily="18" charset="0"/>
              </a:rPr>
            </a:br>
            <a:r>
              <a:rPr lang="ru-RU" sz="2400" b="1" i="1" dirty="0" smtClean="0">
                <a:latin typeface="Bookman Old Style" pitchFamily="18" charset="0"/>
              </a:rPr>
              <a:t>Бежит дорога по равнине,</a:t>
            </a:r>
            <a:br>
              <a:rPr lang="ru-RU" sz="2400" b="1" i="1" dirty="0" smtClean="0">
                <a:latin typeface="Bookman Old Style" pitchFamily="18" charset="0"/>
              </a:rPr>
            </a:br>
            <a:r>
              <a:rPr lang="ru-RU" sz="2400" b="1" i="1" dirty="0" smtClean="0">
                <a:latin typeface="Bookman Old Style" pitchFamily="18" charset="0"/>
              </a:rPr>
              <a:t>Спешит в неведомую даль.</a:t>
            </a:r>
            <a:br>
              <a:rPr lang="ru-RU" sz="2400" b="1" i="1" dirty="0" smtClean="0">
                <a:latin typeface="Bookman Old Style" pitchFamily="18" charset="0"/>
              </a:rPr>
            </a:br>
            <a:r>
              <a:rPr lang="ru-RU" sz="2400" b="1" i="1" dirty="0" smtClean="0">
                <a:latin typeface="Bookman Old Style" pitchFamily="18" charset="0"/>
              </a:rPr>
              <a:t>Над нею терпкий дух полыни</a:t>
            </a:r>
            <a:br>
              <a:rPr lang="ru-RU" sz="2400" b="1" i="1" dirty="0" smtClean="0">
                <a:latin typeface="Bookman Old Style" pitchFamily="18" charset="0"/>
              </a:rPr>
            </a:br>
            <a:r>
              <a:rPr lang="ru-RU" sz="2400" b="1" i="1" dirty="0" smtClean="0">
                <a:latin typeface="Bookman Old Style" pitchFamily="18" charset="0"/>
              </a:rPr>
              <a:t>И в сердце горечь и печаль.</a:t>
            </a:r>
            <a:br>
              <a:rPr lang="ru-RU" sz="2400" b="1" i="1" dirty="0" smtClean="0">
                <a:latin typeface="Bookman Old Style" pitchFamily="18" charset="0"/>
              </a:rPr>
            </a:br>
            <a:endParaRPr lang="ru-RU" sz="2400" b="1" i="1" dirty="0" smtClean="0">
              <a:latin typeface="Bookman Old Style" pitchFamily="18" charset="0"/>
            </a:endParaRPr>
          </a:p>
          <a:p>
            <a:endParaRPr lang="ru-RU" sz="2400" b="1" i="1" dirty="0">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186766" cy="5840435"/>
          </a:xfrm>
        </p:spPr>
        <p:txBody>
          <a:bodyPr>
            <a:scene3d>
              <a:camera prst="perspectiveRight"/>
              <a:lightRig rig="threePt" dir="t"/>
            </a:scene3d>
          </a:bodyPr>
          <a:lstStyle/>
          <a:p>
            <a:r>
              <a:rPr lang="ru-RU" sz="2400" b="1" i="1" dirty="0" smtClean="0">
                <a:solidFill>
                  <a:srgbClr val="0000FF"/>
                </a:solidFill>
                <a:latin typeface="Bookman Old Style" pitchFamily="18" charset="0"/>
              </a:rPr>
              <a:t>Художник слова! Гений мысли!</a:t>
            </a:r>
            <a:br>
              <a:rPr lang="ru-RU" sz="2400" b="1" i="1" dirty="0" smtClean="0">
                <a:solidFill>
                  <a:srgbClr val="0000FF"/>
                </a:solidFill>
                <a:latin typeface="Bookman Old Style" pitchFamily="18" charset="0"/>
              </a:rPr>
            </a:br>
            <a:r>
              <a:rPr lang="ru-RU" sz="2400" b="1" i="1" dirty="0" smtClean="0">
                <a:solidFill>
                  <a:srgbClr val="0000FF"/>
                </a:solidFill>
                <a:latin typeface="Bookman Old Style" pitchFamily="18" charset="0"/>
              </a:rPr>
              <a:t>Воспевший Русь и дальний скит</a:t>
            </a:r>
            <a:br>
              <a:rPr lang="ru-RU" sz="2400" b="1" i="1" dirty="0" smtClean="0">
                <a:solidFill>
                  <a:srgbClr val="0000FF"/>
                </a:solidFill>
                <a:latin typeface="Bookman Old Style" pitchFamily="18" charset="0"/>
              </a:rPr>
            </a:br>
            <a:r>
              <a:rPr lang="ru-RU" sz="2400" b="1" i="1" dirty="0" smtClean="0">
                <a:solidFill>
                  <a:srgbClr val="0000FF"/>
                </a:solidFill>
                <a:latin typeface="Bookman Old Style" pitchFamily="18" charset="0"/>
              </a:rPr>
              <a:t>Живописал природу, быт.</a:t>
            </a:r>
            <a:br>
              <a:rPr lang="ru-RU" sz="2400" b="1" i="1" dirty="0" smtClean="0">
                <a:solidFill>
                  <a:srgbClr val="0000FF"/>
                </a:solidFill>
                <a:latin typeface="Bookman Old Style" pitchFamily="18" charset="0"/>
              </a:rPr>
            </a:br>
            <a:r>
              <a:rPr lang="ru-RU" sz="2400" b="1" i="1" dirty="0" smtClean="0">
                <a:solidFill>
                  <a:srgbClr val="0000FF"/>
                </a:solidFill>
                <a:latin typeface="Bookman Old Style" pitchFamily="18" charset="0"/>
              </a:rPr>
              <a:t>И шелестели тихо листья,</a:t>
            </a:r>
            <a:br>
              <a:rPr lang="ru-RU" sz="2400" b="1" i="1" dirty="0" smtClean="0">
                <a:solidFill>
                  <a:srgbClr val="0000FF"/>
                </a:solidFill>
                <a:latin typeface="Bookman Old Style" pitchFamily="18" charset="0"/>
              </a:rPr>
            </a:br>
            <a:r>
              <a:rPr lang="ru-RU" sz="2400" b="1" i="1" dirty="0" smtClean="0">
                <a:solidFill>
                  <a:srgbClr val="0000FF"/>
                </a:solidFill>
                <a:latin typeface="Bookman Old Style" pitchFamily="18" charset="0"/>
              </a:rPr>
              <a:t>И запах их в стихах разлит…</a:t>
            </a:r>
            <a:br>
              <a:rPr lang="ru-RU" sz="2400" b="1" i="1" dirty="0" smtClean="0">
                <a:solidFill>
                  <a:srgbClr val="0000FF"/>
                </a:solidFill>
                <a:latin typeface="Bookman Old Style" pitchFamily="18" charset="0"/>
              </a:rPr>
            </a:br>
            <a:r>
              <a:rPr lang="ru-RU" sz="2400" b="1" i="1" dirty="0" smtClean="0">
                <a:solidFill>
                  <a:srgbClr val="0000FF"/>
                </a:solidFill>
                <a:latin typeface="Bookman Old Style" pitchFamily="18" charset="0"/>
              </a:rPr>
              <a:t>Через столетье говорит</a:t>
            </a:r>
            <a:br>
              <a:rPr lang="ru-RU" sz="2400" b="1" i="1" dirty="0" smtClean="0">
                <a:solidFill>
                  <a:srgbClr val="0000FF"/>
                </a:solidFill>
                <a:latin typeface="Bookman Old Style" pitchFamily="18" charset="0"/>
              </a:rPr>
            </a:br>
            <a:r>
              <a:rPr lang="ru-RU" sz="2400" b="1" i="1" dirty="0" smtClean="0">
                <a:solidFill>
                  <a:srgbClr val="0000FF"/>
                </a:solidFill>
                <a:latin typeface="Bookman Old Style" pitchFamily="18" charset="0"/>
              </a:rPr>
              <a:t>Поэт – и слог его звенит!</a:t>
            </a:r>
            <a:br>
              <a:rPr lang="ru-RU" sz="2400" b="1" i="1" dirty="0" smtClean="0">
                <a:solidFill>
                  <a:srgbClr val="0000FF"/>
                </a:solidFill>
                <a:latin typeface="Bookman Old Style" pitchFamily="18" charset="0"/>
              </a:rPr>
            </a:br>
            <a:r>
              <a:rPr lang="ru-RU" sz="2400" b="1" i="1" dirty="0" err="1" smtClean="0">
                <a:solidFill>
                  <a:srgbClr val="0000FF"/>
                </a:solidFill>
                <a:latin typeface="Bookman Old Style" pitchFamily="18" charset="0"/>
              </a:rPr>
              <a:t>Cияет</a:t>
            </a:r>
            <a:r>
              <a:rPr lang="ru-RU" sz="2400" b="1" i="1" dirty="0" smtClean="0">
                <a:solidFill>
                  <a:srgbClr val="0000FF"/>
                </a:solidFill>
                <a:latin typeface="Bookman Old Style" pitchFamily="18" charset="0"/>
              </a:rPr>
              <a:t> беззаботно просинь,</a:t>
            </a:r>
            <a:br>
              <a:rPr lang="ru-RU" sz="2400" b="1" i="1" dirty="0" smtClean="0">
                <a:solidFill>
                  <a:srgbClr val="0000FF"/>
                </a:solidFill>
                <a:latin typeface="Bookman Old Style" pitchFamily="18" charset="0"/>
              </a:rPr>
            </a:br>
            <a:r>
              <a:rPr lang="ru-RU" sz="2400" b="1" i="1" dirty="0" smtClean="0">
                <a:solidFill>
                  <a:srgbClr val="0000FF"/>
                </a:solidFill>
                <a:latin typeface="Bookman Old Style" pitchFamily="18" charset="0"/>
              </a:rPr>
              <a:t>В бордовом царственная осень.</a:t>
            </a:r>
            <a:br>
              <a:rPr lang="ru-RU" sz="2400" b="1" i="1" dirty="0" smtClean="0">
                <a:solidFill>
                  <a:srgbClr val="0000FF"/>
                </a:solidFill>
                <a:latin typeface="Bookman Old Style" pitchFamily="18" charset="0"/>
              </a:rPr>
            </a:br>
            <a:r>
              <a:rPr lang="ru-RU" sz="2400" b="1" i="1" dirty="0" smtClean="0">
                <a:solidFill>
                  <a:srgbClr val="0000FF"/>
                </a:solidFill>
                <a:latin typeface="Bookman Old Style" pitchFamily="18" charset="0"/>
              </a:rPr>
              <a:t>И из окна волшебный вид,</a:t>
            </a:r>
            <a:br>
              <a:rPr lang="ru-RU" sz="2400" b="1" i="1" dirty="0" smtClean="0">
                <a:solidFill>
                  <a:srgbClr val="0000FF"/>
                </a:solidFill>
                <a:latin typeface="Bookman Old Style" pitchFamily="18" charset="0"/>
              </a:rPr>
            </a:br>
            <a:r>
              <a:rPr lang="ru-RU" sz="2400" b="1" i="1" dirty="0" smtClean="0">
                <a:solidFill>
                  <a:srgbClr val="0000FF"/>
                </a:solidFill>
                <a:latin typeface="Bookman Old Style" pitchFamily="18" charset="0"/>
              </a:rPr>
              <a:t>Заснеженный увековечен.</a:t>
            </a:r>
            <a:br>
              <a:rPr lang="ru-RU" sz="2400" b="1" i="1" dirty="0" smtClean="0">
                <a:solidFill>
                  <a:srgbClr val="0000FF"/>
                </a:solidFill>
                <a:latin typeface="Bookman Old Style" pitchFamily="18" charset="0"/>
              </a:rPr>
            </a:br>
            <a:r>
              <a:rPr lang="ru-RU" sz="2400" b="1" i="1" dirty="0" smtClean="0">
                <a:solidFill>
                  <a:srgbClr val="0000FF"/>
                </a:solidFill>
                <a:latin typeface="Bookman Old Style" pitchFamily="18" charset="0"/>
              </a:rPr>
              <a:t>Где купол золотом блестит,</a:t>
            </a:r>
            <a:br>
              <a:rPr lang="ru-RU" sz="2400" b="1" i="1" dirty="0" smtClean="0">
                <a:solidFill>
                  <a:srgbClr val="0000FF"/>
                </a:solidFill>
                <a:latin typeface="Bookman Old Style" pitchFamily="18" charset="0"/>
              </a:rPr>
            </a:br>
            <a:r>
              <a:rPr lang="ru-RU" sz="2400" b="1" i="1" dirty="0" smtClean="0">
                <a:solidFill>
                  <a:srgbClr val="0000FF"/>
                </a:solidFill>
                <a:latin typeface="Bookman Old Style" pitchFamily="18" charset="0"/>
              </a:rPr>
              <a:t>На синем крест его сквозит.</a:t>
            </a:r>
            <a:br>
              <a:rPr lang="ru-RU" sz="2400" b="1" i="1" dirty="0" smtClean="0">
                <a:solidFill>
                  <a:srgbClr val="0000FF"/>
                </a:solidFill>
                <a:latin typeface="Bookman Old Style" pitchFamily="18" charset="0"/>
              </a:rPr>
            </a:br>
            <a:r>
              <a:rPr lang="ru-RU" sz="2400" b="1" i="1" dirty="0" smtClean="0">
                <a:solidFill>
                  <a:srgbClr val="0000FF"/>
                </a:solidFill>
                <a:latin typeface="Bookman Old Style" pitchFamily="18" charset="0"/>
              </a:rPr>
              <a:t>И медом тают в церкви свечи.</a:t>
            </a:r>
            <a:br>
              <a:rPr lang="ru-RU" sz="2400" b="1" i="1" dirty="0" smtClean="0">
                <a:solidFill>
                  <a:srgbClr val="0000FF"/>
                </a:solidFill>
                <a:latin typeface="Bookman Old Style" pitchFamily="18" charset="0"/>
              </a:rPr>
            </a:br>
            <a:r>
              <a:rPr lang="ru-RU" sz="2400" b="1" i="1" dirty="0" smtClean="0">
                <a:solidFill>
                  <a:srgbClr val="0000FF"/>
                </a:solidFill>
                <a:latin typeface="Bookman Old Style" pitchFamily="18" charset="0"/>
              </a:rPr>
              <a:t> Но, кладбище печально спит,</a:t>
            </a:r>
            <a:br>
              <a:rPr lang="ru-RU" sz="2400" b="1" i="1" dirty="0" smtClean="0">
                <a:solidFill>
                  <a:srgbClr val="0000FF"/>
                </a:solidFill>
                <a:latin typeface="Bookman Old Style" pitchFamily="18" charset="0"/>
              </a:rPr>
            </a:br>
            <a:r>
              <a:rPr lang="ru-RU" sz="2400" b="1" i="1" dirty="0" smtClean="0">
                <a:solidFill>
                  <a:srgbClr val="0000FF"/>
                </a:solidFill>
                <a:latin typeface="Bookman Old Style" pitchFamily="18" charset="0"/>
              </a:rPr>
              <a:t>Где на чужбине он лежит…</a:t>
            </a:r>
            <a:endParaRPr lang="ru-RU" sz="2400" b="1" i="1" dirty="0">
              <a:solidFill>
                <a:srgbClr val="0000FF"/>
              </a:solidFill>
              <a:latin typeface="Bookman Old Styl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1214422"/>
            <a:ext cx="7215238" cy="2554545"/>
          </a:xfrm>
          <a:prstGeom prst="rect">
            <a:avLst/>
          </a:prstGeom>
        </p:spPr>
        <p:txBody>
          <a:bodyPr wrap="square">
            <a:spAutoFit/>
          </a:bodyPr>
          <a:lstStyle/>
          <a:p>
            <a:r>
              <a:rPr lang="ru-RU" sz="3200" b="1" i="1" dirty="0" smtClean="0">
                <a:latin typeface="Bookman Old Style" pitchFamily="18" charset="0"/>
              </a:rPr>
              <a:t>Ароматом наполнены строки,</a:t>
            </a:r>
            <a:br>
              <a:rPr lang="ru-RU" sz="3200" b="1" i="1" dirty="0" smtClean="0">
                <a:latin typeface="Bookman Old Style" pitchFamily="18" charset="0"/>
              </a:rPr>
            </a:br>
            <a:r>
              <a:rPr lang="ru-RU" sz="3200" b="1" i="1" dirty="0" smtClean="0">
                <a:latin typeface="Bookman Old Style" pitchFamily="18" charset="0"/>
              </a:rPr>
              <a:t>В них России минувшей полёт,</a:t>
            </a:r>
            <a:br>
              <a:rPr lang="ru-RU" sz="3200" b="1" i="1" dirty="0" smtClean="0">
                <a:latin typeface="Bookman Old Style" pitchFamily="18" charset="0"/>
              </a:rPr>
            </a:br>
            <a:r>
              <a:rPr lang="ru-RU" sz="3200" b="1" i="1" dirty="0" smtClean="0">
                <a:latin typeface="Bookman Old Style" pitchFamily="18" charset="0"/>
              </a:rPr>
              <a:t>Бунин новую пропись не принял,</a:t>
            </a:r>
            <a:br>
              <a:rPr lang="ru-RU" sz="3200" b="1" i="1" dirty="0" smtClean="0">
                <a:latin typeface="Bookman Old Style" pitchFamily="18" charset="0"/>
              </a:rPr>
            </a:br>
            <a:r>
              <a:rPr lang="ru-RU" sz="3200" b="1" i="1" dirty="0" smtClean="0">
                <a:latin typeface="Bookman Old Style" pitchFamily="18" charset="0"/>
              </a:rPr>
              <a:t>И словесности был патриот.</a:t>
            </a:r>
            <a:endParaRPr lang="ru-RU" sz="3200" b="1" i="1" dirty="0">
              <a:latin typeface="Bookman Old Style" pitchFamily="18" charset="0"/>
            </a:endParaRPr>
          </a:p>
        </p:txBody>
      </p:sp>
      <p:pic>
        <p:nvPicPr>
          <p:cNvPr id="3" name="Picture 2" descr="http://03.wir.skyrock.net/wir/v1/resize/?c=isi&amp;im=%2F2562%2F60562562%2Fpics%2F3104582573_1_19_NDK3aYyW.gif&amp;w=600"/>
          <p:cNvPicPr>
            <a:picLocks noChangeAspect="1" noChangeArrowheads="1"/>
          </p:cNvPicPr>
          <p:nvPr/>
        </p:nvPicPr>
        <p:blipFill>
          <a:blip r:embed="rId2"/>
          <a:srcRect/>
          <a:stretch>
            <a:fillRect/>
          </a:stretch>
        </p:blipFill>
        <p:spPr bwMode="auto">
          <a:xfrm>
            <a:off x="1785918" y="4143380"/>
            <a:ext cx="5715000" cy="126682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rpp.nashaucheba.ru/pars_docs/refs/22/21121/img9.jpg"/>
          <p:cNvPicPr>
            <a:picLocks noChangeAspect="1" noChangeArrowheads="1"/>
          </p:cNvPicPr>
          <p:nvPr/>
        </p:nvPicPr>
        <p:blipFill>
          <a:blip r:embed="rId2"/>
          <a:srcRect/>
          <a:stretch>
            <a:fillRect/>
          </a:stretch>
        </p:blipFill>
        <p:spPr bwMode="auto">
          <a:xfrm>
            <a:off x="4572000" y="285728"/>
            <a:ext cx="4357716" cy="6286544"/>
          </a:xfrm>
          <a:prstGeom prst="rect">
            <a:avLst/>
          </a:prstGeom>
          <a:noFill/>
        </p:spPr>
      </p:pic>
      <p:pic>
        <p:nvPicPr>
          <p:cNvPr id="3" name="Picture 2" descr="http://player.myshared.ru/815204/data/images/img19.jpg"/>
          <p:cNvPicPr>
            <a:picLocks noChangeAspect="1" noChangeArrowheads="1"/>
          </p:cNvPicPr>
          <p:nvPr/>
        </p:nvPicPr>
        <p:blipFill>
          <a:blip r:embed="rId3"/>
          <a:srcRect/>
          <a:stretch>
            <a:fillRect/>
          </a:stretch>
        </p:blipFill>
        <p:spPr bwMode="auto">
          <a:xfrm>
            <a:off x="214282" y="285728"/>
            <a:ext cx="4286280" cy="628654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7158" y="500041"/>
          <a:ext cx="8286807" cy="6010231"/>
        </p:xfrm>
        <a:graphic>
          <a:graphicData uri="http://schemas.openxmlformats.org/drawingml/2006/table">
            <a:tbl>
              <a:tblPr/>
              <a:tblGrid>
                <a:gridCol w="1746371"/>
                <a:gridCol w="3305105"/>
                <a:gridCol w="3235331"/>
              </a:tblGrid>
              <a:tr h="857257">
                <a:tc>
                  <a:txBody>
                    <a:bodyPr/>
                    <a:lstStyle/>
                    <a:p>
                      <a:pPr algn="l" rtl="0" fontAlgn="t"/>
                      <a:r>
                        <a:rPr lang="ru-RU" sz="3200" b="1" i="1" dirty="0" smtClean="0">
                          <a:solidFill>
                            <a:srgbClr val="C00000"/>
                          </a:solidFill>
                          <a:latin typeface="Bookman Old Style" pitchFamily="18" charset="0"/>
                        </a:rPr>
                        <a:t>Герои</a:t>
                      </a:r>
                      <a:endParaRPr lang="ru-RU" sz="3200" b="1" i="1" dirty="0">
                        <a:solidFill>
                          <a:srgbClr val="C00000"/>
                        </a:solidFill>
                        <a:latin typeface="Bookman Old Style" pitchFamily="18"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900" b="0" dirty="0">
                          <a:solidFill>
                            <a:srgbClr val="000000"/>
                          </a:solidFill>
                          <a:latin typeface="Times New Roman"/>
                        </a:rPr>
                        <a:t> </a:t>
                      </a:r>
                      <a:r>
                        <a:rPr lang="ru-RU" sz="2400" b="1" i="1" dirty="0">
                          <a:solidFill>
                            <a:srgbClr val="FF0000"/>
                          </a:solidFill>
                          <a:latin typeface="Bookman Old Style" pitchFamily="18" charset="0"/>
                        </a:rPr>
                        <a:t>Авторская характеристика</a:t>
                      </a: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2400" b="1" i="1" dirty="0">
                          <a:solidFill>
                            <a:srgbClr val="000000"/>
                          </a:solidFill>
                          <a:latin typeface="Bookman Old Style" pitchFamily="18" charset="0"/>
                        </a:rPr>
                        <a:t>На что обращает внимание автор? </a:t>
                      </a:r>
                      <a:r>
                        <a:rPr lang="ru-RU" sz="2400" b="1" i="1" dirty="0" smtClean="0">
                          <a:solidFill>
                            <a:srgbClr val="000000"/>
                          </a:solidFill>
                          <a:latin typeface="Bookman Old Style" pitchFamily="18" charset="0"/>
                        </a:rPr>
                        <a:t> </a:t>
                      </a:r>
                      <a:endParaRPr lang="ru-RU" sz="2400" b="1" i="1" dirty="0">
                        <a:solidFill>
                          <a:srgbClr val="000000"/>
                        </a:solidFill>
                        <a:latin typeface="Bookman Old Style" pitchFamily="18"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2974">
                <a:tc>
                  <a:txBody>
                    <a:bodyPr/>
                    <a:lstStyle/>
                    <a:p>
                      <a:pPr algn="l" rtl="0" fontAlgn="t"/>
                      <a:r>
                        <a:rPr lang="ru-RU" sz="2400" b="1" i="1" dirty="0">
                          <a:solidFill>
                            <a:srgbClr val="000000"/>
                          </a:solidFill>
                          <a:latin typeface="Bookman Old Style" pitchFamily="18" charset="0"/>
                        </a:rPr>
                        <a:t>Николай Алексеевич</a:t>
                      </a:r>
                    </a:p>
                    <a:p>
                      <a:pPr algn="l" rtl="0" fontAlgn="t"/>
                      <a:endParaRPr lang="ru-RU" sz="2800" b="1" i="1" dirty="0" smtClean="0">
                        <a:solidFill>
                          <a:srgbClr val="000000"/>
                        </a:solidFill>
                        <a:latin typeface="Times New Roman"/>
                      </a:endParaRPr>
                    </a:p>
                    <a:p>
                      <a:pPr algn="l" rtl="0" fontAlgn="t"/>
                      <a:endParaRPr lang="ru-RU" sz="2800" b="1" i="1" dirty="0" smtClean="0">
                        <a:solidFill>
                          <a:srgbClr val="000000"/>
                        </a:solidFill>
                        <a:latin typeface="Times New Roman"/>
                      </a:endParaRPr>
                    </a:p>
                    <a:p>
                      <a:pPr algn="l" rtl="0" fontAlgn="t"/>
                      <a:endParaRPr lang="ru-RU" sz="2800" b="1" i="1" dirty="0" smtClean="0">
                        <a:solidFill>
                          <a:srgbClr val="000000"/>
                        </a:solidFill>
                        <a:latin typeface="Times New Roman"/>
                      </a:endParaRPr>
                    </a:p>
                    <a:p>
                      <a:pPr algn="l" rtl="0" fontAlgn="t"/>
                      <a:endParaRPr lang="ru-RU" sz="2800" b="1" i="1" dirty="0" smtClean="0">
                        <a:solidFill>
                          <a:srgbClr val="000000"/>
                        </a:solidFill>
                        <a:latin typeface="Times New Roman"/>
                      </a:endParaRPr>
                    </a:p>
                    <a:p>
                      <a:pPr algn="l" rtl="0" fontAlgn="t"/>
                      <a:r>
                        <a:rPr lang="ru-RU" sz="2400" b="1" i="1" dirty="0" smtClean="0">
                          <a:solidFill>
                            <a:srgbClr val="C00000"/>
                          </a:solidFill>
                          <a:latin typeface="Bookman Old Style" pitchFamily="18" charset="0"/>
                        </a:rPr>
                        <a:t>Надежда</a:t>
                      </a:r>
                      <a:endParaRPr lang="ru-RU" sz="2800" b="1" i="1" dirty="0">
                        <a:solidFill>
                          <a:srgbClr val="C00000"/>
                        </a:solidFill>
                        <a:latin typeface="Bookman Old Style" pitchFamily="18" charset="0"/>
                      </a:endParaRP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800" b="1" i="1" dirty="0">
                          <a:solidFill>
                            <a:srgbClr val="DF2DBD"/>
                          </a:solidFill>
                          <a:latin typeface="Bookman Old Style" pitchFamily="18" charset="0"/>
                        </a:rPr>
                        <a:t>Белые усы, редкая смоляная борода, бледные худые руки, строгий, вопрошающий, но усталый взгляд, красивое, удлиненное лицо, стройный старик, строгий, но усталый, седые бакенбарды</a:t>
                      </a:r>
                    </a:p>
                    <a:p>
                      <a:pPr algn="l" rtl="0" fontAlgn="t"/>
                      <a:endParaRPr lang="ru-RU" sz="1800" b="1" i="1" dirty="0" smtClean="0">
                        <a:solidFill>
                          <a:srgbClr val="DF2DBD"/>
                        </a:solidFill>
                        <a:latin typeface="Bookman Old Style" pitchFamily="18" charset="0"/>
                      </a:endParaRPr>
                    </a:p>
                    <a:p>
                      <a:pPr algn="l" rtl="0" fontAlgn="t"/>
                      <a:r>
                        <a:rPr lang="ru-RU" sz="2000" b="1" i="1" dirty="0" smtClean="0">
                          <a:solidFill>
                            <a:srgbClr val="DF2DBD"/>
                          </a:solidFill>
                          <a:latin typeface="Bookman Old Style" pitchFamily="18" charset="0"/>
                        </a:rPr>
                        <a:t>Чернобровая</a:t>
                      </a:r>
                      <a:r>
                        <a:rPr lang="ru-RU" sz="2000" b="1" i="1" dirty="0">
                          <a:solidFill>
                            <a:srgbClr val="DF2DBD"/>
                          </a:solidFill>
                          <a:latin typeface="Bookman Old Style" pitchFamily="18" charset="0"/>
                        </a:rPr>
                        <a:t>, темноволосая, красивая, легкая на ходу, полная, с округлыми плечами, в доме все чисто, опрятно, уютно</a:t>
                      </a: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ru-RU" sz="1600" b="1" i="1" dirty="0" smtClean="0">
                          <a:solidFill>
                            <a:srgbClr val="000000"/>
                          </a:solidFill>
                          <a:latin typeface="Bookman Old Style" pitchFamily="18" charset="0"/>
                        </a:rPr>
                        <a:t>  </a:t>
                      </a:r>
                      <a:r>
                        <a:rPr lang="ru-RU" sz="1600" b="1" i="1" dirty="0" smtClean="0">
                          <a:solidFill>
                            <a:srgbClr val="C00000"/>
                          </a:solidFill>
                          <a:latin typeface="Bookman Old Style" pitchFamily="18" charset="0"/>
                        </a:rPr>
                        <a:t>на две </a:t>
                      </a:r>
                      <a:r>
                        <a:rPr lang="ru-RU" sz="1600" b="1" i="1" dirty="0">
                          <a:solidFill>
                            <a:srgbClr val="C00000"/>
                          </a:solidFill>
                          <a:latin typeface="Bookman Old Style" pitchFamily="18" charset="0"/>
                        </a:rPr>
                        <a:t>детали: сохранившаяся красота и бледность, усталость, седина. </a:t>
                      </a:r>
                      <a:r>
                        <a:rPr lang="ru-RU" sz="1600" b="1" i="1" dirty="0" smtClean="0">
                          <a:solidFill>
                            <a:srgbClr val="C00000"/>
                          </a:solidFill>
                          <a:latin typeface="Bookman Old Style" pitchFamily="18" charset="0"/>
                        </a:rPr>
                        <a:t>  Н.А</a:t>
                      </a:r>
                      <a:r>
                        <a:rPr lang="ru-RU" sz="1600" b="1" i="1" dirty="0">
                          <a:solidFill>
                            <a:srgbClr val="C00000"/>
                          </a:solidFill>
                          <a:latin typeface="Bookman Old Style" pitchFamily="18" charset="0"/>
                        </a:rPr>
                        <a:t>. пришлось повидать в жизни много горького, нерадостного. Перед нами уставший от жизни человек.</a:t>
                      </a:r>
                    </a:p>
                    <a:p>
                      <a:pPr algn="l" rtl="0" fontAlgn="t"/>
                      <a:r>
                        <a:rPr lang="ru-RU" sz="1600" b="1" i="1" dirty="0">
                          <a:solidFill>
                            <a:srgbClr val="C00000"/>
                          </a:solidFill>
                          <a:latin typeface="Bookman Old Style" pitchFamily="18" charset="0"/>
                        </a:rPr>
                        <a:t>У Надежды все чисто, красиво. Создается впечатление женщины, если не счастливой, то вполне довольной своей жизнью, а чистота, окружающая её ассоциируется с чистотой души.</a:t>
                      </a:r>
                    </a:p>
                  </a:txBody>
                  <a:tcPr marL="53526" marR="5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858280" cy="5840435"/>
          </a:xfrm>
        </p:spPr>
        <p:txBody>
          <a:bodyPr/>
          <a:lstStyle/>
          <a:p>
            <a:r>
              <a:rPr lang="ru-RU" sz="2000" b="1" i="1" dirty="0" smtClean="0">
                <a:latin typeface="Bookman Old Style" pitchFamily="18" charset="0"/>
              </a:rPr>
              <a:t>Перед нами два </a:t>
            </a:r>
            <a:r>
              <a:rPr lang="ru-RU" sz="2000" b="1" i="1" dirty="0" err="1" smtClean="0">
                <a:latin typeface="Bookman Old Style" pitchFamily="18" charset="0"/>
              </a:rPr>
              <a:t>героя:Николай</a:t>
            </a:r>
            <a:r>
              <a:rPr lang="ru-RU" sz="2000" b="1" i="1" dirty="0" smtClean="0">
                <a:latin typeface="Bookman Old Style" pitchFamily="18" charset="0"/>
              </a:rPr>
              <a:t> </a:t>
            </a:r>
            <a:r>
              <a:rPr lang="ru-RU" sz="2000" b="1" i="1" dirty="0" smtClean="0">
                <a:latin typeface="Bookman Old Style" pitchFamily="18" charset="0"/>
              </a:rPr>
              <a:t>- несчастный, одинокий, уставший от жизни человек. Надежда тоже одинока, но нет такого чувства, что жизнь Надежды не удалась, не сложилась, прошла впустую, нет ощущения уставшего от жизни человека. Она все также молода, красива, легка.  Надежда всю жизнь любит и продолжает любить Николая Алексеевича. И именно любовь наполняет жизнь Надежды смыслом. Николай Алексеевич в свое время отказался от любви, испугался, сбежал, бросил её, предал любовь. И, однажды предав, он больше никогда не встретил  и не ощутил  настоящей любви. И вот через много лет они вновь встречаются: Надежда   также любит, а Николай Алексеевич все понял, осознал и, может быть, готов вернуться. Но Надежда – не прощает и отвергает его.    Настоящая любовь </a:t>
            </a:r>
          </a:p>
          <a:p>
            <a:r>
              <a:rPr lang="ru-RU" sz="2000" b="1" i="1" dirty="0" smtClean="0">
                <a:latin typeface="Bookman Old Style" pitchFamily="18" charset="0"/>
              </a:rPr>
              <a:t>не прощает человеческих ошибок, и,  отвернувшись от любви, человек обрекает себя на жизнь  без любви, а следовательно, без счастья. Такова  и есть жизнь Николая Алексеевича.</a:t>
            </a:r>
          </a:p>
          <a:p>
            <a:r>
              <a:rPr lang="ru-RU" sz="2000" b="1" i="1" dirty="0" smtClean="0">
                <a:latin typeface="Bookman Old Style" pitchFamily="18" charset="0"/>
              </a:rPr>
              <a:t> </a:t>
            </a:r>
          </a:p>
          <a:p>
            <a:endParaRPr lang="ru-RU" sz="1800" b="1" i="1" dirty="0">
              <a:latin typeface="Bookman Old Styl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142976" y="428604"/>
            <a:ext cx="2928958" cy="1000132"/>
          </a:xfrm>
          <a:prstGeom prst="round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i="1" dirty="0" smtClean="0">
                <a:latin typeface="Bookman Old Style" pitchFamily="18" charset="0"/>
              </a:rPr>
              <a:t>Николай </a:t>
            </a:r>
            <a:endParaRPr lang="ru-RU" sz="3200" b="1" i="1" dirty="0">
              <a:latin typeface="Bookman Old Style" pitchFamily="18" charset="0"/>
            </a:endParaRPr>
          </a:p>
        </p:txBody>
      </p:sp>
      <p:sp>
        <p:nvSpPr>
          <p:cNvPr id="5" name="Скругленный прямоугольник 4"/>
          <p:cNvSpPr/>
          <p:nvPr/>
        </p:nvSpPr>
        <p:spPr>
          <a:xfrm>
            <a:off x="5786446" y="500042"/>
            <a:ext cx="2928958" cy="1000132"/>
          </a:xfrm>
          <a:prstGeom prst="round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smtClean="0">
                <a:latin typeface="Bookman Old Style" pitchFamily="18" charset="0"/>
              </a:rPr>
              <a:t>Надежда</a:t>
            </a:r>
            <a:endParaRPr lang="ru-RU" sz="2800" b="1" i="1" dirty="0">
              <a:latin typeface="Bookman Old Style" pitchFamily="18" charset="0"/>
            </a:endParaRPr>
          </a:p>
        </p:txBody>
      </p:sp>
      <p:sp>
        <p:nvSpPr>
          <p:cNvPr id="6" name="Стрелка вниз 5"/>
          <p:cNvSpPr/>
          <p:nvPr/>
        </p:nvSpPr>
        <p:spPr>
          <a:xfrm>
            <a:off x="2214546" y="142873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7000892" y="150017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85720" y="2357430"/>
            <a:ext cx="4000528" cy="2214578"/>
          </a:xfrm>
          <a:prstGeom prst="ellipse">
            <a:avLst/>
          </a:prstGeom>
          <a:ln w="76200"/>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smtClean="0">
                <a:latin typeface="Bookman Old Style" pitchFamily="18" charset="0"/>
              </a:rPr>
              <a:t>Несчастный</a:t>
            </a:r>
          </a:p>
          <a:p>
            <a:pPr algn="ctr"/>
            <a:r>
              <a:rPr lang="ru-RU" sz="2800" b="1" i="1" dirty="0" smtClean="0">
                <a:latin typeface="Bookman Old Style" pitchFamily="18" charset="0"/>
              </a:rPr>
              <a:t>Одинокий</a:t>
            </a:r>
          </a:p>
          <a:p>
            <a:pPr algn="ctr"/>
            <a:r>
              <a:rPr lang="ru-RU" sz="2800" b="1" i="1" dirty="0" smtClean="0">
                <a:latin typeface="Bookman Old Style" pitchFamily="18" charset="0"/>
              </a:rPr>
              <a:t>уставший</a:t>
            </a:r>
            <a:endParaRPr lang="ru-RU" sz="2000" b="1" i="1" dirty="0">
              <a:latin typeface="Bookman Old Style" pitchFamily="18" charset="0"/>
            </a:endParaRPr>
          </a:p>
        </p:txBody>
      </p:sp>
      <p:sp>
        <p:nvSpPr>
          <p:cNvPr id="9" name="Овал 8"/>
          <p:cNvSpPr/>
          <p:nvPr/>
        </p:nvSpPr>
        <p:spPr>
          <a:xfrm>
            <a:off x="5143504" y="2428868"/>
            <a:ext cx="4000496" cy="2214578"/>
          </a:xfrm>
          <a:prstGeom prst="ellipse">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smtClean="0">
                <a:latin typeface="Bookman Old Style" pitchFamily="18" charset="0"/>
              </a:rPr>
              <a:t>Одинокая</a:t>
            </a:r>
          </a:p>
          <a:p>
            <a:pPr algn="ctr"/>
            <a:r>
              <a:rPr lang="ru-RU" sz="2800" b="1" i="1" dirty="0" smtClean="0">
                <a:latin typeface="Bookman Old Style" pitchFamily="18" charset="0"/>
              </a:rPr>
              <a:t>Красивая</a:t>
            </a:r>
          </a:p>
          <a:p>
            <a:pPr algn="ctr"/>
            <a:r>
              <a:rPr lang="ru-RU" sz="2400" b="1" i="1" dirty="0" smtClean="0">
                <a:latin typeface="Bookman Old Style" pitchFamily="18" charset="0"/>
              </a:rPr>
              <a:t>Жизнелюбивая</a:t>
            </a:r>
            <a:endParaRPr lang="ru-RU" b="1" i="1" dirty="0" smtClean="0">
              <a:latin typeface="Bookman Old Style" pitchFamily="18" charset="0"/>
            </a:endParaRPr>
          </a:p>
          <a:p>
            <a:pPr algn="ctr"/>
            <a:endParaRPr lang="ru-RU" dirty="0"/>
          </a:p>
        </p:txBody>
      </p:sp>
      <p:sp>
        <p:nvSpPr>
          <p:cNvPr id="11" name="Стрелка вправо 10"/>
          <p:cNvSpPr/>
          <p:nvPr/>
        </p:nvSpPr>
        <p:spPr>
          <a:xfrm>
            <a:off x="3929058" y="3214686"/>
            <a:ext cx="1285884" cy="413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14348" y="4714884"/>
            <a:ext cx="5357850" cy="1323439"/>
          </a:xfrm>
          <a:prstGeom prst="rect">
            <a:avLst/>
          </a:prstGeom>
        </p:spPr>
        <p:txBody>
          <a:bodyPr wrap="square">
            <a:spAutoFit/>
          </a:bodyPr>
          <a:lstStyle/>
          <a:p>
            <a:r>
              <a:rPr lang="ru-RU" sz="2000" b="1" i="1" dirty="0" smtClean="0">
                <a:solidFill>
                  <a:srgbClr val="FF0000"/>
                </a:solidFill>
                <a:latin typeface="Bookman Old Style" pitchFamily="18" charset="0"/>
              </a:rPr>
              <a:t>Шиповник – дикая роза – олицетворяет любовь</a:t>
            </a:r>
            <a:r>
              <a:rPr lang="ru-RU" sz="2000" b="1" i="1" dirty="0" smtClean="0">
                <a:solidFill>
                  <a:srgbClr val="FF0000"/>
                </a:solidFill>
                <a:latin typeface="Bookman Old Style" pitchFamily="18" charset="0"/>
              </a:rPr>
              <a:t>,</a:t>
            </a:r>
          </a:p>
          <a:p>
            <a:r>
              <a:rPr lang="ru-RU" sz="2000" b="1" i="1" dirty="0" smtClean="0">
                <a:solidFill>
                  <a:srgbClr val="FF0000"/>
                </a:solidFill>
                <a:latin typeface="Bookman Old Style" pitchFamily="18" charset="0"/>
              </a:rPr>
              <a:t> </a:t>
            </a:r>
            <a:r>
              <a:rPr lang="ru-RU" sz="2000" b="1" i="1" dirty="0" smtClean="0">
                <a:solidFill>
                  <a:srgbClr val="FF0000"/>
                </a:solidFill>
                <a:latin typeface="Bookman Old Style" pitchFamily="18" charset="0"/>
              </a:rPr>
              <a:t>где зачастую </a:t>
            </a:r>
            <a:r>
              <a:rPr lang="ru-RU" sz="2000" b="1" i="1" dirty="0" smtClean="0">
                <a:solidFill>
                  <a:srgbClr val="FF0000"/>
                </a:solidFill>
                <a:latin typeface="Bookman Old Style" pitchFamily="18" charset="0"/>
              </a:rPr>
              <a:t>правят</a:t>
            </a:r>
          </a:p>
          <a:p>
            <a:r>
              <a:rPr lang="ru-RU" sz="2000" b="1" i="1" dirty="0" smtClean="0">
                <a:solidFill>
                  <a:srgbClr val="FF0000"/>
                </a:solidFill>
                <a:latin typeface="Bookman Old Style" pitchFamily="18" charset="0"/>
              </a:rPr>
              <a:t> </a:t>
            </a:r>
            <a:r>
              <a:rPr lang="ru-RU" sz="2000" b="1" i="1" dirty="0" smtClean="0">
                <a:solidFill>
                  <a:srgbClr val="FF0000"/>
                </a:solidFill>
                <a:latin typeface="Bookman Old Style" pitchFamily="18" charset="0"/>
              </a:rPr>
              <a:t>балом  расчеты и предрассудки.</a:t>
            </a:r>
            <a:endParaRPr lang="ru-RU" sz="2000" b="1" i="1" dirty="0" smtClean="0">
              <a:solidFill>
                <a:srgbClr val="FF0000"/>
              </a:solidFill>
              <a:latin typeface="Bookman Old Style" pitchFamily="18" charset="0"/>
            </a:endParaRPr>
          </a:p>
        </p:txBody>
      </p:sp>
      <p:pic>
        <p:nvPicPr>
          <p:cNvPr id="12" name="Picture 2" descr="http://img1.liveinternet.ru/images/attach/c/10/108/573/108573209_shipovnik_roza_2.jpg"/>
          <p:cNvPicPr>
            <a:picLocks noChangeAspect="1" noChangeArrowheads="1"/>
          </p:cNvPicPr>
          <p:nvPr/>
        </p:nvPicPr>
        <p:blipFill>
          <a:blip r:embed="rId2" cstate="print"/>
          <a:srcRect/>
          <a:stretch>
            <a:fillRect/>
          </a:stretch>
        </p:blipFill>
        <p:spPr bwMode="auto">
          <a:xfrm>
            <a:off x="6357950" y="4711082"/>
            <a:ext cx="2381224" cy="18175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anywalls.com/download.php?file=201312/640x480/anywalls.com-73115.jpg"/>
          <p:cNvPicPr>
            <a:picLocks noChangeAspect="1" noChangeArrowheads="1"/>
          </p:cNvPicPr>
          <p:nvPr/>
        </p:nvPicPr>
        <p:blipFill>
          <a:blip r:embed="rId2"/>
          <a:srcRect/>
          <a:stretch>
            <a:fillRect/>
          </a:stretch>
        </p:blipFill>
        <p:spPr bwMode="auto">
          <a:xfrm>
            <a:off x="214282" y="285727"/>
            <a:ext cx="8715436" cy="637451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58204" cy="5911873"/>
          </a:xfrm>
        </p:spPr>
        <p:txBody>
          <a:bodyPr/>
          <a:lstStyle/>
          <a:p>
            <a:pPr>
              <a:buNone/>
            </a:pPr>
            <a:r>
              <a:rPr lang="ru-RU" sz="1800" b="1" i="1" dirty="0" smtClean="0">
                <a:latin typeface="Bookman Old Style" pitchFamily="18" charset="0"/>
              </a:rPr>
              <a:t>– </a:t>
            </a:r>
            <a:r>
              <a:rPr lang="ru-RU" sz="2400" b="1" i="1" dirty="0" smtClean="0">
                <a:solidFill>
                  <a:srgbClr val="0000FF"/>
                </a:solidFill>
                <a:latin typeface="Bookman Old Style" pitchFamily="18" charset="0"/>
              </a:rPr>
              <a:t>Только ли эти события были в жизни сорокавосьмилетней Надежды и шестидесятилетнего Николая Алексеевича?  </a:t>
            </a:r>
          </a:p>
          <a:p>
            <a:r>
              <a:rPr lang="ru-RU" sz="2400" b="1" i="1" dirty="0" smtClean="0">
                <a:solidFill>
                  <a:srgbClr val="0000FF"/>
                </a:solidFill>
                <a:latin typeface="Bookman Old Style" pitchFamily="18" charset="0"/>
              </a:rPr>
              <a:t>– Но почему писатель выбрал именно их?  </a:t>
            </a:r>
          </a:p>
          <a:p>
            <a:r>
              <a:rPr lang="ru-RU" sz="2400" b="1" i="1" dirty="0" smtClean="0">
                <a:solidFill>
                  <a:srgbClr val="0000FF"/>
                </a:solidFill>
                <a:latin typeface="Bookman Old Style" pitchFamily="18" charset="0"/>
              </a:rPr>
              <a:t>–  Чем является любовь для Николая Алексеевича?   </a:t>
            </a:r>
          </a:p>
          <a:p>
            <a:r>
              <a:rPr lang="ru-RU" sz="2400" b="1" i="1" dirty="0" smtClean="0">
                <a:solidFill>
                  <a:srgbClr val="0000FF"/>
                </a:solidFill>
                <a:latin typeface="Bookman Old Style" pitchFamily="18" charset="0"/>
              </a:rPr>
              <a:t>– А для Надежды?  </a:t>
            </a:r>
          </a:p>
          <a:p>
            <a:r>
              <a:rPr lang="ru-RU" sz="2400" b="1" i="1" dirty="0" smtClean="0">
                <a:solidFill>
                  <a:srgbClr val="0000FF"/>
                </a:solidFill>
                <a:latin typeface="Bookman Old Style" pitchFamily="18" charset="0"/>
              </a:rPr>
              <a:t>– Как вы думаете, </a:t>
            </a:r>
          </a:p>
          <a:p>
            <a:r>
              <a:rPr lang="ru-RU" sz="2400" b="1" i="1" dirty="0" smtClean="0">
                <a:solidFill>
                  <a:srgbClr val="0000FF"/>
                </a:solidFill>
                <a:latin typeface="Bookman Old Style" pitchFamily="18" charset="0"/>
              </a:rPr>
              <a:t>почему наши герои</a:t>
            </a:r>
          </a:p>
          <a:p>
            <a:r>
              <a:rPr lang="ru-RU" sz="2400" b="1" i="1" dirty="0" smtClean="0">
                <a:solidFill>
                  <a:srgbClr val="0000FF"/>
                </a:solidFill>
                <a:latin typeface="Bookman Old Style" pitchFamily="18" charset="0"/>
              </a:rPr>
              <a:t> расстались 30 лет тому </a:t>
            </a:r>
          </a:p>
          <a:p>
            <a:r>
              <a:rPr lang="ru-RU" sz="2400" b="1" i="1" dirty="0" smtClean="0">
                <a:solidFill>
                  <a:srgbClr val="0000FF"/>
                </a:solidFill>
                <a:latin typeface="Bookman Old Style" pitchFamily="18" charset="0"/>
              </a:rPr>
              <a:t>назад?  </a:t>
            </a:r>
          </a:p>
        </p:txBody>
      </p:sp>
      <p:pic>
        <p:nvPicPr>
          <p:cNvPr id="4" name="Picture 4" descr="http://thankyou.ru/upload/clients/bunin/books/temnye_allei/read/i_008.jpg"/>
          <p:cNvPicPr>
            <a:picLocks noChangeAspect="1" noChangeArrowheads="1"/>
          </p:cNvPicPr>
          <p:nvPr/>
        </p:nvPicPr>
        <p:blipFill>
          <a:blip r:embed="rId2"/>
          <a:srcRect/>
          <a:stretch>
            <a:fillRect/>
          </a:stretch>
        </p:blipFill>
        <p:spPr bwMode="auto">
          <a:xfrm>
            <a:off x="5929322" y="2357430"/>
            <a:ext cx="2793043" cy="392909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00430" y="2214554"/>
            <a:ext cx="2286016" cy="15716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i="1" dirty="0" smtClean="0">
                <a:solidFill>
                  <a:srgbClr val="FF0000"/>
                </a:solidFill>
                <a:latin typeface="Bookman Old Style" pitchFamily="18" charset="0"/>
              </a:rPr>
              <a:t>История героев</a:t>
            </a:r>
            <a:endParaRPr lang="ru-RU" sz="3200" b="1" i="1" dirty="0">
              <a:solidFill>
                <a:srgbClr val="FF0000"/>
              </a:solidFill>
              <a:latin typeface="Bookman Old Style" pitchFamily="18" charset="0"/>
            </a:endParaRPr>
          </a:p>
        </p:txBody>
      </p:sp>
      <p:sp>
        <p:nvSpPr>
          <p:cNvPr id="3" name="Прямоугольник 2"/>
          <p:cNvSpPr/>
          <p:nvPr/>
        </p:nvSpPr>
        <p:spPr>
          <a:xfrm>
            <a:off x="571472" y="357166"/>
            <a:ext cx="2000264" cy="1700218"/>
          </a:xfrm>
          <a:prstGeom prst="rect">
            <a:avLst/>
          </a:prstGeom>
          <a:solidFill>
            <a:srgbClr val="DF2D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i="1" dirty="0" smtClean="0">
                <a:latin typeface="Bookman Old Style" pitchFamily="18" charset="0"/>
              </a:rPr>
              <a:t>Любовь</a:t>
            </a:r>
            <a:endParaRPr lang="ru-RU" sz="3200" b="1" i="1" dirty="0">
              <a:latin typeface="Bookman Old Style" pitchFamily="18" charset="0"/>
            </a:endParaRPr>
          </a:p>
        </p:txBody>
      </p:sp>
      <p:sp>
        <p:nvSpPr>
          <p:cNvPr id="4" name="Прямоугольник 3"/>
          <p:cNvSpPr/>
          <p:nvPr/>
        </p:nvSpPr>
        <p:spPr>
          <a:xfrm>
            <a:off x="6429388" y="500042"/>
            <a:ext cx="2214578" cy="20717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latin typeface="Bookman Old Style" pitchFamily="18" charset="0"/>
              </a:rPr>
              <a:t>Встреча</a:t>
            </a:r>
          </a:p>
          <a:p>
            <a:pPr algn="ctr"/>
            <a:r>
              <a:rPr lang="ru-RU" sz="2400" b="1" i="1" dirty="0" smtClean="0"/>
              <a:t> </a:t>
            </a:r>
            <a:r>
              <a:rPr lang="ru-RU" sz="2400" b="1" i="1" dirty="0" smtClean="0">
                <a:latin typeface="Bookman Old Style" pitchFamily="18" charset="0"/>
              </a:rPr>
              <a:t>на</a:t>
            </a:r>
          </a:p>
          <a:p>
            <a:pPr algn="ctr"/>
            <a:r>
              <a:rPr lang="ru-RU" sz="2400" b="1" i="1" dirty="0" smtClean="0"/>
              <a:t> </a:t>
            </a:r>
            <a:r>
              <a:rPr lang="ru-RU" sz="2400" b="1" i="1" dirty="0" smtClean="0">
                <a:latin typeface="Bookman Old Style" pitchFamily="18" charset="0"/>
              </a:rPr>
              <a:t>почтовой  станции</a:t>
            </a:r>
            <a:endParaRPr lang="ru-RU" b="1" i="1" dirty="0">
              <a:latin typeface="Bookman Old Style" pitchFamily="18" charset="0"/>
            </a:endParaRPr>
          </a:p>
        </p:txBody>
      </p:sp>
      <p:sp>
        <p:nvSpPr>
          <p:cNvPr id="5" name="Скругленный прямоугольник 4"/>
          <p:cNvSpPr/>
          <p:nvPr/>
        </p:nvSpPr>
        <p:spPr>
          <a:xfrm>
            <a:off x="6286512" y="3929066"/>
            <a:ext cx="2857488" cy="18573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latin typeface="Bookman Old Style" pitchFamily="18" charset="0"/>
              </a:rPr>
              <a:t>расставание</a:t>
            </a:r>
            <a:endParaRPr lang="ru-RU" sz="2400" b="1" i="1" dirty="0">
              <a:latin typeface="Bookman Old Style" pitchFamily="18" charset="0"/>
            </a:endParaRPr>
          </a:p>
        </p:txBody>
      </p:sp>
      <p:sp>
        <p:nvSpPr>
          <p:cNvPr id="6" name="Скругленный прямоугольник 5"/>
          <p:cNvSpPr/>
          <p:nvPr/>
        </p:nvSpPr>
        <p:spPr>
          <a:xfrm>
            <a:off x="571472" y="4071942"/>
            <a:ext cx="2000264" cy="150019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0000FF"/>
                </a:solidFill>
                <a:latin typeface="Bookman Old Style" pitchFamily="18" charset="0"/>
              </a:rPr>
              <a:t>Семейная жизнь</a:t>
            </a:r>
            <a:endParaRPr lang="ru-RU" sz="2400" b="1" i="1" dirty="0">
              <a:solidFill>
                <a:srgbClr val="0000FF"/>
              </a:solidFill>
              <a:latin typeface="Bookman Old Style" pitchFamily="18" charset="0"/>
            </a:endParaRPr>
          </a:p>
        </p:txBody>
      </p:sp>
      <p:sp>
        <p:nvSpPr>
          <p:cNvPr id="7" name="Прямоугольник 6"/>
          <p:cNvSpPr/>
          <p:nvPr/>
        </p:nvSpPr>
        <p:spPr>
          <a:xfrm>
            <a:off x="3857620" y="5000636"/>
            <a:ext cx="1843094" cy="10572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smtClean="0">
                <a:latin typeface="Bookman Old Style" pitchFamily="18" charset="0"/>
              </a:rPr>
              <a:t>отъезд</a:t>
            </a:r>
            <a:endParaRPr lang="ru-RU" sz="2800" b="1" i="1" dirty="0">
              <a:latin typeface="Bookman Old Style" pitchFamily="18" charset="0"/>
            </a:endParaRPr>
          </a:p>
        </p:txBody>
      </p:sp>
      <p:cxnSp>
        <p:nvCxnSpPr>
          <p:cNvPr id="9" name="Прямая со стрелкой 8"/>
          <p:cNvCxnSpPr/>
          <p:nvPr/>
        </p:nvCxnSpPr>
        <p:spPr>
          <a:xfrm rot="16200000" flipH="1">
            <a:off x="6732999" y="3268266"/>
            <a:ext cx="1428762" cy="35719"/>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5400000" flipH="1" flipV="1">
            <a:off x="2607455" y="3750471"/>
            <a:ext cx="928694" cy="857256"/>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rot="16200000" flipH="1">
            <a:off x="5607851" y="3893347"/>
            <a:ext cx="857256" cy="64294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endCxn id="2" idx="1"/>
          </p:cNvCxnSpPr>
          <p:nvPr/>
        </p:nvCxnSpPr>
        <p:spPr>
          <a:xfrm>
            <a:off x="2500298" y="2071678"/>
            <a:ext cx="1000132" cy="928694"/>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4000496" y="4500570"/>
            <a:ext cx="1285884" cy="1588"/>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stCxn id="2" idx="3"/>
          </p:cNvCxnSpPr>
          <p:nvPr/>
        </p:nvCxnSpPr>
        <p:spPr>
          <a:xfrm flipV="1">
            <a:off x="5786446" y="2500306"/>
            <a:ext cx="714380" cy="50006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2714612" y="1285860"/>
            <a:ext cx="3643338" cy="158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endCxn id="6" idx="0"/>
          </p:cNvCxnSpPr>
          <p:nvPr/>
        </p:nvCxnSpPr>
        <p:spPr>
          <a:xfrm rot="5400000">
            <a:off x="642913" y="3071810"/>
            <a:ext cx="1928823" cy="7144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img0.liveinternet.ru/images/attach/c/4/80/954/80954046_60S.gif"/>
          <p:cNvPicPr>
            <a:picLocks noChangeAspect="1" noChangeArrowheads="1" noCrop="1"/>
          </p:cNvPicPr>
          <p:nvPr/>
        </p:nvPicPr>
        <p:blipFill>
          <a:blip r:embed="rId2"/>
          <a:srcRect/>
          <a:stretch>
            <a:fillRect/>
          </a:stretch>
        </p:blipFill>
        <p:spPr bwMode="auto">
          <a:xfrm>
            <a:off x="214282" y="273821"/>
            <a:ext cx="8715436" cy="636988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idx="1"/>
          </p:nvPr>
        </p:nvSpPr>
        <p:spPr>
          <a:xfrm>
            <a:off x="4214810" y="285728"/>
            <a:ext cx="4572032" cy="5840435"/>
          </a:xfrm>
        </p:spPr>
        <p:txBody>
          <a:bodyPr>
            <a:prstTxWarp prst="textPlain">
              <a:avLst/>
            </a:prstTxWarp>
          </a:bodyPr>
          <a:lstStyle/>
          <a:p>
            <a:r>
              <a:rPr lang="ru-RU" b="1" i="1" dirty="0" smtClean="0">
                <a:solidFill>
                  <a:srgbClr val="DF2DBD"/>
                </a:solidFill>
                <a:latin typeface="Bookman Old Style" pitchFamily="18" charset="0"/>
              </a:rPr>
              <a:t>«Выньте Бунина из литературы, и она потускнеет,</a:t>
            </a:r>
          </a:p>
          <a:p>
            <a:r>
              <a:rPr lang="ru-RU" b="1" i="1" dirty="0" smtClean="0">
                <a:solidFill>
                  <a:srgbClr val="DF2DBD"/>
                </a:solidFill>
                <a:latin typeface="Bookman Old Style" pitchFamily="18" charset="0"/>
              </a:rPr>
              <a:t>лишится живого радужного блеска  и звездного сияния одинокой души»</a:t>
            </a:r>
          </a:p>
          <a:p>
            <a:r>
              <a:rPr lang="ru-RU" b="1" i="1" dirty="0" smtClean="0">
                <a:solidFill>
                  <a:srgbClr val="FF0000"/>
                </a:solidFill>
                <a:latin typeface="Bookman Old Style" pitchFamily="18" charset="0"/>
              </a:rPr>
              <a:t>М.Горький</a:t>
            </a:r>
            <a:endParaRPr lang="ru-RU" sz="3600" b="1" i="1" dirty="0">
              <a:solidFill>
                <a:srgbClr val="FF0000"/>
              </a:solidFill>
              <a:latin typeface="Bookman Old Style" pitchFamily="18" charset="0"/>
            </a:endParaRPr>
          </a:p>
        </p:txBody>
      </p:sp>
      <p:pic>
        <p:nvPicPr>
          <p:cNvPr id="4" name="Picture 4" descr="http://i33.fastpic.ru/big/2013/0816/64/5a1b9107b8dce3799d8cd006acb84764.jpeg"/>
          <p:cNvPicPr>
            <a:picLocks noChangeAspect="1" noChangeArrowheads="1"/>
          </p:cNvPicPr>
          <p:nvPr/>
        </p:nvPicPr>
        <p:blipFill>
          <a:blip r:embed="rId2"/>
          <a:srcRect/>
          <a:stretch>
            <a:fillRect/>
          </a:stretch>
        </p:blipFill>
        <p:spPr bwMode="auto">
          <a:xfrm>
            <a:off x="428596" y="428604"/>
            <a:ext cx="3786214" cy="5715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har.ru/books/2577005_Temnye_allei.jpg"/>
          <p:cNvPicPr>
            <a:picLocks noChangeAspect="1" noChangeArrowheads="1"/>
          </p:cNvPicPr>
          <p:nvPr/>
        </p:nvPicPr>
        <p:blipFill>
          <a:blip r:embed="rId2"/>
          <a:srcRect/>
          <a:stretch>
            <a:fillRect/>
          </a:stretch>
        </p:blipFill>
        <p:spPr bwMode="auto">
          <a:xfrm>
            <a:off x="2214546" y="357166"/>
            <a:ext cx="2700334" cy="4211236"/>
          </a:xfrm>
          <a:prstGeom prst="rect">
            <a:avLst/>
          </a:prstGeom>
          <a:noFill/>
        </p:spPr>
      </p:pic>
      <p:pic>
        <p:nvPicPr>
          <p:cNvPr id="1030" name="Picture 6" descr="http://sdpk.com.ua/product/fbn2.jpg"/>
          <p:cNvPicPr>
            <a:picLocks noChangeAspect="1" noChangeArrowheads="1"/>
          </p:cNvPicPr>
          <p:nvPr/>
        </p:nvPicPr>
        <p:blipFill>
          <a:blip r:embed="rId3"/>
          <a:srcRect/>
          <a:stretch>
            <a:fillRect/>
          </a:stretch>
        </p:blipFill>
        <p:spPr bwMode="auto">
          <a:xfrm>
            <a:off x="285721" y="285728"/>
            <a:ext cx="2196948" cy="4286280"/>
          </a:xfrm>
          <a:prstGeom prst="rect">
            <a:avLst/>
          </a:prstGeom>
          <a:noFill/>
        </p:spPr>
      </p:pic>
      <p:pic>
        <p:nvPicPr>
          <p:cNvPr id="6" name="Picture 4" descr="http://s5.goods.ozstatic.by/1000/169/414/10/10414169_0.jpg"/>
          <p:cNvPicPr>
            <a:picLocks noChangeAspect="1" noChangeArrowheads="1"/>
          </p:cNvPicPr>
          <p:nvPr/>
        </p:nvPicPr>
        <p:blipFill>
          <a:blip r:embed="rId4"/>
          <a:srcRect/>
          <a:stretch>
            <a:fillRect/>
          </a:stretch>
        </p:blipFill>
        <p:spPr bwMode="auto">
          <a:xfrm>
            <a:off x="6429388" y="285728"/>
            <a:ext cx="2434055" cy="3877200"/>
          </a:xfrm>
          <a:prstGeom prst="rect">
            <a:avLst/>
          </a:prstGeom>
          <a:noFill/>
        </p:spPr>
      </p:pic>
      <p:pic>
        <p:nvPicPr>
          <p:cNvPr id="7" name="Picture 4" descr="http://ic.pics.livejournal.com/pany_beata/29531350/1495129/1495129_600.jpg"/>
          <p:cNvPicPr>
            <a:picLocks noChangeAspect="1" noChangeArrowheads="1"/>
          </p:cNvPicPr>
          <p:nvPr/>
        </p:nvPicPr>
        <p:blipFill>
          <a:blip r:embed="rId5"/>
          <a:srcRect/>
          <a:stretch>
            <a:fillRect/>
          </a:stretch>
        </p:blipFill>
        <p:spPr bwMode="auto">
          <a:xfrm>
            <a:off x="4643438" y="214290"/>
            <a:ext cx="2030248" cy="3571900"/>
          </a:xfrm>
          <a:prstGeom prst="rect">
            <a:avLst/>
          </a:prstGeom>
          <a:noFill/>
        </p:spPr>
      </p:pic>
      <p:pic>
        <p:nvPicPr>
          <p:cNvPr id="8" name="Picture 2" descr="http://collections-krsk.nethouse.ru/static/img/0000/0003/9980/39980097.lisy89agxm.W330.jpg?1"/>
          <p:cNvPicPr>
            <a:picLocks noChangeAspect="1" noChangeArrowheads="1"/>
          </p:cNvPicPr>
          <p:nvPr/>
        </p:nvPicPr>
        <p:blipFill>
          <a:blip r:embed="rId6"/>
          <a:srcRect/>
          <a:stretch>
            <a:fillRect/>
          </a:stretch>
        </p:blipFill>
        <p:spPr bwMode="auto">
          <a:xfrm>
            <a:off x="285720" y="3714752"/>
            <a:ext cx="1947825" cy="2880420"/>
          </a:xfrm>
          <a:prstGeom prst="rect">
            <a:avLst/>
          </a:prstGeom>
          <a:noFill/>
        </p:spPr>
      </p:pic>
      <p:pic>
        <p:nvPicPr>
          <p:cNvPr id="9" name="Picture 6" descr="http://www.100book.ru/b744260.jpg"/>
          <p:cNvPicPr>
            <a:picLocks noChangeAspect="1" noChangeArrowheads="1"/>
          </p:cNvPicPr>
          <p:nvPr/>
        </p:nvPicPr>
        <p:blipFill>
          <a:blip r:embed="rId7"/>
          <a:srcRect/>
          <a:stretch>
            <a:fillRect/>
          </a:stretch>
        </p:blipFill>
        <p:spPr bwMode="auto">
          <a:xfrm>
            <a:off x="2143108" y="4071942"/>
            <a:ext cx="1857388" cy="2604399"/>
          </a:xfrm>
          <a:prstGeom prst="rect">
            <a:avLst/>
          </a:prstGeom>
          <a:noFill/>
        </p:spPr>
      </p:pic>
      <p:pic>
        <p:nvPicPr>
          <p:cNvPr id="11" name="Picture 4" descr="http://www.ksiegarniarosyjska.pl/1565-1565-thickbox/bunin-ciemne-aleje.jpg"/>
          <p:cNvPicPr>
            <a:picLocks noChangeAspect="1" noChangeArrowheads="1"/>
          </p:cNvPicPr>
          <p:nvPr/>
        </p:nvPicPr>
        <p:blipFill>
          <a:blip r:embed="rId8"/>
          <a:srcRect/>
          <a:stretch>
            <a:fillRect/>
          </a:stretch>
        </p:blipFill>
        <p:spPr bwMode="auto">
          <a:xfrm>
            <a:off x="4000496" y="3664666"/>
            <a:ext cx="1993757" cy="3193334"/>
          </a:xfrm>
          <a:prstGeom prst="rect">
            <a:avLst/>
          </a:prstGeom>
          <a:noFill/>
        </p:spPr>
      </p:pic>
      <p:pic>
        <p:nvPicPr>
          <p:cNvPr id="12" name="Picture 2" descr="http://img.ezop.ua/251/986/000/temnye-allei.jpg"/>
          <p:cNvPicPr>
            <a:picLocks noChangeAspect="1" noChangeArrowheads="1"/>
          </p:cNvPicPr>
          <p:nvPr/>
        </p:nvPicPr>
        <p:blipFill>
          <a:blip r:embed="rId9"/>
          <a:srcRect/>
          <a:stretch>
            <a:fillRect/>
          </a:stretch>
        </p:blipFill>
        <p:spPr bwMode="auto">
          <a:xfrm>
            <a:off x="5786446" y="3786190"/>
            <a:ext cx="2000232" cy="2857520"/>
          </a:xfrm>
          <a:prstGeom prst="rect">
            <a:avLst/>
          </a:prstGeom>
          <a:noFill/>
        </p:spPr>
      </p:pic>
      <p:pic>
        <p:nvPicPr>
          <p:cNvPr id="13" name="Picture 2" descr="http://vseknigi.co/sites/default/files/book_covers/1008792679.jpg"/>
          <p:cNvPicPr>
            <a:picLocks noChangeAspect="1" noChangeArrowheads="1"/>
          </p:cNvPicPr>
          <p:nvPr/>
        </p:nvPicPr>
        <p:blipFill>
          <a:blip r:embed="rId10" cstate="print"/>
          <a:srcRect/>
          <a:stretch>
            <a:fillRect/>
          </a:stretch>
        </p:blipFill>
        <p:spPr bwMode="auto">
          <a:xfrm>
            <a:off x="7500958" y="3857628"/>
            <a:ext cx="1643042" cy="277304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www2.stihi.ru/pics/2012/03/21/20.jpg"/>
          <p:cNvPicPr>
            <a:picLocks noChangeAspect="1" noChangeArrowheads="1"/>
          </p:cNvPicPr>
          <p:nvPr/>
        </p:nvPicPr>
        <p:blipFill>
          <a:blip r:embed="rId2"/>
          <a:srcRect/>
          <a:stretch>
            <a:fillRect/>
          </a:stretch>
        </p:blipFill>
        <p:spPr bwMode="auto">
          <a:xfrm>
            <a:off x="285720" y="214290"/>
            <a:ext cx="2933422" cy="5214974"/>
          </a:xfrm>
          <a:prstGeom prst="rect">
            <a:avLst/>
          </a:prstGeom>
          <a:noFill/>
        </p:spPr>
      </p:pic>
      <p:pic>
        <p:nvPicPr>
          <p:cNvPr id="78852" name="Picture 4" descr="http://www.dramteatr.info/alboms/allei/photo/big/004.jpg"/>
          <p:cNvPicPr>
            <a:picLocks noChangeAspect="1" noChangeArrowheads="1"/>
          </p:cNvPicPr>
          <p:nvPr/>
        </p:nvPicPr>
        <p:blipFill>
          <a:blip r:embed="rId3"/>
          <a:srcRect/>
          <a:stretch>
            <a:fillRect/>
          </a:stretch>
        </p:blipFill>
        <p:spPr bwMode="auto">
          <a:xfrm>
            <a:off x="3276015" y="214290"/>
            <a:ext cx="2611518" cy="4214842"/>
          </a:xfrm>
          <a:prstGeom prst="rect">
            <a:avLst/>
          </a:prstGeom>
          <a:noFill/>
        </p:spPr>
      </p:pic>
      <p:pic>
        <p:nvPicPr>
          <p:cNvPr id="4" name="Picture 2" descr="http://alt-studio.nethouse.ru/static/img/0000/0000/2979/2979772.8poxl5izs8.jpg"/>
          <p:cNvPicPr>
            <a:picLocks noChangeAspect="1" noChangeArrowheads="1"/>
          </p:cNvPicPr>
          <p:nvPr/>
        </p:nvPicPr>
        <p:blipFill>
          <a:blip r:embed="rId4"/>
          <a:srcRect/>
          <a:stretch>
            <a:fillRect/>
          </a:stretch>
        </p:blipFill>
        <p:spPr bwMode="auto">
          <a:xfrm>
            <a:off x="5857884" y="214290"/>
            <a:ext cx="3143272" cy="5529245"/>
          </a:xfrm>
          <a:prstGeom prst="rect">
            <a:avLst/>
          </a:prstGeom>
          <a:noFill/>
        </p:spPr>
      </p:pic>
      <p:pic>
        <p:nvPicPr>
          <p:cNvPr id="5" name="Picture 2" descr="http://rozamira.nl/lib/ae/rus-lit/pict/dama_s_sob6.jpg"/>
          <p:cNvPicPr>
            <a:picLocks noChangeAspect="1" noChangeArrowheads="1"/>
          </p:cNvPicPr>
          <p:nvPr/>
        </p:nvPicPr>
        <p:blipFill>
          <a:blip r:embed="rId5"/>
          <a:srcRect/>
          <a:stretch>
            <a:fillRect/>
          </a:stretch>
        </p:blipFill>
        <p:spPr bwMode="auto">
          <a:xfrm>
            <a:off x="2643174" y="4429132"/>
            <a:ext cx="3615163" cy="214311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img1.liveinternet.ru/images/attach/b/4/104/582/104582833_65411196_smaikls1159388203_i_6536_full.jpg"/>
          <p:cNvPicPr>
            <a:picLocks noChangeAspect="1" noChangeArrowheads="1"/>
          </p:cNvPicPr>
          <p:nvPr/>
        </p:nvPicPr>
        <p:blipFill>
          <a:blip r:embed="rId2"/>
          <a:srcRect/>
          <a:stretch>
            <a:fillRect/>
          </a:stretch>
        </p:blipFill>
        <p:spPr bwMode="auto">
          <a:xfrm>
            <a:off x="214282" y="214290"/>
            <a:ext cx="8782128" cy="637057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parnasse.ru/upload/comments/0a3d8d8cd6d4cf45f8bb7f3556aa7f71.jpg"/>
          <p:cNvPicPr>
            <a:picLocks noChangeAspect="1" noChangeArrowheads="1"/>
          </p:cNvPicPr>
          <p:nvPr/>
        </p:nvPicPr>
        <p:blipFill>
          <a:blip r:embed="rId2"/>
          <a:srcRect/>
          <a:stretch>
            <a:fillRect/>
          </a:stretch>
        </p:blipFill>
        <p:spPr bwMode="auto">
          <a:xfrm>
            <a:off x="214282" y="214291"/>
            <a:ext cx="8643997" cy="63044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mg.labirint.ru/images/comments_pic/0926/015laba0811245775966.jpg"/>
          <p:cNvPicPr>
            <a:picLocks noChangeAspect="1" noChangeArrowheads="1"/>
          </p:cNvPicPr>
          <p:nvPr/>
        </p:nvPicPr>
        <p:blipFill>
          <a:blip r:embed="rId2"/>
          <a:srcRect/>
          <a:stretch>
            <a:fillRect/>
          </a:stretch>
        </p:blipFill>
        <p:spPr bwMode="auto">
          <a:xfrm>
            <a:off x="285720" y="285729"/>
            <a:ext cx="8572560" cy="635798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Фокина Л. П. Шаблон (фон) презентации1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Фокина Л. П. Шаблон (фон) презентации12</Template>
  <TotalTime>380</TotalTime>
  <Words>760</Words>
  <Application>Microsoft Office PowerPoint</Application>
  <PresentationFormat>Экран (4:3)</PresentationFormat>
  <Paragraphs>104</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Фокина Л. П. Шаблон (фон) презентации12</vt:lpstr>
      <vt:lpstr>«Незабываемые блики любви»</vt:lpstr>
      <vt:lpstr>Слайд 2</vt:lpstr>
      <vt:lpstr>Слайд 3</vt:lpstr>
      <vt:lpstr> </vt:lpstr>
      <vt:lpstr>Слайд 5</vt:lpstr>
      <vt:lpstr>Слайд 6</vt:lpstr>
      <vt:lpstr>Слайд 7</vt:lpstr>
      <vt:lpstr>Слайд 8</vt:lpstr>
      <vt:lpstr>Слайд 9</vt:lpstr>
      <vt:lpstr>Концепция любви по Бунина</vt:lpstr>
      <vt:lpstr>Слайд 11</vt:lpstr>
      <vt:lpstr>Слайд 12</vt:lpstr>
      <vt:lpstr>Слайд 13</vt:lpstr>
      <vt:lpstr>Слайд 14</vt:lpstr>
      <vt:lpstr>Слайд 15</vt:lpstr>
      <vt:lpstr>Слайд 16</vt:lpstr>
      <vt:lpstr>Слайд 17</vt:lpstr>
      <vt:lpstr>Слайд 18</vt:lpstr>
      <vt:lpstr>Надежда</vt:lpstr>
      <vt:lpstr>. Николай Алексеевич.</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Компас</dc:creator>
  <cp:lastModifiedBy>user</cp:lastModifiedBy>
  <cp:revision>43</cp:revision>
  <dcterms:created xsi:type="dcterms:W3CDTF">2013-07-23T10:02:32Z</dcterms:created>
  <dcterms:modified xsi:type="dcterms:W3CDTF">2016-07-03T22:03:37Z</dcterms:modified>
</cp:coreProperties>
</file>