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50"/>
  </p:notes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2" r:id="rId14"/>
    <p:sldId id="293" r:id="rId15"/>
    <p:sldId id="290" r:id="rId16"/>
    <p:sldId id="291" r:id="rId17"/>
    <p:sldId id="294" r:id="rId18"/>
    <p:sldId id="295" r:id="rId19"/>
    <p:sldId id="296" r:id="rId20"/>
    <p:sldId id="297" r:id="rId21"/>
    <p:sldId id="298" r:id="rId22"/>
    <p:sldId id="301" r:id="rId23"/>
    <p:sldId id="256" r:id="rId24"/>
    <p:sldId id="258" r:id="rId25"/>
    <p:sldId id="260" r:id="rId26"/>
    <p:sldId id="262" r:id="rId27"/>
    <p:sldId id="263" r:id="rId28"/>
    <p:sldId id="265" r:id="rId29"/>
    <p:sldId id="266" r:id="rId30"/>
    <p:sldId id="268" r:id="rId31"/>
    <p:sldId id="269" r:id="rId32"/>
    <p:sldId id="271" r:id="rId33"/>
    <p:sldId id="314" r:id="rId34"/>
    <p:sldId id="303" r:id="rId35"/>
    <p:sldId id="315" r:id="rId36"/>
    <p:sldId id="316" r:id="rId37"/>
    <p:sldId id="302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2" r:id="rId46"/>
    <p:sldId id="313" r:id="rId47"/>
    <p:sldId id="317" r:id="rId48"/>
    <p:sldId id="277" r:id="rId4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D558C-B01D-45EB-BE4A-930BD59C945F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BF580-7B7C-4E95-9D05-3503170ED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0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F580-7B7C-4E95-9D05-3503170ED0B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384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advClick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272491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Урок изобразительного искусства 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в 6 классе.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Тема: «Изобразительное искусство. 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Семья пространственных искусств».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7200" y="3429000"/>
            <a:ext cx="4419600" cy="2895600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 smtClean="0"/>
              <a:t>Автор: Бельтюкова</a:t>
            </a:r>
          </a:p>
          <a:p>
            <a:pPr marL="0" indent="0" algn="r">
              <a:buNone/>
            </a:pPr>
            <a:r>
              <a:rPr lang="ru-RU" dirty="0" smtClean="0"/>
              <a:t>Ирина Аркадьевна</a:t>
            </a:r>
          </a:p>
          <a:p>
            <a:pPr marL="0" indent="0" algn="r">
              <a:buNone/>
            </a:pPr>
            <a:r>
              <a:rPr lang="ru-RU" dirty="0"/>
              <a:t>у</a:t>
            </a:r>
            <a:r>
              <a:rPr lang="ru-RU" dirty="0" smtClean="0"/>
              <a:t>читель ИЗО</a:t>
            </a:r>
          </a:p>
          <a:p>
            <a:pPr marL="0" indent="0" algn="r">
              <a:buNone/>
            </a:pPr>
            <a:r>
              <a:rPr lang="ru-RU" dirty="0" smtClean="0"/>
              <a:t>МКОУ ООШ с.Белая</a:t>
            </a:r>
          </a:p>
          <a:p>
            <a:pPr marL="0" indent="0" algn="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392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943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Виды искусства имеют различное назначение в жизни людей, а следовательно у них разные художественные средства и возможности.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Чтобы не запутаться во всём многообразии пространственных искусств, поделим их на три группы.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4299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943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i="1" dirty="0" smtClean="0">
                <a:solidFill>
                  <a:srgbClr val="002060"/>
                </a:solidFill>
              </a:rPr>
              <a:t>ПРОСТРАНСТВЕННЫЕ ВИДЫ ИСКУССТВА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495800" y="1828800"/>
            <a:ext cx="0" cy="24384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971801" y="1828800"/>
            <a:ext cx="1511488" cy="6858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495800" y="1828800"/>
            <a:ext cx="1524000" cy="6096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Горизонтальный свиток 10"/>
          <p:cNvSpPr/>
          <p:nvPr/>
        </p:nvSpPr>
        <p:spPr>
          <a:xfrm>
            <a:off x="647700" y="2434197"/>
            <a:ext cx="3505200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КОНСТРУКТИВНЫЕ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2400300" y="4304731"/>
            <a:ext cx="4305300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ИЗОБРАЗИТЕЛЬНЫЕ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781833" y="2362178"/>
            <a:ext cx="3752568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ДЕКОРАТИВНЫЕ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3387066"/>
            <a:ext cx="290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Архитектура, дизайн.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7520" y="3383531"/>
            <a:ext cx="3917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Вышивка, роспись, вязание,  резьба по дереву и т.д.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6028" y="5242268"/>
            <a:ext cx="4333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Живопись, графика, скульптура.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4683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Конструктивные виды искусства.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4302233" cy="3223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906" r="14968"/>
          <a:stretch/>
        </p:blipFill>
        <p:spPr>
          <a:xfrm>
            <a:off x="4452357" y="97351"/>
            <a:ext cx="4495800" cy="3278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521" y="2971800"/>
            <a:ext cx="2944623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4165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343736" cy="55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56388"/>
            <a:ext cx="4143375" cy="3581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55" y="56388"/>
            <a:ext cx="4870450" cy="3294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3366593"/>
            <a:ext cx="5969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4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" b="12750"/>
          <a:stretch/>
        </p:blipFill>
        <p:spPr>
          <a:xfrm>
            <a:off x="525002" y="533400"/>
            <a:ext cx="8093996" cy="4953001"/>
          </a:xfrm>
        </p:spPr>
      </p:pic>
    </p:spTree>
    <p:extLst>
      <p:ext uri="{BB962C8B-B14F-4D97-AF65-F5344CB8AC3E}">
        <p14:creationId xmlns:p14="http://schemas.microsoft.com/office/powerpoint/2010/main" val="263611015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883" r="7573" b="13235"/>
          <a:stretch/>
        </p:blipFill>
        <p:spPr>
          <a:xfrm>
            <a:off x="457200" y="228600"/>
            <a:ext cx="8458200" cy="5815013"/>
          </a:xfrm>
          <a:solidFill>
            <a:schemeClr val="accent4"/>
          </a:solidFill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38200" y="457200"/>
            <a:ext cx="7696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Декоративные или декоративно-прикладные виды искусства.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1" y="1609088"/>
            <a:ext cx="20573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«</a:t>
            </a:r>
            <a:r>
              <a:rPr lang="ru-RU" sz="2800" b="1" i="1" dirty="0" smtClean="0">
                <a:solidFill>
                  <a:srgbClr val="C00000"/>
                </a:solidFill>
              </a:rPr>
              <a:t>декор</a:t>
            </a:r>
            <a:r>
              <a:rPr lang="ru-RU" sz="2800" b="1" i="1" dirty="0" smtClean="0"/>
              <a:t>»-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0206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4191000" cy="31389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3" y="228600"/>
            <a:ext cx="4401253" cy="2822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14" y="3050904"/>
            <a:ext cx="5326875" cy="3426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895600"/>
            <a:ext cx="4038599" cy="37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5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4505325" cy="3562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6" y="3581400"/>
            <a:ext cx="4566256" cy="3028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5424"/>
            <a:ext cx="4295775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8"/>
          <a:stretch/>
        </p:blipFill>
        <p:spPr>
          <a:xfrm>
            <a:off x="4847172" y="2951163"/>
            <a:ext cx="4096803" cy="36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2285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277726" cy="4914900"/>
          </a:xfrm>
        </p:spPr>
      </p:pic>
    </p:spTree>
    <p:extLst>
      <p:ext uri="{BB962C8B-B14F-4D97-AF65-F5344CB8AC3E}">
        <p14:creationId xmlns:p14="http://schemas.microsoft.com/office/powerpoint/2010/main" val="6453664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Изобразительное искусство…</a:t>
            </a:r>
          </a:p>
          <a:p>
            <a:pPr marL="0" indent="0" algn="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*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Как часто мы встречаемся с ним?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*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Какое место оно занимает в нашей жизни?</a:t>
            </a:r>
          </a:p>
          <a:p>
            <a:pPr marL="0" indent="0" algn="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*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Зачем уметь рисовать, что значит понимать искусство и почему этому надо учиться?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967" y="381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660033"/>
                </a:solidFill>
              </a:rPr>
              <a:t>ОСНОВНЫЕ ВИДЫ ИЗОБРАЗИТЕЛЬНОГО ИСКУССТВА.</a:t>
            </a:r>
            <a:endParaRPr lang="ru-RU" sz="4000" b="1" dirty="0">
              <a:solidFill>
                <a:srgbClr val="660033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209800" y="1676400"/>
            <a:ext cx="152400" cy="533400"/>
          </a:xfrm>
          <a:prstGeom prst="straightConnector1">
            <a:avLst/>
          </a:prstGeom>
          <a:ln w="381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809947" y="1599915"/>
            <a:ext cx="157804" cy="533685"/>
          </a:xfrm>
          <a:prstGeom prst="straightConnector1">
            <a:avLst/>
          </a:prstGeom>
          <a:ln w="381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633414" y="1524000"/>
            <a:ext cx="14216" cy="1600200"/>
          </a:xfrm>
          <a:prstGeom prst="straightConnector1">
            <a:avLst/>
          </a:prstGeom>
          <a:ln w="381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Лента лицом вниз 22"/>
          <p:cNvSpPr/>
          <p:nvPr/>
        </p:nvSpPr>
        <p:spPr>
          <a:xfrm>
            <a:off x="14216" y="2209800"/>
            <a:ext cx="4619767" cy="730724"/>
          </a:xfrm>
          <a:prstGeom prst="ribbon">
            <a:avLst/>
          </a:prstGeom>
          <a:solidFill>
            <a:srgbClr val="00B0F0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33"/>
                </a:solidFill>
              </a:rPr>
              <a:t>живопись</a:t>
            </a:r>
            <a:endParaRPr lang="ru-RU" sz="3200" b="1" dirty="0">
              <a:solidFill>
                <a:srgbClr val="660033"/>
              </a:solidFill>
            </a:endParaRPr>
          </a:p>
        </p:txBody>
      </p:sp>
      <p:sp>
        <p:nvSpPr>
          <p:cNvPr id="24" name="Лента лицом вниз 23"/>
          <p:cNvSpPr/>
          <p:nvPr/>
        </p:nvSpPr>
        <p:spPr>
          <a:xfrm>
            <a:off x="2209800" y="5334000"/>
            <a:ext cx="5105399" cy="807777"/>
          </a:xfrm>
          <a:prstGeom prst="ribbon">
            <a:avLst/>
          </a:prstGeom>
          <a:solidFill>
            <a:srgbClr val="00B0F0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33"/>
                </a:solidFill>
              </a:rPr>
              <a:t>скульптура</a:t>
            </a:r>
            <a:endParaRPr lang="ru-RU" sz="3200" b="1" dirty="0">
              <a:solidFill>
                <a:srgbClr val="660033"/>
              </a:solidFill>
            </a:endParaRPr>
          </a:p>
        </p:txBody>
      </p:sp>
      <p:sp>
        <p:nvSpPr>
          <p:cNvPr id="25" name="Лента лицом вниз 24"/>
          <p:cNvSpPr/>
          <p:nvPr/>
        </p:nvSpPr>
        <p:spPr>
          <a:xfrm>
            <a:off x="4647630" y="2209800"/>
            <a:ext cx="4324635" cy="730724"/>
          </a:xfrm>
          <a:prstGeom prst="ribbon">
            <a:avLst/>
          </a:prstGeom>
          <a:solidFill>
            <a:srgbClr val="00B0F0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33"/>
                </a:solidFill>
              </a:rPr>
              <a:t>графика</a:t>
            </a:r>
            <a:endParaRPr lang="ru-RU" sz="3200" b="1" dirty="0">
              <a:solidFill>
                <a:srgbClr val="660033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59" y="3039351"/>
            <a:ext cx="2392282" cy="17562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9"/>
          <a:stretch/>
        </p:blipFill>
        <p:spPr>
          <a:xfrm>
            <a:off x="5682349" y="3144672"/>
            <a:ext cx="2413000" cy="164784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r="7224" b="18423"/>
          <a:stretch/>
        </p:blipFill>
        <p:spPr>
          <a:xfrm>
            <a:off x="3885630" y="3260962"/>
            <a:ext cx="1524000" cy="201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055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182" y="167163"/>
            <a:ext cx="8229600" cy="838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660033"/>
                </a:solidFill>
              </a:rPr>
              <a:t>ЖАНРЫ ЖИВОПИСИ.</a:t>
            </a:r>
            <a:endParaRPr lang="ru-RU" b="1" dirty="0">
              <a:solidFill>
                <a:srgbClr val="660033"/>
              </a:solidFill>
            </a:endParaRPr>
          </a:p>
        </p:txBody>
      </p:sp>
      <p:sp>
        <p:nvSpPr>
          <p:cNvPr id="8" name="Стрелка влево 7"/>
          <p:cNvSpPr/>
          <p:nvPr/>
        </p:nvSpPr>
        <p:spPr>
          <a:xfrm rot="18887360">
            <a:off x="1611829" y="1255371"/>
            <a:ext cx="2117263" cy="1230083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пейзаж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2815837">
            <a:off x="5913771" y="1272606"/>
            <a:ext cx="1981242" cy="119561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портрет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021882" y="973497"/>
            <a:ext cx="1447800" cy="3670132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Н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А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Т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Ю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Р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М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О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Р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10" y="2808563"/>
            <a:ext cx="2428875" cy="17621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83" y="4800600"/>
            <a:ext cx="2138265" cy="17070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18" y="2755480"/>
            <a:ext cx="1688357" cy="226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448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3810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660033"/>
                </a:solidFill>
              </a:rPr>
              <a:t>ЗАДАНИЕ:</a:t>
            </a:r>
            <a:br>
              <a:rPr lang="ru-RU" sz="4400" b="1" dirty="0" smtClean="0">
                <a:solidFill>
                  <a:srgbClr val="660033"/>
                </a:solidFill>
              </a:rPr>
            </a:br>
            <a:r>
              <a:rPr lang="ru-RU" sz="4400" b="1" dirty="0" smtClean="0">
                <a:solidFill>
                  <a:srgbClr val="660033"/>
                </a:solidFill>
              </a:rPr>
              <a:t>прочитайте  учебник стр.10-13.</a:t>
            </a:r>
            <a:br>
              <a:rPr lang="ru-RU" sz="4400" b="1" dirty="0" smtClean="0">
                <a:solidFill>
                  <a:srgbClr val="660033"/>
                </a:solidFill>
              </a:rPr>
            </a:br>
            <a:r>
              <a:rPr lang="ru-RU" sz="4400" b="1" dirty="0" smtClean="0">
                <a:solidFill>
                  <a:srgbClr val="660033"/>
                </a:solidFill>
              </a:rPr>
              <a:t>-Где в своей жизни вы встречаетесь с изобразительным искусством?</a:t>
            </a:r>
            <a:br>
              <a:rPr lang="ru-RU" sz="4400" b="1" dirty="0" smtClean="0">
                <a:solidFill>
                  <a:srgbClr val="660033"/>
                </a:solidFill>
              </a:rPr>
            </a:br>
            <a:r>
              <a:rPr lang="ru-RU" sz="4400" b="1" dirty="0" smtClean="0">
                <a:solidFill>
                  <a:srgbClr val="660033"/>
                </a:solidFill>
              </a:rPr>
              <a:t>-Чем отличаются пространственные искусства от временных?</a:t>
            </a:r>
            <a:endParaRPr lang="ru-RU" sz="4400" b="1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>
            <a:hlinkClick r:id="" action="ppaction://hlinkshowjump?jump=nextslide" highlightClick="1"/>
          </p:cNvPr>
          <p:cNvSpPr/>
          <p:nvPr/>
        </p:nvSpPr>
        <p:spPr>
          <a:xfrm>
            <a:off x="3810000" y="5105400"/>
            <a:ext cx="1828800" cy="609600"/>
          </a:xfrm>
          <a:prstGeom prst="rightArrow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81200"/>
            <a:ext cx="1196340" cy="11430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71800"/>
            <a:ext cx="967740" cy="924592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65668">
            <a:off x="7937970" y="188445"/>
            <a:ext cx="891540" cy="851790"/>
          </a:xfrm>
          <a:prstGeom prst="rect">
            <a:avLst/>
          </a:prstGeom>
        </p:spPr>
      </p:pic>
      <p:pic>
        <p:nvPicPr>
          <p:cNvPr id="8" name="Рисунок 7" descr="i 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24000"/>
            <a:ext cx="877316" cy="838200"/>
          </a:xfrm>
          <a:prstGeom prst="rect">
            <a:avLst/>
          </a:prstGeom>
        </p:spPr>
      </p:pic>
      <p:pic>
        <p:nvPicPr>
          <p:cNvPr id="9" name="Рисунок 8" descr="i 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66800"/>
            <a:ext cx="662940" cy="633382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i="1" dirty="0" smtClean="0">
                <a:solidFill>
                  <a:srgbClr val="660033"/>
                </a:solidFill>
              </a:rPr>
              <a:t>Закрепление материала.</a:t>
            </a:r>
            <a:endParaRPr lang="ru-RU" sz="6000" i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14400" y="914400"/>
            <a:ext cx="7543800" cy="13716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 такое конструктивность?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5800" y="3143534"/>
            <a:ext cx="2300785" cy="17526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форма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39804" y="3156044"/>
            <a:ext cx="2431576" cy="17526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Образное построение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24600" y="3124200"/>
            <a:ext cx="2286000" cy="17526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декор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Стрелка вправо 7">
            <a:hlinkClick r:id="" action="ppaction://hlinkshowjump?jump=nextslide" highlightClick="1"/>
          </p:cNvPr>
          <p:cNvSpPr/>
          <p:nvPr/>
        </p:nvSpPr>
        <p:spPr>
          <a:xfrm>
            <a:off x="4191000" y="5486400"/>
            <a:ext cx="1143000" cy="457200"/>
          </a:xfrm>
          <a:prstGeom prst="rightArrow">
            <a:avLst>
              <a:gd name="adj1" fmla="val 68750"/>
              <a:gd name="adj2" fmla="val 51042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дальше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14400" y="914400"/>
            <a:ext cx="7543800" cy="13716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Убери лишнее.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4400" y="3124200"/>
            <a:ext cx="2057400" cy="17526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33"/>
                </a:solidFill>
              </a:rPr>
              <a:t>рисунок</a:t>
            </a:r>
            <a:endParaRPr lang="ru-RU" sz="3200" b="1" dirty="0">
              <a:solidFill>
                <a:srgbClr val="660033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05200" y="3138985"/>
            <a:ext cx="2286000" cy="17526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33"/>
                </a:solidFill>
              </a:rPr>
              <a:t>вышивка</a:t>
            </a:r>
            <a:endParaRPr lang="ru-RU" sz="3200" b="1" dirty="0">
              <a:solidFill>
                <a:srgbClr val="660033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24600" y="3124200"/>
            <a:ext cx="2133600" cy="17526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33"/>
                </a:solidFill>
              </a:rPr>
              <a:t>роспись</a:t>
            </a:r>
            <a:endParaRPr lang="ru-RU" sz="3200" b="1" dirty="0">
              <a:solidFill>
                <a:srgbClr val="660033"/>
              </a:solidFill>
            </a:endParaRPr>
          </a:p>
        </p:txBody>
      </p:sp>
      <p:sp>
        <p:nvSpPr>
          <p:cNvPr id="8" name="Стрелка вправо 7">
            <a:hlinkClick r:id="" action="ppaction://hlinkshowjump?jump=nextslide" highlightClick="1"/>
          </p:cNvPr>
          <p:cNvSpPr/>
          <p:nvPr/>
        </p:nvSpPr>
        <p:spPr>
          <a:xfrm>
            <a:off x="4191000" y="5486400"/>
            <a:ext cx="1143000" cy="457200"/>
          </a:xfrm>
          <a:prstGeom prst="rightArrow">
            <a:avLst>
              <a:gd name="adj1" fmla="val 68750"/>
              <a:gd name="adj2" fmla="val 51042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дальше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38200" y="228600"/>
            <a:ext cx="7543800" cy="703997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Назови вид искусства.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8199" y="4203510"/>
            <a:ext cx="2177955" cy="17526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</a:rPr>
              <a:t>к</a:t>
            </a:r>
            <a:r>
              <a:rPr lang="ru-RU" sz="2800" b="1" dirty="0" err="1" smtClean="0">
                <a:solidFill>
                  <a:srgbClr val="002060"/>
                </a:solidFill>
              </a:rPr>
              <a:t>онструк-тивный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52800" y="4203510"/>
            <a:ext cx="2514600" cy="17526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и</a:t>
            </a:r>
            <a:r>
              <a:rPr lang="ru-RU" sz="3200" b="1" dirty="0" smtClean="0">
                <a:solidFill>
                  <a:srgbClr val="002060"/>
                </a:solidFill>
              </a:rPr>
              <a:t>зобрази-тельный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04045" y="4203510"/>
            <a:ext cx="2166582" cy="17526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декора-</a:t>
            </a:r>
          </a:p>
          <a:p>
            <a:pPr algn="ctr"/>
            <a:r>
              <a:rPr lang="ru-RU" sz="3200" b="1" dirty="0" err="1" smtClean="0">
                <a:solidFill>
                  <a:srgbClr val="002060"/>
                </a:solidFill>
              </a:rPr>
              <a:t>тивный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8" name="Стрелка вправо 7">
            <a:hlinkClick r:id="" action="ppaction://hlinkshowjump?jump=nextslide" highlightClick="1"/>
          </p:cNvPr>
          <p:cNvSpPr/>
          <p:nvPr/>
        </p:nvSpPr>
        <p:spPr>
          <a:xfrm>
            <a:off x="4419600" y="6096000"/>
            <a:ext cx="1143000" cy="457200"/>
          </a:xfrm>
          <a:prstGeom prst="rightArrow">
            <a:avLst>
              <a:gd name="adj1" fmla="val 68750"/>
              <a:gd name="adj2" fmla="val 51042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дальше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414" y="1066800"/>
            <a:ext cx="3792372" cy="284427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90600" y="152400"/>
            <a:ext cx="7543800" cy="9906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Конструктивные виды искусства.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Убери лишнее.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7520" y="1619535"/>
            <a:ext cx="2209800" cy="3772469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35358" y="1676400"/>
            <a:ext cx="2209800" cy="3751997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24600" y="1676400"/>
            <a:ext cx="2209800" cy="375086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Стрелка вправо 7">
            <a:hlinkClick r:id="" action="ppaction://hlinkshowjump?jump=nextslide" highlightClick="1"/>
          </p:cNvPr>
          <p:cNvSpPr/>
          <p:nvPr/>
        </p:nvSpPr>
        <p:spPr>
          <a:xfrm>
            <a:off x="4168758" y="6400800"/>
            <a:ext cx="1143000" cy="457200"/>
          </a:xfrm>
          <a:prstGeom prst="rightArrow">
            <a:avLst>
              <a:gd name="adj1" fmla="val 68750"/>
              <a:gd name="adj2" fmla="val 51042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дальше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88" y="1646438"/>
            <a:ext cx="2031683" cy="2743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716" y="1640967"/>
            <a:ext cx="1955567" cy="26241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1" t="9066" r="20556" b="12245"/>
          <a:stretch/>
        </p:blipFill>
        <p:spPr>
          <a:xfrm>
            <a:off x="6438900" y="1619535"/>
            <a:ext cx="1981200" cy="2645569"/>
          </a:xfrm>
          <a:prstGeom prst="rect">
            <a:avLst/>
          </a:prstGeom>
        </p:spPr>
      </p:pic>
      <p:sp>
        <p:nvSpPr>
          <p:cNvPr id="15" name="Стрелка вниз 14"/>
          <p:cNvSpPr/>
          <p:nvPr/>
        </p:nvSpPr>
        <p:spPr>
          <a:xfrm rot="10800000">
            <a:off x="1916304" y="5410200"/>
            <a:ext cx="332232" cy="609600"/>
          </a:xfrm>
          <a:prstGeom prst="downArrow">
            <a:avLst/>
          </a:prstGeom>
          <a:solidFill>
            <a:srgbClr val="C00000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0800000">
            <a:off x="4572000" y="5472589"/>
            <a:ext cx="364544" cy="623410"/>
          </a:xfrm>
          <a:prstGeom prst="downArrow">
            <a:avLst/>
          </a:prstGeom>
          <a:solidFill>
            <a:srgbClr val="C00000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0800000">
            <a:off x="7391399" y="5508008"/>
            <a:ext cx="353239" cy="587991"/>
          </a:xfrm>
          <a:prstGeom prst="downArrow">
            <a:avLst/>
          </a:prstGeom>
          <a:solidFill>
            <a:srgbClr val="C00000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81000" y="228600"/>
            <a:ext cx="8458200" cy="12192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Декоративные виды искусства.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Убери лишнее.</a:t>
            </a:r>
          </a:p>
          <a:p>
            <a:pPr algn="ctr"/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3400" y="1676400"/>
            <a:ext cx="2438400" cy="40386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Неправильный ответ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14700" y="1676400"/>
            <a:ext cx="2590800" cy="4030639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Правильный ответ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48400" y="1676400"/>
            <a:ext cx="2438400" cy="400903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Неправильный ответ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трелка вправо 7">
            <a:hlinkClick r:id="" action="ppaction://hlinkshowjump?jump=nextslide" highlightClick="1"/>
          </p:cNvPr>
          <p:cNvSpPr/>
          <p:nvPr/>
        </p:nvSpPr>
        <p:spPr>
          <a:xfrm>
            <a:off x="4114800" y="6324600"/>
            <a:ext cx="1295400" cy="457200"/>
          </a:xfrm>
          <a:prstGeom prst="rightArrow">
            <a:avLst>
              <a:gd name="adj1" fmla="val 62500"/>
              <a:gd name="adj2" fmla="val 5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дальше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44483" b="22341"/>
          <a:stretch/>
        </p:blipFill>
        <p:spPr>
          <a:xfrm>
            <a:off x="3962399" y="1843870"/>
            <a:ext cx="1295401" cy="2781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0"/>
          <a:stretch/>
        </p:blipFill>
        <p:spPr>
          <a:xfrm>
            <a:off x="758713" y="1645920"/>
            <a:ext cx="1987773" cy="2891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59" y="1645920"/>
            <a:ext cx="1828800" cy="307255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76300" y="152400"/>
            <a:ext cx="7543800" cy="1371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Изобразительные виды искусства.</a:t>
            </a:r>
          </a:p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Убери лишнее.</a:t>
            </a:r>
          </a:p>
          <a:p>
            <a:pPr algn="ctr"/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4690" y="1752600"/>
            <a:ext cx="2590800" cy="41910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Неправильный ответ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2245" y="1752600"/>
            <a:ext cx="2667000" cy="41910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Неправильный ответ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96000" y="1752600"/>
            <a:ext cx="2667000" cy="41910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Правильный ответ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трелка вправо 7">
            <a:hlinkClick r:id="" action="ppaction://hlinkshowjump?jump=nextslide" highlightClick="1"/>
          </p:cNvPr>
          <p:cNvSpPr/>
          <p:nvPr/>
        </p:nvSpPr>
        <p:spPr>
          <a:xfrm>
            <a:off x="4114800" y="6248400"/>
            <a:ext cx="1295400" cy="457200"/>
          </a:xfrm>
          <a:prstGeom prst="rightArrow">
            <a:avLst>
              <a:gd name="adj1" fmla="val 62500"/>
              <a:gd name="adj2" fmla="val 5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дальше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r="22000" b="9799"/>
          <a:stretch/>
        </p:blipFill>
        <p:spPr>
          <a:xfrm>
            <a:off x="6302946" y="1571767"/>
            <a:ext cx="2158222" cy="3124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52" y="1694597"/>
            <a:ext cx="2332415" cy="31956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6667" r="8150" b="17778"/>
          <a:stretch/>
        </p:blipFill>
        <p:spPr>
          <a:xfrm>
            <a:off x="632178" y="1694597"/>
            <a:ext cx="2207595" cy="319396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943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660033"/>
                </a:solidFill>
              </a:rPr>
              <a:t>В истории человечества не было никогда, да и не могло быть общества без искусства. Во все времена, начиная с первобытных, человек оборудовал себе место для жилья, создавал форму орудий и вещей, украшал себя и предметы, изображал свои представления об окружающем мире. </a:t>
            </a:r>
            <a:endParaRPr lang="ru-RU" sz="3600" b="1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7757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90600" y="228600"/>
            <a:ext cx="7543800" cy="6858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 жанр живописи.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41725" y="5191836"/>
            <a:ext cx="18288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пейзаж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0250" y="5191836"/>
            <a:ext cx="18288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портрет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53200" y="5105400"/>
            <a:ext cx="1828800" cy="99742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натюрморт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Стрелка вправо 7">
            <a:hlinkClick r:id="" action="ppaction://hlinkshowjump?jump=nextslide" highlightClick="1"/>
          </p:cNvPr>
          <p:cNvSpPr/>
          <p:nvPr/>
        </p:nvSpPr>
        <p:spPr>
          <a:xfrm>
            <a:off x="4114800" y="6346209"/>
            <a:ext cx="1295400" cy="457200"/>
          </a:xfrm>
          <a:prstGeom prst="rightArrow">
            <a:avLst>
              <a:gd name="adj1" fmla="val 62500"/>
              <a:gd name="adj2" fmla="val 5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дальше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0"/>
            <a:ext cx="3016250" cy="40074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14400" y="152400"/>
            <a:ext cx="7543800" cy="9144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 жанр живописи.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24600" y="5480714"/>
            <a:ext cx="1828800" cy="685800"/>
          </a:xfrm>
          <a:prstGeom prst="round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пейзаж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71900" y="5475027"/>
            <a:ext cx="1828800" cy="685800"/>
          </a:xfrm>
          <a:prstGeom prst="round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портрет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33735" y="5475026"/>
            <a:ext cx="1828800" cy="685801"/>
          </a:xfrm>
          <a:prstGeom prst="round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натюрморт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Стрелка вправо 7">
            <a:hlinkClick r:id="" action="ppaction://hlinkshowjump?jump=nextslide" highlightClick="1"/>
          </p:cNvPr>
          <p:cNvSpPr/>
          <p:nvPr/>
        </p:nvSpPr>
        <p:spPr>
          <a:xfrm>
            <a:off x="4038600" y="6400800"/>
            <a:ext cx="1295400" cy="457200"/>
          </a:xfrm>
          <a:prstGeom prst="rightArrow">
            <a:avLst>
              <a:gd name="adj1" fmla="val 62500"/>
              <a:gd name="adj2" fmla="val 5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дальше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85349"/>
            <a:ext cx="5857875" cy="402240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90600" y="228600"/>
            <a:ext cx="7543800" cy="7620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 жанр живописи.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5343" y="5715000"/>
            <a:ext cx="1828800" cy="6477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пейзаж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16171" y="5715000"/>
            <a:ext cx="1828800" cy="6477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натюрморт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48400" y="5715000"/>
            <a:ext cx="1828800" cy="6477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портрет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Стрелка вправо 7">
            <a:hlinkClick r:id="" action="ppaction://hlinkshowjump?jump=nextslide" highlightClick="1"/>
          </p:cNvPr>
          <p:cNvSpPr/>
          <p:nvPr/>
        </p:nvSpPr>
        <p:spPr>
          <a:xfrm>
            <a:off x="4249003" y="6362700"/>
            <a:ext cx="1295400" cy="457200"/>
          </a:xfrm>
          <a:prstGeom prst="rightArrow">
            <a:avLst>
              <a:gd name="adj1" fmla="val 62500"/>
              <a:gd name="adj2" fmla="val 5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дальше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94" y="1038606"/>
            <a:ext cx="3657600" cy="435254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8200" y="304800"/>
            <a:ext cx="7543801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Назовите виды пространственных искусств;</a:t>
            </a:r>
          </a:p>
          <a:p>
            <a:pPr algn="ctr"/>
            <a:r>
              <a:rPr lang="ru-RU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</a:t>
            </a:r>
            <a:r>
              <a:rPr lang="ru-RU" sz="54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иды изобразительного искусства;</a:t>
            </a:r>
          </a:p>
          <a:p>
            <a:pPr algn="ctr"/>
            <a:r>
              <a:rPr lang="ru-RU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ж</a:t>
            </a:r>
            <a:r>
              <a:rPr lang="ru-RU" sz="54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анры живописи.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107920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533400"/>
            <a:ext cx="4876800" cy="533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1958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609600"/>
            <a:ext cx="4343400" cy="530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4664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5795"/>
          <a:stretch/>
        </p:blipFill>
        <p:spPr>
          <a:xfrm>
            <a:off x="1143000" y="533400"/>
            <a:ext cx="7391400" cy="49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3463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600"/>
            <a:ext cx="76200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234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33400"/>
            <a:ext cx="6477000" cy="56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6463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09600"/>
            <a:ext cx="7224386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3686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381000"/>
            <a:ext cx="4017645" cy="2809332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366473"/>
            <a:ext cx="4297681" cy="2865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3181348"/>
            <a:ext cx="4495802" cy="3371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r="15904"/>
          <a:stretch/>
        </p:blipFill>
        <p:spPr>
          <a:xfrm>
            <a:off x="4648199" y="3246121"/>
            <a:ext cx="4131945" cy="331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57200"/>
            <a:ext cx="7245797" cy="54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7413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09600"/>
            <a:ext cx="7620000" cy="49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2084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33400"/>
            <a:ext cx="6934200" cy="55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3163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33400"/>
            <a:ext cx="7848600" cy="484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1465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57200"/>
            <a:ext cx="6248400" cy="523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7571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533400"/>
            <a:ext cx="6078239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9559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62000"/>
            <a:ext cx="6291617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4952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7848600" cy="2133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9200" y="2971800"/>
            <a:ext cx="9356600" cy="11079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Спасибо за внимание!</a:t>
            </a:r>
            <a:endParaRPr lang="ru-R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899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1534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спользуемая литература: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371600"/>
            <a:ext cx="83439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*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Учебник изобразительное искусство «Искусство в жизни человека»,  6 класс,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Под редакцией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Б.М.Неменского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. Москва «Просвещение» 2013 г.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Интернет-ресурсы</a:t>
            </a:r>
            <a:r>
              <a:rPr lang="ru-RU" sz="2000" b="1" dirty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*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Володина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Ольга Евгеньевна, МБОУ «СОШ № 12 МО «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Ахтубинский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район» пос. Верхний Баскунчак, учитель начальных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классов .http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://pedsovet.su/ 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*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https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://www.google.ru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3464"/>
            <a:ext cx="4608576" cy="31272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58632"/>
            <a:ext cx="4608576" cy="29897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r="7480"/>
          <a:stretch/>
        </p:blipFill>
        <p:spPr>
          <a:xfrm>
            <a:off x="5065776" y="283464"/>
            <a:ext cx="3844485" cy="55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0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8674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Произведения изобразительного искусства создаёт </a:t>
            </a:r>
            <a:r>
              <a:rPr lang="ru-RU" b="1" i="1" dirty="0" smtClean="0">
                <a:solidFill>
                  <a:srgbClr val="FF0000"/>
                </a:solidFill>
              </a:rPr>
              <a:t>художник.</a:t>
            </a:r>
          </a:p>
          <a:p>
            <a:pPr marL="0" indent="0">
              <a:buNone/>
            </a:pPr>
            <a:r>
              <a:rPr lang="ru-RU" dirty="0" smtClean="0"/>
              <a:t>Художник-это профессия. Но иногда мы называем художником мастера любого дела, работающего творчески, способного создавать что-то новое.</a:t>
            </a:r>
          </a:p>
          <a:p>
            <a:pPr marL="0" indent="0">
              <a:buNone/>
            </a:pPr>
            <a:r>
              <a:rPr lang="ru-RU" dirty="0" smtClean="0"/>
              <a:t>Умение строить замысел и находить средства для его воплощения нужно каждому человеку!</a:t>
            </a:r>
          </a:p>
          <a:p>
            <a:pPr marL="0" indent="0">
              <a:buNone/>
            </a:pPr>
            <a:r>
              <a:rPr lang="ru-RU" b="1" i="1" dirty="0" smtClean="0"/>
              <a:t>Работа художника-это творчество.</a:t>
            </a:r>
          </a:p>
          <a:p>
            <a:pPr marL="0" indent="0">
              <a:buNone/>
            </a:pPr>
            <a:r>
              <a:rPr lang="ru-RU" dirty="0" smtClean="0"/>
              <a:t>Но восприятие и понимание искусства-это тоже творчество, только не художника, а зрителя.</a:t>
            </a:r>
          </a:p>
          <a:p>
            <a:pPr marL="0" indent="0">
              <a:buNone/>
            </a:pPr>
            <a:r>
              <a:rPr lang="ru-RU" dirty="0" smtClean="0"/>
              <a:t>Зритель перенимает опыт чувств других людей, опыт многих поколений и своих современников.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28984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5800"/>
            <a:ext cx="2362200" cy="307086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276600"/>
            <a:ext cx="4495800" cy="2997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9560"/>
            <a:ext cx="463296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1065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943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002060"/>
                </a:solidFill>
              </a:rPr>
              <a:t>ВИДЫ ИСКУССТВА</a:t>
            </a:r>
            <a:endParaRPr lang="ru-RU" sz="6000" b="1" dirty="0">
              <a:solidFill>
                <a:srgbClr val="00206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438400" y="1295400"/>
            <a:ext cx="1447800" cy="1066800"/>
          </a:xfrm>
          <a:prstGeom prst="straightConnector1">
            <a:avLst/>
          </a:prstGeom>
          <a:ln w="5715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800600" y="1354540"/>
            <a:ext cx="1447800" cy="1007660"/>
          </a:xfrm>
          <a:prstGeom prst="straightConnector1">
            <a:avLst/>
          </a:prstGeom>
          <a:ln w="5715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609600" y="2514600"/>
            <a:ext cx="33528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ВРЕМЕННЫЕ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00600" y="2514600"/>
            <a:ext cx="3886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ПРОСТРАНСТВЕННЫЕ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" y="3538410"/>
            <a:ext cx="1076874" cy="989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71" y="3525466"/>
            <a:ext cx="1346200" cy="910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37" y="3789107"/>
            <a:ext cx="980599" cy="14773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02" y="3510681"/>
            <a:ext cx="1224598" cy="9225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t="14102" r="10684" b="8975"/>
          <a:stretch/>
        </p:blipFill>
        <p:spPr>
          <a:xfrm>
            <a:off x="4815840" y="4540298"/>
            <a:ext cx="1371600" cy="914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59" y="4570778"/>
            <a:ext cx="1281441" cy="8534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98" y="3581400"/>
            <a:ext cx="1897702" cy="15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81000"/>
            <a:ext cx="8305800" cy="5943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Пространственные виды искусства обладают видимой формой и связаны с материальной средой, обликом людей и предметов.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43200"/>
            <a:ext cx="1513999" cy="22809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92" y="2743200"/>
            <a:ext cx="1599361" cy="2234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60" y="3302058"/>
            <a:ext cx="3076145" cy="22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</TotalTime>
  <Words>453</Words>
  <Application>Microsoft Office PowerPoint</Application>
  <PresentationFormat>Экран (4:3)</PresentationFormat>
  <Paragraphs>108</Paragraphs>
  <Slides>48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2" baseType="lpstr">
      <vt:lpstr>Calibri</vt:lpstr>
      <vt:lpstr>Constantia</vt:lpstr>
      <vt:lpstr>Wingdings 2</vt:lpstr>
      <vt:lpstr>Поток</vt:lpstr>
      <vt:lpstr>Урок изобразительного искусства  в 6 классе. Тема: «Изобразительное искусство.  Семья пространственных искусств».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Конструктивные виды искусства.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ВИДЫ ИЗОБРАЗИТЕЛЬНОГО ИСКУССТВА.</vt:lpstr>
      <vt:lpstr>ЖАНРЫ ЖИВОПИСИ.</vt:lpstr>
      <vt:lpstr>ЗАДАНИЕ: прочитайте  учебник стр.10-13. -Где в своей жизни вы встречаетесь с изобразительным искусством? -Чем отличаются пространственные искусства от временных?</vt:lpstr>
      <vt:lpstr>Закрепление материала.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Используемая литература: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викторина</dc:title>
  <dc:creator>андрей</dc:creator>
  <cp:lastModifiedBy>Учитель</cp:lastModifiedBy>
  <cp:revision>44</cp:revision>
  <dcterms:created xsi:type="dcterms:W3CDTF">2014-08-08T11:31:25Z</dcterms:created>
  <dcterms:modified xsi:type="dcterms:W3CDTF">2014-12-14T08:52:51Z</dcterms:modified>
</cp:coreProperties>
</file>