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3" r:id="rId18"/>
    <p:sldId id="274" r:id="rId19"/>
    <p:sldId id="271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18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1562" autoAdjust="0"/>
  </p:normalViewPr>
  <p:slideViewPr>
    <p:cSldViewPr>
      <p:cViewPr varScale="1">
        <p:scale>
          <a:sx n="68" d="100"/>
          <a:sy n="68" d="100"/>
        </p:scale>
        <p:origin x="1470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AF962-7603-4486-AF29-545D8E56F888}" type="datetimeFigureOut">
              <a:rPr lang="ru-RU" smtClean="0"/>
              <a:t>20.12.2014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12CE2-E9D4-4B0A-9C8F-36FC35C7BD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8630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AF962-7603-4486-AF29-545D8E56F888}" type="datetimeFigureOut">
              <a:rPr lang="ru-RU" smtClean="0"/>
              <a:t>20.12.2014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12CE2-E9D4-4B0A-9C8F-36FC35C7BD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3457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AF962-7603-4486-AF29-545D8E56F888}" type="datetimeFigureOut">
              <a:rPr lang="ru-RU" smtClean="0"/>
              <a:t>20.12.2014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12CE2-E9D4-4B0A-9C8F-36FC35C7BD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8664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tx1">
              <a:alpha val="4000"/>
            </a:schemeClr>
          </a:solidFill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AF962-7603-4486-AF29-545D8E56F888}" type="datetimeFigureOut">
              <a:rPr lang="ru-RU" smtClean="0"/>
              <a:t>20.12.2014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12CE2-E9D4-4B0A-9C8F-36FC35C7BD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7940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AF962-7603-4486-AF29-545D8E56F888}" type="datetimeFigureOut">
              <a:rPr lang="ru-RU" smtClean="0"/>
              <a:t>20.12.2014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12CE2-E9D4-4B0A-9C8F-36FC35C7BD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4183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AF962-7603-4486-AF29-545D8E56F888}" type="datetimeFigureOut">
              <a:rPr lang="ru-RU" smtClean="0"/>
              <a:t>20.12.2014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12CE2-E9D4-4B0A-9C8F-36FC35C7BD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4088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AF962-7603-4486-AF29-545D8E56F888}" type="datetimeFigureOut">
              <a:rPr lang="ru-RU" smtClean="0"/>
              <a:t>20.12.2014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12CE2-E9D4-4B0A-9C8F-36FC35C7BD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0677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AF962-7603-4486-AF29-545D8E56F888}" type="datetimeFigureOut">
              <a:rPr lang="ru-RU" smtClean="0"/>
              <a:t>20.12.2014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12CE2-E9D4-4B0A-9C8F-36FC35C7BD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9015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AF962-7603-4486-AF29-545D8E56F888}" type="datetimeFigureOut">
              <a:rPr lang="ru-RU" smtClean="0"/>
              <a:t>20.12.2014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12CE2-E9D4-4B0A-9C8F-36FC35C7BD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5108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AF962-7603-4486-AF29-545D8E56F888}" type="datetimeFigureOut">
              <a:rPr lang="ru-RU" smtClean="0"/>
              <a:t>20.12.2014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12CE2-E9D4-4B0A-9C8F-36FC35C7BD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8797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AF962-7603-4486-AF29-545D8E56F888}" type="datetimeFigureOut">
              <a:rPr lang="ru-RU" smtClean="0"/>
              <a:t>20.12.2014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12CE2-E9D4-4B0A-9C8F-36FC35C7BD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79961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2AF962-7603-4486-AF29-545D8E56F888}" type="datetimeFigureOut">
              <a:rPr lang="ru-RU" smtClean="0"/>
              <a:t>20.12.2014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C12CE2-E9D4-4B0A-9C8F-36FC35C7BD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4442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915816" y="476672"/>
            <a:ext cx="6116216" cy="1470025"/>
          </a:xfrm>
          <a:solidFill>
            <a:schemeClr val="tx1">
              <a:alpha val="10000"/>
            </a:schemeClr>
          </a:solidFill>
        </p:spPr>
        <p:txBody>
          <a:bodyPr/>
          <a:lstStyle/>
          <a:p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Значение дыхания.</a:t>
            </a:r>
            <a:b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</a:br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Органы дыхания.</a:t>
            </a:r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204864"/>
            <a:ext cx="5823917" cy="387858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220072" y="4279512"/>
            <a:ext cx="3698448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</a:rPr>
              <a:t>Автор: Бельтюкова </a:t>
            </a:r>
          </a:p>
          <a:p>
            <a:r>
              <a:rPr lang="ru-RU" sz="3200" b="1" dirty="0" smtClean="0">
                <a:solidFill>
                  <a:srgbClr val="002060"/>
                </a:solidFill>
              </a:rPr>
              <a:t>Ирина Аркадьевна</a:t>
            </a:r>
          </a:p>
          <a:p>
            <a:r>
              <a:rPr lang="ru-RU" sz="3200" b="1" dirty="0" smtClean="0">
                <a:solidFill>
                  <a:srgbClr val="002060"/>
                </a:solidFill>
              </a:rPr>
              <a:t>Учитель биологии </a:t>
            </a:r>
          </a:p>
          <a:p>
            <a:r>
              <a:rPr lang="ru-RU" sz="3200" b="1" dirty="0" smtClean="0">
                <a:solidFill>
                  <a:srgbClr val="002060"/>
                </a:solidFill>
              </a:rPr>
              <a:t>МКОУ ООШ с.Белая</a:t>
            </a:r>
            <a:endParaRPr lang="ru-RU" sz="32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2321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6600" b="1" dirty="0" smtClean="0">
                <a:solidFill>
                  <a:srgbClr val="C00000"/>
                </a:solidFill>
              </a:rPr>
              <a:t>Органы дыхания и кровеносная система осуществляют газообмен между организмом и окружающей средой.</a:t>
            </a:r>
            <a:endParaRPr lang="ru-RU" sz="66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979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ОРГАНЫ ДЫХАНИЯ:</a:t>
            </a:r>
            <a:endParaRPr lang="ru-RU" b="1" dirty="0">
              <a:solidFill>
                <a:srgbClr val="002060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126" t="42650" r="53937" b="45800"/>
          <a:stretch/>
        </p:blipFill>
        <p:spPr>
          <a:xfrm>
            <a:off x="3851920" y="2924944"/>
            <a:ext cx="360040" cy="792088"/>
          </a:xfrm>
          <a:prstGeom prst="rect">
            <a:avLst/>
          </a:prstGeom>
        </p:spPr>
      </p:pic>
      <p:pic>
        <p:nvPicPr>
          <p:cNvPr id="8" name="Объект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030" y="1217653"/>
            <a:ext cx="6897290" cy="5172968"/>
          </a:xfr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01346" y="5890706"/>
            <a:ext cx="1450974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2975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8994528"/>
              </p:ext>
            </p:extLst>
          </p:nvPr>
        </p:nvGraphicFramePr>
        <p:xfrm>
          <a:off x="0" y="1"/>
          <a:ext cx="9144000" cy="67413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80128"/>
                <a:gridCol w="5263872"/>
              </a:tblGrid>
              <a:tr h="282548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FF0000"/>
                          </a:solidFill>
                        </a:rPr>
                        <a:t>-носовая полость</a:t>
                      </a:r>
                      <a:r>
                        <a:rPr lang="ru-RU" sz="1800" dirty="0" smtClean="0"/>
                        <a:t>-слизистая оболочка с мерцательным эпителием (реснички), он состоит из бокаловидных клеток, выделяющих слизь</a:t>
                      </a:r>
                      <a:r>
                        <a:rPr lang="ru-RU" sz="1800" baseline="0" dirty="0" smtClean="0"/>
                        <a:t> (увлажняет воздух, убивает микробы), в слизистой оболочке-кровеносные сосуды, согревающие воздух.</a:t>
                      </a:r>
                    </a:p>
                    <a:p>
                      <a:r>
                        <a:rPr lang="ru-RU" sz="1800" baseline="0" dirty="0" smtClean="0"/>
                        <a:t>Очищенный, </a:t>
                      </a:r>
                      <a:r>
                        <a:rPr lang="ru-RU" sz="1800" baseline="0" dirty="0" smtClean="0"/>
                        <a:t>увлажнённый </a:t>
                      </a:r>
                      <a:r>
                        <a:rPr lang="ru-RU" sz="1800" baseline="0" dirty="0" smtClean="0"/>
                        <a:t>и тёплый воздух </a:t>
                      </a:r>
                      <a:r>
                        <a:rPr lang="ru-RU" sz="1800" baseline="0" dirty="0" smtClean="0"/>
                        <a:t>из носовой </a:t>
                      </a:r>
                      <a:r>
                        <a:rPr lang="ru-RU" sz="1800" baseline="0" dirty="0" smtClean="0"/>
                        <a:t>полости </a:t>
                      </a:r>
                      <a:r>
                        <a:rPr lang="ru-RU" sz="1800" baseline="0" dirty="0" smtClean="0"/>
                        <a:t>поступает </a:t>
                      </a:r>
                      <a:r>
                        <a:rPr lang="ru-RU" sz="1800" baseline="0" dirty="0" smtClean="0"/>
                        <a:t>в </a:t>
                      </a:r>
                      <a:r>
                        <a:rPr lang="ru-RU" sz="180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ротовую полость</a:t>
                      </a:r>
                      <a:r>
                        <a:rPr lang="ru-RU" sz="1800" baseline="0" dirty="0" smtClean="0"/>
                        <a:t>.</a:t>
                      </a:r>
                    </a:p>
                    <a:p>
                      <a:endParaRPr lang="ru-RU" sz="1800" baseline="0" dirty="0" smtClean="0"/>
                    </a:p>
                  </a:txBody>
                  <a:tcPr/>
                </a:tc>
              </a:tr>
              <a:tr h="209824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-</a:t>
                      </a:r>
                      <a:r>
                        <a:rPr lang="ru-RU" sz="1800" b="1" dirty="0" smtClean="0">
                          <a:solidFill>
                            <a:srgbClr val="FF0000"/>
                          </a:solidFill>
                        </a:rPr>
                        <a:t>гортань</a:t>
                      </a:r>
                      <a:r>
                        <a:rPr lang="ru-RU" sz="1800" dirty="0" smtClean="0"/>
                        <a:t>-образована хрящами, которые соединены связками и мышцами. В гортани находятся голосовые связки с голосовой щелью.</a:t>
                      </a:r>
                    </a:p>
                    <a:p>
                      <a:r>
                        <a:rPr lang="ru-RU" sz="1800" dirty="0" smtClean="0"/>
                        <a:t>В формировании голоса и</a:t>
                      </a:r>
                    </a:p>
                    <a:p>
                      <a:r>
                        <a:rPr lang="ru-RU" sz="1800" dirty="0" smtClean="0"/>
                        <a:t>Речи принимают участие </a:t>
                      </a:r>
                    </a:p>
                    <a:p>
                      <a:r>
                        <a:rPr lang="ru-RU" sz="1800" dirty="0" smtClean="0"/>
                        <a:t>Ротовая и носовая полости, язык, губы, челюсти.</a:t>
                      </a:r>
                    </a:p>
                    <a:p>
                      <a:endParaRPr lang="ru-RU" sz="1800" dirty="0"/>
                    </a:p>
                  </a:txBody>
                  <a:tcPr/>
                </a:tc>
              </a:tr>
              <a:tr h="181763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-</a:t>
                      </a:r>
                      <a:r>
                        <a:rPr lang="ru-RU" sz="1800" b="1" dirty="0" smtClean="0">
                          <a:solidFill>
                            <a:srgbClr val="FF0000"/>
                          </a:solidFill>
                        </a:rPr>
                        <a:t>трахея</a:t>
                      </a:r>
                      <a:r>
                        <a:rPr lang="ru-RU" sz="1800" dirty="0" smtClean="0"/>
                        <a:t>-это трубка длиной 10-15 см. Её составляют хрящевые</a:t>
                      </a:r>
                      <a:r>
                        <a:rPr lang="ru-RU" sz="1800" baseline="0" dirty="0" smtClean="0"/>
                        <a:t> полукольца. Благодаря такому строению трахея не спадается при вдохе и воздух не задерживается при любых движениях шеи. Мягкая задняя стенка трахеи не препятствует прохождению пищи по пищеводу.</a:t>
                      </a:r>
                      <a:endParaRPr lang="ru-RU" sz="1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0" y="188640"/>
            <a:ext cx="397499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solidFill>
                  <a:srgbClr val="FF0000"/>
                </a:solidFill>
              </a:rPr>
              <a:t>Дыхательные пути:</a:t>
            </a:r>
            <a:endParaRPr lang="ru-RU" sz="3200" b="1" i="1" dirty="0">
              <a:solidFill>
                <a:srgbClr val="FF0000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527" y="1268760"/>
            <a:ext cx="3434150" cy="3991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7093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Нижняя часть трахеи делится на два главных бронха.</a:t>
            </a:r>
            <a:endParaRPr lang="ru-RU" b="1" dirty="0">
              <a:solidFill>
                <a:srgbClr val="C0000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1402236"/>
            <a:ext cx="5112568" cy="5112568"/>
          </a:xfrm>
        </p:spPr>
      </p:pic>
      <p:cxnSp>
        <p:nvCxnSpPr>
          <p:cNvPr id="6" name="Прямая со стрелкой 5"/>
          <p:cNvCxnSpPr/>
          <p:nvPr/>
        </p:nvCxnSpPr>
        <p:spPr>
          <a:xfrm flipH="1">
            <a:off x="3995936" y="1417638"/>
            <a:ext cx="144016" cy="1723330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>
            <a:stCxn id="4" idx="0"/>
          </p:cNvCxnSpPr>
          <p:nvPr/>
        </p:nvCxnSpPr>
        <p:spPr>
          <a:xfrm>
            <a:off x="4608004" y="1402236"/>
            <a:ext cx="180020" cy="1702320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662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39952" y="274638"/>
            <a:ext cx="4546848" cy="5890666"/>
          </a:xfrm>
        </p:spPr>
        <p:txBody>
          <a:bodyPr>
            <a:normAutofit/>
          </a:bodyPr>
          <a:lstStyle/>
          <a:p>
            <a:pPr algn="l"/>
            <a:r>
              <a:rPr lang="ru-RU" sz="5400" b="1" dirty="0" smtClean="0">
                <a:solidFill>
                  <a:srgbClr val="002060"/>
                </a:solidFill>
              </a:rPr>
              <a:t>Бронхи входят в лёгкие и там ветвятся, образуя бронхиальное дерево.</a:t>
            </a:r>
            <a:endParaRPr lang="ru-RU" sz="5400" b="1" dirty="0">
              <a:solidFill>
                <a:srgbClr val="002060"/>
              </a:solidFill>
            </a:endParaRPr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4773" b="13454"/>
          <a:stretch/>
        </p:blipFill>
        <p:spPr>
          <a:xfrm>
            <a:off x="465300" y="283156"/>
            <a:ext cx="3314611" cy="6342796"/>
          </a:xfrm>
        </p:spPr>
      </p:pic>
    </p:spTree>
    <p:extLst>
      <p:ext uri="{BB962C8B-B14F-4D97-AF65-F5344CB8AC3E}">
        <p14:creationId xmlns:p14="http://schemas.microsoft.com/office/powerpoint/2010/main" val="130805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4048" y="274638"/>
            <a:ext cx="3960440" cy="6178698"/>
          </a:xfrm>
        </p:spPr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Крупные бронхи разветвляются на меньшие и заканчиваются </a:t>
            </a:r>
            <a:r>
              <a:rPr lang="ru-RU" b="1" i="1" dirty="0" smtClean="0">
                <a:solidFill>
                  <a:srgbClr val="C00000"/>
                </a:solidFill>
              </a:rPr>
              <a:t>лёгочными пузырьками-альвеолами.</a:t>
            </a:r>
            <a:endParaRPr lang="ru-RU" b="1" i="1" dirty="0">
              <a:solidFill>
                <a:srgbClr val="C00000"/>
              </a:solidFill>
            </a:endParaRPr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59" t="58867" r="62649" b="14086"/>
          <a:stretch/>
        </p:blipFill>
        <p:spPr>
          <a:xfrm>
            <a:off x="334489" y="764704"/>
            <a:ext cx="4644516" cy="4536504"/>
          </a:xfrm>
        </p:spPr>
      </p:pic>
      <p:cxnSp>
        <p:nvCxnSpPr>
          <p:cNvPr id="8" name="Прямая со стрелкой 7"/>
          <p:cNvCxnSpPr/>
          <p:nvPr/>
        </p:nvCxnSpPr>
        <p:spPr>
          <a:xfrm flipH="1" flipV="1">
            <a:off x="2411760" y="4221088"/>
            <a:ext cx="2808312" cy="1512168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9155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476672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6000" b="1" dirty="0" smtClean="0">
                <a:solidFill>
                  <a:srgbClr val="FF0000"/>
                </a:solidFill>
              </a:rPr>
              <a:t>Как называется процесс газообмена между воздухом в лёгких и кровью?  </a:t>
            </a:r>
            <a:endParaRPr lang="ru-RU" sz="6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91065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404664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6600" b="1" dirty="0">
                <a:solidFill>
                  <a:srgbClr val="FF0000"/>
                </a:solidFill>
              </a:rPr>
              <a:t>Как называется процесс газообмена между </a:t>
            </a:r>
            <a:r>
              <a:rPr lang="ru-RU" sz="6600" b="1" dirty="0" smtClean="0">
                <a:solidFill>
                  <a:srgbClr val="FF0000"/>
                </a:solidFill>
              </a:rPr>
              <a:t>тканями органов </a:t>
            </a:r>
            <a:r>
              <a:rPr lang="ru-RU" sz="6600" b="1" dirty="0">
                <a:solidFill>
                  <a:srgbClr val="FF0000"/>
                </a:solidFill>
              </a:rPr>
              <a:t>и кровью? </a:t>
            </a:r>
          </a:p>
        </p:txBody>
      </p:sp>
    </p:spTree>
    <p:extLst>
      <p:ext uri="{BB962C8B-B14F-4D97-AF65-F5344CB8AC3E}">
        <p14:creationId xmlns:p14="http://schemas.microsoft.com/office/powerpoint/2010/main" val="1386365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620688"/>
            <a:ext cx="8229600" cy="58326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6000" b="1" dirty="0" smtClean="0">
                <a:solidFill>
                  <a:srgbClr val="FF0000"/>
                </a:solidFill>
              </a:rPr>
              <a:t>Из чего состоит гортань?</a:t>
            </a:r>
            <a:endParaRPr lang="ru-RU" sz="6000" b="1" dirty="0">
              <a:solidFill>
                <a:srgbClr val="FF000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832" y="2564904"/>
            <a:ext cx="2808312" cy="4160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1381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pPr marL="0" indent="0">
              <a:buNone/>
            </a:pPr>
            <a:r>
              <a:rPr lang="ru-RU" sz="5400" b="1" dirty="0" smtClean="0">
                <a:solidFill>
                  <a:srgbClr val="C00000"/>
                </a:solidFill>
              </a:rPr>
              <a:t>Домашнее задание:</a:t>
            </a:r>
          </a:p>
          <a:p>
            <a:pPr marL="0" indent="0">
              <a:buNone/>
            </a:pPr>
            <a:r>
              <a:rPr lang="ru-RU" sz="5400" b="1" dirty="0">
                <a:solidFill>
                  <a:srgbClr val="C00000"/>
                </a:solidFill>
              </a:rPr>
              <a:t>п</a:t>
            </a:r>
            <a:r>
              <a:rPr lang="ru-RU" sz="5400" b="1" dirty="0" smtClean="0">
                <a:solidFill>
                  <a:srgbClr val="C00000"/>
                </a:solidFill>
              </a:rPr>
              <a:t>араграф 23, напишите мини-сочинение на тему </a:t>
            </a:r>
            <a:r>
              <a:rPr lang="ru-RU" sz="5400" b="1" dirty="0" smtClean="0">
                <a:solidFill>
                  <a:srgbClr val="0070C0"/>
                </a:solidFill>
              </a:rPr>
              <a:t>«Значение дыхания для человека»</a:t>
            </a:r>
            <a:r>
              <a:rPr lang="ru-RU" sz="5400" b="1" dirty="0" smtClean="0">
                <a:solidFill>
                  <a:srgbClr val="C00000"/>
                </a:solidFill>
              </a:rPr>
              <a:t>.</a:t>
            </a:r>
            <a:endParaRPr lang="ru-RU" sz="5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9198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10800000" flipV="1">
            <a:off x="457200" y="221507"/>
            <a:ext cx="8229600" cy="4431629"/>
          </a:xfrm>
        </p:spPr>
        <p:txBody>
          <a:bodyPr>
            <a:noAutofit/>
          </a:bodyPr>
          <a:lstStyle/>
          <a:p>
            <a:r>
              <a:rPr lang="ru-RU" sz="8000" b="1" dirty="0" smtClean="0">
                <a:solidFill>
                  <a:srgbClr val="C00000"/>
                </a:solidFill>
              </a:rPr>
              <a:t>Что необходимо человеку, как и другим живым организмам?</a:t>
            </a:r>
            <a:endParaRPr lang="ru-RU" sz="8000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5229200"/>
            <a:ext cx="8229600" cy="1368152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sz="9600" b="1" dirty="0" smtClean="0">
                <a:solidFill>
                  <a:srgbClr val="002060"/>
                </a:solidFill>
              </a:rPr>
              <a:t>КИСЛОРОД</a:t>
            </a:r>
            <a:endParaRPr lang="ru-RU" sz="9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8935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196752"/>
            <a:ext cx="8229600" cy="4666530"/>
          </a:xfrm>
        </p:spPr>
        <p:txBody>
          <a:bodyPr>
            <a:noAutofit/>
          </a:bodyPr>
          <a:lstStyle/>
          <a:p>
            <a:r>
              <a:rPr lang="ru-RU" sz="8800" b="1" dirty="0" smtClean="0">
                <a:solidFill>
                  <a:srgbClr val="0070C0"/>
                </a:solidFill>
              </a:rPr>
              <a:t>Без кислорода человек гибнет через несколько минут.</a:t>
            </a:r>
            <a:endParaRPr lang="ru-RU" sz="88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3300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sz="6000" b="1" dirty="0" smtClean="0">
                <a:solidFill>
                  <a:srgbClr val="0070C0"/>
                </a:solidFill>
              </a:rPr>
              <a:t>Работа клеток и органов связана с потреблением энергии. Как образуется энергия в организме?</a:t>
            </a:r>
            <a:endParaRPr lang="ru-RU" sz="6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371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332656"/>
            <a:ext cx="8229600" cy="626469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000" b="1" dirty="0" smtClean="0">
                <a:solidFill>
                  <a:srgbClr val="0070C0"/>
                </a:solidFill>
              </a:rPr>
              <a:t>Сложные молекулы</a:t>
            </a:r>
            <a:endParaRPr lang="ru-RU" sz="4000" b="1" dirty="0">
              <a:solidFill>
                <a:srgbClr val="0070C0"/>
              </a:solidFill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flipH="1">
            <a:off x="2422589" y="1124744"/>
            <a:ext cx="936104" cy="1008112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5611740" y="1196752"/>
            <a:ext cx="904476" cy="936104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95536" y="2420888"/>
            <a:ext cx="822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      Окисление       </a:t>
            </a:r>
            <a:r>
              <a:rPr lang="ru-RU" dirty="0" smtClean="0">
                <a:solidFill>
                  <a:srgbClr val="FF0000"/>
                </a:solidFill>
              </a:rPr>
              <a:t>                                  </a:t>
            </a:r>
            <a:r>
              <a:rPr lang="ru-RU" sz="4000" b="1" dirty="0" smtClean="0">
                <a:solidFill>
                  <a:srgbClr val="FF0000"/>
                </a:solidFill>
              </a:rPr>
              <a:t>Распад</a:t>
            </a:r>
            <a:endParaRPr lang="ru-RU" sz="4000" b="1" dirty="0">
              <a:solidFill>
                <a:srgbClr val="FF0000"/>
              </a:solidFill>
            </a:endParaRPr>
          </a:p>
        </p:txBody>
      </p:sp>
      <p:cxnSp>
        <p:nvCxnSpPr>
          <p:cNvPr id="12" name="Прямая со стрелкой 11"/>
          <p:cNvCxnSpPr/>
          <p:nvPr/>
        </p:nvCxnSpPr>
        <p:spPr>
          <a:xfrm>
            <a:off x="2536921" y="3162996"/>
            <a:ext cx="1477870" cy="92391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flipH="1">
            <a:off x="5076056" y="3128774"/>
            <a:ext cx="1224136" cy="94829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flipV="1">
            <a:off x="1007604" y="3284984"/>
            <a:ext cx="1008112" cy="1224136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flipH="1" flipV="1">
            <a:off x="6944853" y="3128774"/>
            <a:ext cx="720080" cy="1080120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3711389" y="4200318"/>
            <a:ext cx="17684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энергия</a:t>
            </a: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14979" y="4500724"/>
            <a:ext cx="274857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 smtClean="0">
                <a:solidFill>
                  <a:srgbClr val="00B050"/>
                </a:solidFill>
              </a:rPr>
              <a:t>кислород</a:t>
            </a:r>
            <a:endParaRPr lang="ru-RU" sz="4800" b="1" dirty="0">
              <a:solidFill>
                <a:srgbClr val="00B05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585763" y="4341294"/>
            <a:ext cx="231993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00B050"/>
                </a:solidFill>
              </a:rPr>
              <a:t>кислород</a:t>
            </a:r>
            <a:endParaRPr lang="ru-RU" sz="40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0912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6600" b="1" dirty="0" smtClean="0">
                <a:solidFill>
                  <a:srgbClr val="00B050"/>
                </a:solidFill>
              </a:rPr>
              <a:t>В организме запасов кислорода нет.</a:t>
            </a:r>
          </a:p>
          <a:p>
            <a:pPr marL="0" indent="0" algn="ctr">
              <a:buNone/>
            </a:pPr>
            <a:r>
              <a:rPr lang="ru-RU" sz="6600" b="1" dirty="0" smtClean="0">
                <a:solidFill>
                  <a:srgbClr val="00B050"/>
                </a:solidFill>
              </a:rPr>
              <a:t>Как же организм его получает?</a:t>
            </a:r>
            <a:endParaRPr lang="ru-RU" sz="66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7167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264696"/>
          </a:xfrm>
        </p:spPr>
        <p:txBody>
          <a:bodyPr/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sz="5400" b="1" dirty="0" smtClean="0">
                <a:solidFill>
                  <a:srgbClr val="C00000"/>
                </a:solidFill>
              </a:rPr>
              <a:t>КРОВЬ                 ОРГАНИЗМ</a:t>
            </a:r>
            <a:endParaRPr lang="ru-RU" sz="5400" b="1" dirty="0">
              <a:solidFill>
                <a:srgbClr val="C00000"/>
              </a:solidFill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2771800" y="2924944"/>
            <a:ext cx="1944216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flipH="1">
            <a:off x="2699792" y="3356992"/>
            <a:ext cx="2088232" cy="0"/>
          </a:xfrm>
          <a:prstGeom prst="straightConnector1">
            <a:avLst/>
          </a:prstGeom>
          <a:ln w="381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938298" y="2262064"/>
            <a:ext cx="17641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180B"/>
                </a:solidFill>
              </a:rPr>
              <a:t>кислород</a:t>
            </a:r>
            <a:endParaRPr lang="ru-RU" sz="2400" b="1" dirty="0">
              <a:solidFill>
                <a:srgbClr val="00180B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699792" y="3465004"/>
            <a:ext cx="248508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accent6">
                    <a:lumMod val="50000"/>
                  </a:schemeClr>
                </a:solidFill>
              </a:rPr>
              <a:t>у</a:t>
            </a: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</a:rPr>
              <a:t>глекислый газ</a:t>
            </a:r>
          </a:p>
          <a:p>
            <a:r>
              <a:rPr lang="ru-RU" sz="2400" b="1" dirty="0">
                <a:solidFill>
                  <a:schemeClr val="accent6">
                    <a:lumMod val="50000"/>
                  </a:schemeClr>
                </a:solidFill>
              </a:rPr>
              <a:t>п</a:t>
            </a: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</a:rPr>
              <a:t>ары воды</a:t>
            </a:r>
            <a:endParaRPr lang="ru-RU" sz="24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5406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800" b="1" dirty="0" smtClean="0">
                <a:solidFill>
                  <a:schemeClr val="accent6">
                    <a:lumMod val="50000"/>
                  </a:schemeClr>
                </a:solidFill>
              </a:rPr>
              <a:t>Дыхательная система тесно связана с кровеносной.</a:t>
            </a:r>
          </a:p>
          <a:p>
            <a:pPr marL="0" indent="0">
              <a:buNone/>
            </a:pPr>
            <a:r>
              <a:rPr lang="ru-RU" sz="4800" b="1" dirty="0" smtClean="0"/>
              <a:t>Органы дыхания осуществляют газообмен между наружным воздухом и воздухом лёгких-</a:t>
            </a:r>
            <a:r>
              <a:rPr lang="ru-RU" sz="4800" b="1" dirty="0" smtClean="0">
                <a:solidFill>
                  <a:srgbClr val="FF0000"/>
                </a:solidFill>
              </a:rPr>
              <a:t>лёгочное дыхание</a:t>
            </a:r>
            <a:r>
              <a:rPr lang="ru-RU" sz="4800" b="1" dirty="0" smtClean="0"/>
              <a:t>.</a:t>
            </a:r>
            <a:endParaRPr lang="ru-RU" sz="4800" b="1" dirty="0"/>
          </a:p>
        </p:txBody>
      </p:sp>
    </p:spTree>
    <p:extLst>
      <p:ext uri="{BB962C8B-B14F-4D97-AF65-F5344CB8AC3E}">
        <p14:creationId xmlns:p14="http://schemas.microsoft.com/office/powerpoint/2010/main" val="2505225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6000" dirty="0" smtClean="0"/>
              <a:t>Кровеносная система доставляет кислород к тканям и уносит газообразные продукты распада, обеспечивая </a:t>
            </a:r>
            <a:r>
              <a:rPr lang="ru-RU" sz="6000" dirty="0" smtClean="0">
                <a:solidFill>
                  <a:srgbClr val="FF0000"/>
                </a:solidFill>
              </a:rPr>
              <a:t>тканевое дыхание.</a:t>
            </a:r>
            <a:endParaRPr lang="ru-RU" sz="6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2118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shablon25</Template>
  <TotalTime>111</TotalTime>
  <Words>325</Words>
  <Application>Microsoft Office PowerPoint</Application>
  <PresentationFormat>Экран (4:3)</PresentationFormat>
  <Paragraphs>45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2" baseType="lpstr">
      <vt:lpstr>Arial</vt:lpstr>
      <vt:lpstr>Calibri</vt:lpstr>
      <vt:lpstr>Тема Office</vt:lpstr>
      <vt:lpstr>Значение дыхания. Органы дыхания.</vt:lpstr>
      <vt:lpstr>Что необходимо человеку, как и другим живым организмам?</vt:lpstr>
      <vt:lpstr>Без кислорода человек гибнет через несколько минут.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ОРГАНЫ ДЫХАНИЯ:</vt:lpstr>
      <vt:lpstr>Презентация PowerPoint</vt:lpstr>
      <vt:lpstr>Нижняя часть трахеи делится на два главных бронха.</vt:lpstr>
      <vt:lpstr>Бронхи входят в лёгкие и там ветвятся, образуя бронхиальное дерево.</vt:lpstr>
      <vt:lpstr>Крупные бронхи разветвляются на меньшие и заканчиваются лёгочными пузырьками-альвеолами.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Значение дыхания. Органы дыхания.</dc:title>
  <dc:creator>Учитель</dc:creator>
  <cp:lastModifiedBy>Учитель</cp:lastModifiedBy>
  <cp:revision>13</cp:revision>
  <dcterms:created xsi:type="dcterms:W3CDTF">2014-11-30T17:08:23Z</dcterms:created>
  <dcterms:modified xsi:type="dcterms:W3CDTF">2014-12-20T05:00:51Z</dcterms:modified>
</cp:coreProperties>
</file>