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73" r:id="rId7"/>
    <p:sldId id="265" r:id="rId8"/>
    <p:sldId id="260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F99F4-81C4-4547-90AC-E9B57C4187E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846640" cy="273630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УРОК-ИГРА 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СРЕДСТВО ПОВЫШЕНИЯ ИНТЕРЕСА К </a:t>
            </a: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ЛИТЕРАТУРЕ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Игра «</a:t>
            </a: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Литературный калейдоскоп» </a:t>
            </a: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Островская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Елена Петровна,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русского языка 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литературы,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МКОУ Орловская СОШ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им.И.Ф.Жужукина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Таловского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Воронежской области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 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И.А.Крылов и его басни.</a:t>
            </a:r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«У сильного всегда бессильный виноват»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Кто сильный и кто бессильный в этой басне?  Как называется басня?</a:t>
            </a:r>
          </a:p>
          <a:p>
            <a:pPr>
              <a:buNone/>
            </a:pPr>
            <a:r>
              <a:rPr lang="ru-RU" sz="19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b="1" i="1" u="sng" dirty="0"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1900" b="1" i="1" dirty="0">
                <a:latin typeface="Times New Roman" pitchFamily="18" charset="0"/>
                <a:cs typeface="Times New Roman" pitchFamily="18" charset="0"/>
              </a:rPr>
              <a:t>: Волк и Ягнёнок, «Волк и Ягнёнок</a:t>
            </a:r>
            <a:r>
              <a:rPr lang="ru-RU" sz="1900" b="1" i="1" dirty="0" smtClean="0"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«Неблагодарная!- промолвил Дуб ей тут:-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Когда бы вверх могла поднять ты рыло,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Тебе бы видно было,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Что эти жёлуди на мне растут»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Кому Дуб говорил эти слова? Как называется басня?</a:t>
            </a:r>
          </a:p>
          <a:p>
            <a:pPr>
              <a:buNone/>
            </a:pPr>
            <a:r>
              <a:rPr lang="ru-RU" sz="1900" b="1" i="1" u="sng" dirty="0" smtClean="0">
                <a:latin typeface="Times New Roman" pitchFamily="18" charset="0"/>
                <a:cs typeface="Times New Roman" pitchFamily="18" charset="0"/>
              </a:rPr>
              <a:t>(Ответы</a:t>
            </a:r>
            <a:r>
              <a:rPr lang="ru-RU" sz="1900" b="1" i="1" dirty="0">
                <a:latin typeface="Times New Roman" pitchFamily="18" charset="0"/>
                <a:cs typeface="Times New Roman" pitchFamily="18" charset="0"/>
              </a:rPr>
              <a:t>:  Свинье, «Свинья под  Дубом»)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495942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«А Васька слушает да ест»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он, этот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Васька? Как называется басня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: Кот, «Кот и Повар»)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4)  «Ты всё пела? Это дело: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Так поди же, попляши!»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Кто и кому сказал эти слова? Как называется басня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: Муравей Стрекозе, «Стрекоза и Муравей»)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Брейн-ринг</a:t>
            </a:r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звали героя произведения, который принял</a:t>
            </a:r>
            <a:r>
              <a:rPr lang="ru-RU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«смерть от коня своего»?</a:t>
            </a:r>
          </a:p>
          <a:p>
            <a:pPr>
              <a:buNone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Кто автор? Как называется произведение?</a:t>
            </a:r>
          </a:p>
          <a:p>
            <a:pPr>
              <a:buNone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9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b="1" i="1" u="sng" dirty="0"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1900" b="1" i="1" dirty="0">
                <a:latin typeface="Times New Roman" pitchFamily="18" charset="0"/>
                <a:cs typeface="Times New Roman" pitchFamily="18" charset="0"/>
              </a:rPr>
              <a:t>: Олег, А.С.Пушкин, «песнь о вещем Олеге»)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2)Как называется рассказ, герой которого лихорадочно вспоминает фамилию зубного врача? Какой оказалась фамилия этого врача? Кто автор произведения?</a:t>
            </a:r>
          </a:p>
          <a:p>
            <a:pPr>
              <a:buNone/>
            </a:pPr>
            <a:r>
              <a:rPr lang="ru-RU" sz="19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b="1" i="1" u="sng" dirty="0"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1900" b="1" i="1" dirty="0">
                <a:latin typeface="Times New Roman" pitchFamily="18" charset="0"/>
                <a:cs typeface="Times New Roman" pitchFamily="18" charset="0"/>
              </a:rPr>
              <a:t>: «Лошадиная фамилия», Овсов, А.П.Чехов)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3) В каком произведении В.Г.Короленко дети вынуждены были жить среди сырых камней? Как звали этих детей?</a:t>
            </a: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b="1" i="1" u="sng" dirty="0"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1900" b="1" i="1" dirty="0">
                <a:latin typeface="Times New Roman" pitchFamily="18" charset="0"/>
                <a:cs typeface="Times New Roman" pitchFamily="18" charset="0"/>
              </a:rPr>
              <a:t>: «Дети подземелья» («В дурном обществе»), Валек и Маруся)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4)Из какого произведения и какого автора взяты строчки?</a:t>
            </a:r>
          </a:p>
          <a:p>
            <a:pPr>
              <a:buNone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Скажи-ка, дядя, ведь не даром</a:t>
            </a:r>
          </a:p>
          <a:p>
            <a:pPr>
              <a:buNone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Москва, спалённая пожаром,</a:t>
            </a:r>
          </a:p>
          <a:p>
            <a:pPr>
              <a:buNone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Французу отдана? </a:t>
            </a:r>
          </a:p>
          <a:p>
            <a:pPr>
              <a:buNone/>
            </a:pPr>
            <a:r>
              <a:rPr lang="ru-RU" sz="19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b="1" i="1" u="sng" dirty="0"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1900" b="1" i="1" dirty="0">
                <a:latin typeface="Times New Roman" pitchFamily="18" charset="0"/>
                <a:cs typeface="Times New Roman" pitchFamily="18" charset="0"/>
              </a:rPr>
              <a:t>: «Бородино», М.Ю.Лермонтов)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5314602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i="1" dirty="0"/>
              <a:t> 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5.Из какого произведения и какого автора взяты эти строчки?</a:t>
            </a:r>
            <a:r>
              <a:rPr lang="ru-RU" sz="1800" b="1" dirty="0" smtClean="0">
                <a:solidFill>
                  <a:srgbClr val="7030A0"/>
                </a:solidFill>
              </a:rPr>
              <a:t/>
            </a:r>
            <a:br>
              <a:rPr lang="ru-RU" sz="1800" b="1" dirty="0" smtClean="0">
                <a:solidFill>
                  <a:srgbClr val="7030A0"/>
                </a:solidFill>
              </a:rPr>
            </a:br>
            <a:r>
              <a:rPr lang="ru-RU" sz="1800" b="1" i="1" dirty="0" smtClean="0">
                <a:solidFill>
                  <a:srgbClr val="7030A0"/>
                </a:solidFill>
              </a:rPr>
              <a:t> 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Однажды, в студёную зимнюю пору</a:t>
            </a:r>
            <a:b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из лесу вышел; был сильный мороз»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: «Крестьянские дети», Н.А.Некрасов)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6.Куда ходит «</a:t>
            </a:r>
            <a:r>
              <a:rPr lang="ru-RU" sz="1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кот учёный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», когда он «</a:t>
            </a:r>
            <a:r>
              <a:rPr lang="ru-RU" sz="1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сказку говорит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»? В каком произведении и какого автора?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: Направо, «Руслан и Людмила» («У Лукоморья…»), А.С. Пушкин)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7.Как называется произведение М.Пришвина, в котором брат и сестра пошли в тайгу и заблудились? Как звали детей? За какой ягодой они ходили в тайгу?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: «Кладовая солнца», Настя и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Митраша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, клюква)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8.Как называется произведение, в котором говорится о том, как одну учительницу послали в глухое село, в котором не было ни одного деревца, а после, благодаря её усилиям, выросли целые рощи? Кто автор произведения?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«Песчаная учительница», А.Платонов)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Назовите писателя.</a:t>
            </a: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Родился в Малороссии.</a:t>
            </a:r>
          </a:p>
          <a:p>
            <a:pPr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Учился в </a:t>
            </a:r>
            <a:r>
              <a:rPr 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Нежинской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гимназии.</a:t>
            </a:r>
          </a:p>
          <a:p>
            <a:pPr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 Приехал в Петербург в 19 лет, горя желанием принести пользу Отечеству.</a:t>
            </a:r>
          </a:p>
          <a:p>
            <a:pPr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4)Стал широко известен после выхода в свет сборника повестей, основанных на легендах украинского народа.</a:t>
            </a:r>
          </a:p>
          <a:p>
            <a:pPr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i="1" u="sng" dirty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: Н.В.Гоголь)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8.Назовите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имя героя произведения.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 и как оно называется?</a:t>
            </a: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Одаренный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необычайной силой, он работал за четверых – дело спорилось в его руках. Постоянное безмолвие придавало торжественную важность его  работе. Отчужденный несчастьем своим от сообщества людей, он вырос … могучий, как дерево растет на плодородной земле… Крепко не полюбилось ему сначала его новое житье. Занятия Герасима по новой его должности казались ему шуткой после тяжких крестьянских работ: в полчаса все у него было готово, и он опять то останавливался посреди двора и глядел, разинув рот, на всех проходящих.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100" b="1" i="1" u="sng" dirty="0">
                <a:latin typeface="Times New Roman" pitchFamily="18" charset="0"/>
                <a:cs typeface="Times New Roman" pitchFamily="18" charset="0"/>
              </a:rPr>
              <a:t>Ответы 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: Герасим, И.С.Тургенев, «</a:t>
            </a:r>
            <a:r>
              <a:rPr lang="ru-RU" sz="2100" b="1" i="1" dirty="0" err="1">
                <a:latin typeface="Times New Roman" pitchFamily="18" charset="0"/>
                <a:cs typeface="Times New Roman" pitchFamily="18" charset="0"/>
              </a:rPr>
              <a:t>Муму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»)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Восполните строчки стихотворения. Как оно называется, кто автор?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___________  </a:t>
            </a: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_____________ </a:t>
            </a:r>
            <a: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одинокий</a:t>
            </a: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sz="19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b="1" i="1" u="sng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19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900" b="1" i="1" dirty="0">
                <a:latin typeface="Times New Roman" pitchFamily="18" charset="0"/>
                <a:cs typeface="Times New Roman" pitchFamily="18" charset="0"/>
              </a:rPr>
              <a:t>Белеет </a:t>
            </a:r>
            <a:r>
              <a:rPr lang="ru-RU" sz="1900" b="1" i="1" dirty="0" smtClean="0">
                <a:latin typeface="Times New Roman" pitchFamily="18" charset="0"/>
                <a:cs typeface="Times New Roman" pitchFamily="18" charset="0"/>
              </a:rPr>
              <a:t>парус)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  ___________  ___________ голубом</a:t>
            </a:r>
            <a: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!..</a:t>
            </a: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1900" b="1" i="1" dirty="0" smtClean="0">
                <a:latin typeface="Times New Roman" pitchFamily="18" charset="0"/>
                <a:cs typeface="Times New Roman" pitchFamily="18" charset="0"/>
              </a:rPr>
              <a:t>(ответ: В </a:t>
            </a:r>
            <a:r>
              <a:rPr lang="ru-RU" sz="1900" b="1" i="1" dirty="0">
                <a:latin typeface="Times New Roman" pitchFamily="18" charset="0"/>
                <a:cs typeface="Times New Roman" pitchFamily="18" charset="0"/>
              </a:rPr>
              <a:t>тумане </a:t>
            </a:r>
            <a:r>
              <a:rPr lang="ru-RU" sz="1900" b="1" i="1" dirty="0" smtClean="0">
                <a:latin typeface="Times New Roman" pitchFamily="18" charset="0"/>
                <a:cs typeface="Times New Roman" pitchFamily="18" charset="0"/>
              </a:rPr>
              <a:t>моря)</a:t>
            </a:r>
            <a:endParaRPr lang="ru-RU" sz="19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  _______  __  __ _____  далёкой?   </a:t>
            </a:r>
            <a:endParaRPr lang="ru-RU" sz="3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(ответ : Что </a:t>
            </a:r>
            <a:r>
              <a:rPr lang="ru-RU" sz="1900" b="1" i="1" dirty="0">
                <a:latin typeface="Times New Roman" pitchFamily="18" charset="0"/>
                <a:cs typeface="Times New Roman" pitchFamily="18" charset="0"/>
              </a:rPr>
              <a:t>ищет он </a:t>
            </a:r>
            <a:r>
              <a:rPr lang="ru-RU" sz="19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>
              <a:buNone/>
            </a:pPr>
            <a:r>
              <a:rPr lang="ru-RU" sz="1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стране)</a:t>
            </a:r>
            <a:endParaRPr lang="ru-RU" sz="19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____  ______  __ __ _______   родном?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(ответ: Что </a:t>
            </a:r>
            <a:r>
              <a:rPr lang="ru-RU" sz="1900" b="1" i="1" dirty="0">
                <a:latin typeface="Times New Roman" pitchFamily="18" charset="0"/>
                <a:cs typeface="Times New Roman" pitchFamily="18" charset="0"/>
              </a:rPr>
              <a:t>кинул он в краю)</a:t>
            </a:r>
          </a:p>
          <a:p>
            <a:pPr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 Латинские крылатые выражения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1)Дар речи дан всем, душевная ……………….немногим        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2)Кто слишком спешит, позже ………………….. с делом              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)Кто хорошо выявляет различия, тот хорошо ………………….    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4)Нужно не только овладеть мудростью, но и уметь ………… .ею 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3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300" b="1" i="1" u="sng" dirty="0"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2300" b="1" i="1" dirty="0">
                <a:latin typeface="Times New Roman" pitchFamily="18" charset="0"/>
                <a:cs typeface="Times New Roman" pitchFamily="18" charset="0"/>
              </a:rPr>
              <a:t>:1) мудрость, 2) справляется, 3) учит, 4) пользоваться)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Игра- один из способов привлечения внимания школьников к изучаемым произведениям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Литературная игра может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быть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проведена после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прочтения: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-одной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нескольких глав произведения;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-целого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произведения;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-нескольких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произведений одного автора или разных авторов;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-произведений, изученных в течение всего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учебного года;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-литературного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материала нескольких учебных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Цели игры:</a:t>
            </a:r>
            <a:endParaRPr lang="ru-RU" sz="36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проверить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знание литературных произведений;</a:t>
            </a:r>
          </a:p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память, внимание, любознательность, быстроту реакции, воображение, логическое, ассоциативное мышление;</a:t>
            </a:r>
          </a:p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воспитывать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чувство коллективизма;</a:t>
            </a:r>
          </a:p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прививать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 к чтению художественной литературы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 algn="l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Путаница.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Верните писателям их имена и отчества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Тургенев      </a:t>
            </a:r>
            <a: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Михаил                  </a:t>
            </a:r>
            <a: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Иванович</a:t>
            </a:r>
          </a:p>
          <a:p>
            <a:pPr>
              <a:buNone/>
            </a:pP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Лермонтов   </a:t>
            </a:r>
            <a: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Николай                  Сергеевич</a:t>
            </a:r>
            <a:endParaRPr lang="ru-RU" sz="3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Некрасов      </a:t>
            </a:r>
            <a: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Иван                      </a:t>
            </a:r>
            <a: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Павлович</a:t>
            </a:r>
          </a:p>
          <a:p>
            <a:pPr>
              <a:buNone/>
            </a:pP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Тютчев         </a:t>
            </a:r>
            <a: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Антон   </a:t>
            </a:r>
            <a: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Алексеевич       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Чехов                Фёдор                        Юрьевич</a:t>
            </a:r>
            <a:endParaRPr lang="ru-RU" sz="3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: Тургенев Иван Сергеевич, Лермонтов Михаил Юрьевич, Некрасов Николай Алексеевич, Тютчев Фёдор Иванович, Чехов Антон Павлович)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Найдите ошибки и исправьте их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br>
              <a:rPr lang="ru-RU" b="1" i="1" dirty="0" smtClean="0">
                <a:solidFill>
                  <a:srgbClr val="002060"/>
                </a:solidFill>
              </a:rPr>
            </a:b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 marL="514350" lvl="0" indent="-514350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повести Льва Толстого «Кавказские пленники» главными героями являются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Жилкин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Коростылёв и девочка Нина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: в рассказе, «Кавказский пленник», Жилин,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Костылин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Дина)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2.В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поэме Александра Пушкина «Зимняя дорога» есть строчки: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Под голубыми небесами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Зеленоватыми коврами,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Лежа на солнце, снег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блестит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: в стихотворении, «Зимнее утро», великолепными, блестя, лежит)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3.В романе А.П.Чехова «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Пигмалион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персонажу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Брюкину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собака прокусила нос.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: в рассказе, «Хамелеон»,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Хрюкину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, палец)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4.В повести Н.В.Гоголя «Пропавшая грамота» кузнец Никола добывает своей невесте Роксане черевички.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: «Ночь перед Рождеством» ,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Вакула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, Оксана)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Литературные перевёртыши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Угадайте 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произведение, подобрав примерные антонимы; назовите автора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«Летний вечер»                          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100" b="1" i="1" u="sng" dirty="0"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: «Зимнее утро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>
              <a:buNone/>
            </a:pP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А.С.Пушкин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«Парень-горожанин»          </a:t>
            </a: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«Барышня- крестьянка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»,  </a:t>
            </a:r>
          </a:p>
          <a:p>
            <a:pPr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А.С.Пушкин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«День после Пасхи»               </a:t>
            </a: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«Ночь перед Рождеством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>
              <a:buNone/>
            </a:pPr>
            <a:r>
              <a:rPr lang="ru-RU" sz="23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sz="2300" b="1" i="1" dirty="0">
                <a:latin typeface="Times New Roman" pitchFamily="18" charset="0"/>
                <a:cs typeface="Times New Roman" pitchFamily="18" charset="0"/>
              </a:rPr>
              <a:t>Н.В.Гоголь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«Быль о серебряной курочке»  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Сказка» о золотом </a:t>
            </a:r>
            <a:endParaRPr lang="ru-RU" sz="21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петушке», А.С.Пушкин)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Расшифруйте 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произведение. Назовите автора</a:t>
            </a:r>
            <a:r>
              <a:rPr lang="ru-RU" b="1" i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_ _ _ _ _ _ _ _ _ _   (10 букв)       </a:t>
            </a:r>
          </a:p>
          <a:p>
            <a:pPr>
              <a:buNone/>
            </a:pPr>
            <a:r>
              <a:rPr lang="ru-RU" sz="2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Подсказки.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1.Внутри слова  (названия произведения) есть слово, обозначающее длинное, с высокими откосами углубление в земле.                                       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i="1" u="sng" dirty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ров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2.Внутри слова есть слово, обозначающее лиственное дерево     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i="1" u="sng" dirty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: Дуб)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i="1" u="sng" dirty="0"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«Дубровский», А.С.Пушкин)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_ _ _ _ _      _ _ _ _ _ _ _ _ _ _ _ _ (2 слова: 5 и 12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букв)</a:t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Подсказка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Произведение, в котором рассказывается о том, как учительница, желая помочь мальчику в трудной жизненной ситуации, стала играть с ним в игру на деньги и потеряла из-за этого работу.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Дополнительный </a:t>
            </a:r>
            <a:r>
              <a:rPr lang="ru-RU" sz="2400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называлась эта игра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i="1" u="sng" dirty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b="1" i="1" dirty="0" err="1">
                <a:latin typeface="Times New Roman" pitchFamily="18" charset="0"/>
                <a:cs typeface="Times New Roman" pitchFamily="18" charset="0"/>
              </a:rPr>
              <a:t>чика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i="1" u="sng" dirty="0"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: «Уроки французского», В.Распутин)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544</Words>
  <Application>Microsoft Office PowerPoint</Application>
  <PresentationFormat>Экран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УРОК-ИГРА КАК СРЕДСТВО ПОВЫШЕНИЯ ИНТЕРЕСА К ЛИТЕРАТУРЕ  Игра «Литературный калейдоскоп»  </vt:lpstr>
      <vt:lpstr>Игра- один из способов привлечения внимания школьников к изучаемым произведениям</vt:lpstr>
      <vt:lpstr>Цели игры:</vt:lpstr>
      <vt:lpstr>1. Путаница.   Верните писателям их имена и отчества</vt:lpstr>
      <vt:lpstr>2. Найдите ошибки и исправьте их. </vt:lpstr>
      <vt:lpstr>3.В романе А.П.Чехова «Пигмалион» персонажу Брюкину собака прокусила нос.  (Ответы: в рассказе, «Хамелеон», Хрюкину, палец)   4.В повести Н.В.Гоголя «Пропавшая грамота» кузнец Никола добывает своей невесте Роксане черевички.    (Ответы: «Ночь перед Рождеством» , Вакула, Оксана)  </vt:lpstr>
      <vt:lpstr>  3. Литературные перевёртыши  </vt:lpstr>
      <vt:lpstr> 4. Расшифруйте произведение. Назовите автора. </vt:lpstr>
      <vt:lpstr> 2) _ _ _ _ _      _ _ _ _ _ _ _ _ _ _ _ _ (2 слова: 5 и 12 букв)   Подсказка.  Произведение, в котором рассказывается о том, как учительница, желая помочь мальчику в трудной жизненной ситуации, стала играть с ним в игру на деньги и потеряла из-за этого работу.  Дополнительный вопрос:     как называлась эта игра                                                                                                           (Ответ: чика)  (Ответы: «Уроки французского», В.Распутин)  </vt:lpstr>
      <vt:lpstr>5.   И.А.Крылов и его басни. </vt:lpstr>
      <vt:lpstr>3) «А Васька слушает да ест» Кто он, этот Васька? Как называется басня?  (Ответы: Кот, «Кот и Повар»)    4)  «Ты всё пела? Это дело:       Так поди же, попляши!» Кто и кому сказал эти слова? Как называется басня?  (Ответы: Муравей Стрекозе, «Стрекоза и Муравей»)   </vt:lpstr>
      <vt:lpstr> 6. Брейн-ринг </vt:lpstr>
      <vt:lpstr>                           5.Из какого произведения и какого автора взяты эти строчки?  Однажды, в студёную зимнюю пору Я из лесу вышел; был сильный мороз» (Ответы: «Крестьянские дети», Н.А.Некрасов)   6.Куда ходит «кот учёный», когда он «сказку говорит»? В каком произведении и какого автора?        (Ответы: Направо, «Руслан и Людмила» («У Лукоморья…»), А.С. Пушкин)   7.Как называется произведение М.Пришвина, в котором брат и сестра пошли в тайгу и заблудились? Как звали детей? За какой ягодой они ходили в тайгу? (Ответы: «Кладовая солнца», Настя и Митраша, клюква)   8.Как называется произведение, в котором говорится о том, как одну учительницу послали в глухое село, в котором не было ни одного деревца, а после, благодаря её усилиям, выросли целые рощи? Кто автор произведения?      (Ответы: «Песчаная учительница», А.Платонов)   </vt:lpstr>
      <vt:lpstr>7. Назовите писателя.</vt:lpstr>
      <vt:lpstr>8.Назовите имя героя произведения.  Кто автор и как оно называется?</vt:lpstr>
      <vt:lpstr>9. Восполните строчки стихотворения. Как оно называется, кто автор?</vt:lpstr>
      <vt:lpstr>10. Латинские крылатые выражения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УРОК-ИГРА КАК СРЕДСТВО ПОВЫШЕНИЯ ИНТЕРЕСА К ЛИТЕРАТУРЕ </dc:title>
  <dc:creator>Александр</dc:creator>
  <cp:lastModifiedBy>Александр</cp:lastModifiedBy>
  <cp:revision>10</cp:revision>
  <dcterms:created xsi:type="dcterms:W3CDTF">2017-02-09T17:10:14Z</dcterms:created>
  <dcterms:modified xsi:type="dcterms:W3CDTF">2017-02-09T18:46:52Z</dcterms:modified>
</cp:coreProperties>
</file>