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9"/>
  </p:notesMasterIdLst>
  <p:sldIdLst>
    <p:sldId id="256" r:id="rId3"/>
    <p:sldId id="266" r:id="rId4"/>
    <p:sldId id="267" r:id="rId5"/>
    <p:sldId id="268" r:id="rId6"/>
    <p:sldId id="281" r:id="rId7"/>
    <p:sldId id="283" r:id="rId8"/>
    <p:sldId id="257" r:id="rId9"/>
    <p:sldId id="284" r:id="rId10"/>
    <p:sldId id="259" r:id="rId11"/>
    <p:sldId id="260" r:id="rId12"/>
    <p:sldId id="261" r:id="rId13"/>
    <p:sldId id="285" r:id="rId14"/>
    <p:sldId id="271" r:id="rId15"/>
    <p:sldId id="272" r:id="rId16"/>
    <p:sldId id="273" r:id="rId17"/>
    <p:sldId id="282" r:id="rId18"/>
    <p:sldId id="269" r:id="rId19"/>
    <p:sldId id="274" r:id="rId20"/>
    <p:sldId id="275" r:id="rId21"/>
    <p:sldId id="276" r:id="rId22"/>
    <p:sldId id="277" r:id="rId23"/>
    <p:sldId id="278" r:id="rId24"/>
    <p:sldId id="279" r:id="rId25"/>
    <p:sldId id="293" r:id="rId26"/>
    <p:sldId id="262" r:id="rId27"/>
    <p:sldId id="263" r:id="rId28"/>
    <p:sldId id="264" r:id="rId29"/>
    <p:sldId id="265" r:id="rId30"/>
    <p:sldId id="292" r:id="rId31"/>
    <p:sldId id="314" r:id="rId32"/>
    <p:sldId id="313" r:id="rId33"/>
    <p:sldId id="312" r:id="rId34"/>
    <p:sldId id="321" r:id="rId35"/>
    <p:sldId id="318" r:id="rId36"/>
    <p:sldId id="320" r:id="rId37"/>
    <p:sldId id="295" r:id="rId38"/>
    <p:sldId id="298" r:id="rId39"/>
    <p:sldId id="300" r:id="rId40"/>
    <p:sldId id="302" r:id="rId41"/>
    <p:sldId id="304" r:id="rId42"/>
    <p:sldId id="309" r:id="rId43"/>
    <p:sldId id="310" r:id="rId44"/>
    <p:sldId id="311" r:id="rId45"/>
    <p:sldId id="308" r:id="rId46"/>
    <p:sldId id="280" r:id="rId47"/>
    <p:sldId id="29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3D86C1-C52E-4EF0-809F-000FBE6D1A81}">
          <p14:sldIdLst>
            <p14:sldId id="256"/>
            <p14:sldId id="266"/>
            <p14:sldId id="267"/>
            <p14:sldId id="268"/>
            <p14:sldId id="281"/>
            <p14:sldId id="283"/>
          </p14:sldIdLst>
        </p14:section>
        <p14:section name="Раздел без заголовка" id="{C64924D2-3CAB-4679-AA08-EC5E43E42B12}">
          <p14:sldIdLst>
            <p14:sldId id="257"/>
            <p14:sldId id="284"/>
            <p14:sldId id="259"/>
            <p14:sldId id="260"/>
            <p14:sldId id="261"/>
            <p14:sldId id="285"/>
            <p14:sldId id="271"/>
            <p14:sldId id="272"/>
            <p14:sldId id="273"/>
            <p14:sldId id="282"/>
            <p14:sldId id="269"/>
            <p14:sldId id="274"/>
            <p14:sldId id="275"/>
            <p14:sldId id="276"/>
            <p14:sldId id="277"/>
            <p14:sldId id="278"/>
            <p14:sldId id="279"/>
            <p14:sldId id="293"/>
            <p14:sldId id="262"/>
            <p14:sldId id="263"/>
            <p14:sldId id="264"/>
            <p14:sldId id="265"/>
            <p14:sldId id="292"/>
            <p14:sldId id="314"/>
            <p14:sldId id="313"/>
            <p14:sldId id="312"/>
            <p14:sldId id="321"/>
            <p14:sldId id="318"/>
            <p14:sldId id="320"/>
            <p14:sldId id="295"/>
            <p14:sldId id="298"/>
            <p14:sldId id="300"/>
            <p14:sldId id="302"/>
            <p14:sldId id="304"/>
            <p14:sldId id="309"/>
            <p14:sldId id="310"/>
            <p14:sldId id="311"/>
            <p14:sldId id="308"/>
            <p14:sldId id="280"/>
            <p14:sldId id="2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360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9322-1761-4EEB-A638-99CC95161B6E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16243-1F60-401D-8361-466C252D1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0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E1848-8627-4052-8517-E9DC3664A8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B9BF3-4474-4AEE-995B-A0017A5C29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7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8FBA-F6C3-467F-A3E0-12A5FD61E6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1993C-716B-4B81-B7F1-F2D23FA558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6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17B14-A367-4EBD-B648-1C0C8F125D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A1B4B-AC18-4D29-9832-CEA6F18975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EEA3-6234-46A3-8950-B296991FE1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97DA-BE11-4AB1-B443-3E252B8D89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2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7211-A681-4021-9A9F-C2AEC8CAC8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20908-620C-4407-BA76-B9425918B4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4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F1EC-8AF4-4B06-AE5B-AA7C025273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EA74-53F4-4136-AE23-48AF6DC814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9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50EE5-8D24-4CB6-B96B-C3441EFFE7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2885B-A5C7-4E1A-91CA-D19D3C4F39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2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24D40-FBEC-4E9D-BC1D-35AB4A7C5F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8009-BE44-46EA-9BEE-DCE4CE4E24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6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05584-17F5-4CA5-8D6F-19C6EB2F3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4D00C-1BB6-4E03-A897-637CF28028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7794B-7E27-4C47-ABB1-A460CCFD57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1C015-2B46-4223-9868-20F272441B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16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3F447-64A7-49EA-B2DB-5A5C554E9A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B540B-63CE-4CDC-A5A7-4EB186202E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0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8CF7DDC-87A6-404B-B6DA-F018C2307910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E4AEF66-BA41-4B69-99A1-81AE3366AA5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C3265D-8384-4D7E-A821-E741ED9BF5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1/1/2007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7D0637-9A05-49E2-A385-ADC5F4FA37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8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../embeddings/Microsoft_PowerPoint_97-2003_Presentation2.ppt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8136904" cy="1224136"/>
          </a:xfrm>
        </p:spPr>
        <p:txBody>
          <a:bodyPr/>
          <a:lstStyle/>
          <a:p>
            <a:r>
              <a:rPr lang="ru-RU" sz="8800" dirty="0" smtClean="0">
                <a:latin typeface="Monotype Corsiva" pitchFamily="66" charset="0"/>
              </a:rPr>
              <a:t>Село моё родное…</a:t>
            </a:r>
            <a:endParaRPr lang="ru-RU" sz="8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048249"/>
            <a:ext cx="5000600" cy="1752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Есть на карте России деревня.</a:t>
            </a:r>
          </a:p>
          <a:p>
            <a:r>
              <a:rPr lang="ru-RU" dirty="0"/>
              <a:t>Деревенька стоит на реке.</a:t>
            </a:r>
          </a:p>
          <a:p>
            <a:r>
              <a:rPr lang="ru-RU" dirty="0"/>
              <a:t>И прекраснее места ,милее</a:t>
            </a:r>
          </a:p>
          <a:p>
            <a:r>
              <a:rPr lang="ru-RU" dirty="0"/>
              <a:t>Не найти мне на нашей Земле.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793458" cy="2847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620688"/>
            <a:ext cx="301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МБОУ «</a:t>
            </a:r>
            <a:r>
              <a:rPr lang="ru-RU" dirty="0" err="1" smtClean="0"/>
              <a:t>Макаричская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8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еревня\P106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710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еревня\P1060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7241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335699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Мост через реку «</a:t>
            </a:r>
            <a:r>
              <a:rPr lang="ru-RU" b="1" dirty="0" err="1" smtClean="0"/>
              <a:t>Судость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Дмитровское озеро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0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еревня\P106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726379" cy="429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229200"/>
            <a:ext cx="551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Поклонный крест при въезде в село </a:t>
            </a:r>
            <a:r>
              <a:rPr lang="ru-RU" b="1" dirty="0" err="1" smtClean="0"/>
              <a:t>Дмитрово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799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Подрастём мы, учиться разъедемся,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Но куда бы нас путь не привёл-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Будем помнить мы малую Родину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И молиться всегда за неё.</a:t>
            </a:r>
            <a:endParaRPr lang="ru-RU" sz="1600" dirty="0">
              <a:ea typeface="Times New Roman"/>
            </a:endParaRPr>
          </a:p>
        </p:txBody>
      </p:sp>
      <p:pic>
        <p:nvPicPr>
          <p:cNvPr id="1026" name="Picture 2" descr="H:\фото\SDC14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МБОУ «</a:t>
            </a:r>
            <a:r>
              <a:rPr lang="ru-RU" sz="4800" b="1" dirty="0" err="1" smtClean="0">
                <a:latin typeface="Monotype Corsiva" pitchFamily="66" charset="0"/>
              </a:rPr>
              <a:t>Макаричская</a:t>
            </a:r>
            <a:r>
              <a:rPr lang="ru-RU" sz="4800" b="1" dirty="0" smtClean="0">
                <a:latin typeface="Monotype Corsiva" pitchFamily="66" charset="0"/>
              </a:rPr>
              <a:t> СОШ»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4608"/>
            <a:ext cx="6696744" cy="5027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6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История </a:t>
            </a:r>
            <a:r>
              <a:rPr lang="ru-RU" dirty="0" err="1"/>
              <a:t>Макаричской</a:t>
            </a:r>
            <a:r>
              <a:rPr lang="ru-RU" dirty="0"/>
              <a:t> средней общеобразовательной школы насчитывает без малого 100 лет</a:t>
            </a:r>
          </a:p>
          <a:p>
            <a:r>
              <a:rPr lang="ru-RU" dirty="0"/>
              <a:t>Начальная школа в деревне </a:t>
            </a:r>
            <a:r>
              <a:rPr lang="ru-RU" dirty="0" err="1"/>
              <a:t>Дмитрово</a:t>
            </a:r>
            <a:r>
              <a:rPr lang="ru-RU" dirty="0"/>
              <a:t> возникла  ещё в 1918-1919 гг. Сначала она размещалась в обычной крестьянской избе почти в центре деревни, а в 1924 году была переведена в двухэтажное здание бывшей усадьбы помещика </a:t>
            </a:r>
            <a:r>
              <a:rPr lang="ru-RU" dirty="0" err="1"/>
              <a:t>Рославца</a:t>
            </a:r>
            <a:r>
              <a:rPr lang="ru-RU" dirty="0"/>
              <a:t> на территории поселка </a:t>
            </a:r>
            <a:r>
              <a:rPr lang="ru-RU" dirty="0" err="1"/>
              <a:t>Макаричи</a:t>
            </a:r>
            <a:r>
              <a:rPr lang="ru-RU" dirty="0"/>
              <a:t>. До этого времени здание было занято штабом милиции.</a:t>
            </a:r>
          </a:p>
          <a:p>
            <a:r>
              <a:rPr lang="ru-RU" dirty="0"/>
              <a:t>В 1927 году школа из начальной четырех классной была преобразована в школу крестьянской молодежи (ШКМ). В </a:t>
            </a:r>
            <a:r>
              <a:rPr lang="ru-RU" dirty="0" err="1"/>
              <a:t>Макаричской</a:t>
            </a:r>
            <a:r>
              <a:rPr lang="ru-RU" dirty="0"/>
              <a:t> ШКМ обучалась молодёжь со всего </a:t>
            </a:r>
            <a:r>
              <a:rPr lang="ru-RU" dirty="0" err="1"/>
              <a:t>Почепского</a:t>
            </a:r>
            <a:r>
              <a:rPr lang="ru-RU" dirty="0"/>
              <a:t> уезда, некоторые добирались сюда  за 30-40 километров.</a:t>
            </a:r>
          </a:p>
          <a:p>
            <a:r>
              <a:rPr lang="ru-RU" dirty="0"/>
              <a:t>В эти годы школа имела большое подсобное хозяйство: землю, крупный рогатый скот, свиней и даже пчёл. Учащимся предоставлялось общежитие, питались они в школьной столовой.</a:t>
            </a:r>
          </a:p>
          <a:p>
            <a:r>
              <a:rPr lang="ru-RU" dirty="0"/>
              <a:t>Жизнь школы была занимательна и интересна: во-первых, учащиеся получали образование; во-вторых, они красиво и упорно трудились, получали необходимые трудовые навыки и создавали своим трудом всё необходимое для себя. Ребята пахали, сеяли, ухаживали за урожаем, за животными, школьным фруктовым садом, сами руководили отраслями своего показательного в те времена хозяйством, обслуживали школу, общежитие, столовую. В школе  были прекрасно организованы художественная самодеятельность и общественная  работа учащихся, особенно в период коллективизации на селе.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16632"/>
            <a:ext cx="81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itchFamily="66" charset="0"/>
              </a:rPr>
              <a:t>История </a:t>
            </a:r>
            <a:r>
              <a:rPr lang="ru-RU" sz="2400" b="1" dirty="0" err="1">
                <a:latin typeface="Monotype Corsiva" pitchFamily="66" charset="0"/>
              </a:rPr>
              <a:t>Макаричской</a:t>
            </a:r>
            <a:r>
              <a:rPr lang="ru-RU" sz="2400" b="1" dirty="0">
                <a:latin typeface="Monotype Corsiva" pitchFamily="66" charset="0"/>
              </a:rPr>
              <a:t> средней общеобразовательной школы </a:t>
            </a:r>
          </a:p>
        </p:txBody>
      </p:sp>
    </p:spTree>
    <p:extLst>
      <p:ext uri="{BB962C8B-B14F-4D97-AF65-F5344CB8AC3E}">
        <p14:creationId xmlns:p14="http://schemas.microsoft.com/office/powerpoint/2010/main" val="16192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1935 году ШКМ была преобразована в общеобразовательную семилетнюю , а в 1939 году в среднюю школу. Перед войной первые счастливцы, окончившие 9-й класс, мечтали о светлом и прекрасном будущем, но эти мечты прервала война…</a:t>
            </a:r>
          </a:p>
          <a:p>
            <a:r>
              <a:rPr lang="ru-RU" dirty="0"/>
              <a:t>Три тяжких года наша деревня была оккупирована фашистами. Вместе с населением от ига оккупантов и их местных пособников – полицаев страдала и наша школа, в которой фашисты разместили полицейскую управу.</a:t>
            </a:r>
          </a:p>
          <a:p>
            <a:r>
              <a:rPr lang="ru-RU" dirty="0"/>
              <a:t>Сама школа не действовала до освобождения территории Брянского края советскими войсками в 1943 году.</a:t>
            </a:r>
          </a:p>
          <a:p>
            <a:r>
              <a:rPr lang="ru-RU" dirty="0"/>
              <a:t>С 1943 по 1962 годы наша школа размещалась в ветхом здании школьной столовой (бывшей </a:t>
            </a:r>
            <a:r>
              <a:rPr lang="ru-RU" dirty="0" err="1"/>
              <a:t>хозпостройке</a:t>
            </a:r>
            <a:r>
              <a:rPr lang="ru-RU" dirty="0"/>
              <a:t> помещичьей усадьбы).</a:t>
            </a:r>
          </a:p>
          <a:p>
            <a:r>
              <a:rPr lang="ru-RU" dirty="0"/>
              <a:t>В 1962 году школа получила большой подарок от колхоза имени </a:t>
            </a:r>
            <a:r>
              <a:rPr lang="ru-RU" dirty="0" err="1"/>
              <a:t>В.И.Ленина</a:t>
            </a:r>
            <a:r>
              <a:rPr lang="ru-RU" dirty="0"/>
              <a:t> – новое здание, которое строили </a:t>
            </a:r>
            <a:r>
              <a:rPr lang="ru-RU" dirty="0" err="1"/>
              <a:t>хозспособом</a:t>
            </a:r>
            <a:r>
              <a:rPr lang="ru-RU" dirty="0"/>
              <a:t> не только строители, но и сами учителя. В 1957 году здесь была открыта вечерняя, а в 1957 году - средняя школа. В настоящее время школа  располагается в этом же здании, а также в постройках, приспособленных для классов и других подсобных помещений.</a:t>
            </a:r>
          </a:p>
          <a:p>
            <a:r>
              <a:rPr lang="ru-RU" dirty="0"/>
              <a:t>За годы своего существования наша школа дала путёвку в жизнь нескольким тысячам своих учеников.</a:t>
            </a:r>
          </a:p>
          <a:p>
            <a:r>
              <a:rPr lang="ru-RU" dirty="0"/>
              <a:t>Многие из них геройски погибли в годы войны. Многие стали хорошими людьми, прекрасными специалистами, которыми всегда гордилась и гордится наша замечательная школа. </a:t>
            </a:r>
          </a:p>
        </p:txBody>
      </p:sp>
    </p:spTree>
    <p:extLst>
      <p:ext uri="{BB962C8B-B14F-4D97-AF65-F5344CB8AC3E}">
        <p14:creationId xmlns:p14="http://schemas.microsoft.com/office/powerpoint/2010/main" val="6626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помещика</a:t>
            </a:r>
          </a:p>
          <a:p>
            <a:r>
              <a:rPr lang="ru-RU" dirty="0"/>
              <a:t>Мой папа по рассказам долгожителей деревни составил эскиз особняка помещиков </a:t>
            </a:r>
            <a:r>
              <a:rPr lang="ru-RU" dirty="0" err="1"/>
              <a:t>Рословцевых</a:t>
            </a:r>
            <a:r>
              <a:rPr lang="ru-RU" dirty="0"/>
              <a:t>, которым принадлежали земли большей части территории </a:t>
            </a:r>
            <a:r>
              <a:rPr lang="ru-RU" dirty="0" err="1"/>
              <a:t>Дмитровской</a:t>
            </a:r>
            <a:r>
              <a:rPr lang="ru-RU" dirty="0"/>
              <a:t> администрации.</a:t>
            </a:r>
          </a:p>
          <a:p>
            <a:r>
              <a:rPr lang="ru-RU" dirty="0"/>
              <a:t>Особняк гордо возвышался над поймой реки </a:t>
            </a:r>
            <a:r>
              <a:rPr lang="ru-RU" dirty="0" err="1"/>
              <a:t>Судость</a:t>
            </a:r>
            <a:r>
              <a:rPr lang="ru-RU" dirty="0"/>
              <a:t>. Место его расположения - нынешняя спортивная площадка, школьная столовая. Здание было двухэтажное; первый этаж - кирпичной кладки, второй - деревянный. Кровля - железная, парадный вход- со стороны нынешнего моста. Красивый лестничный марш был окружён высокими елями и вёл к реке.</a:t>
            </a:r>
          </a:p>
          <a:p>
            <a:r>
              <a:rPr lang="ru-RU" dirty="0"/>
              <a:t>Во время войны в крышу дома попал снаряд, но она была восстановлена. До войны в здании находилась ШКМ (школа рабочей молодёжи). Зимой лестницу заливали водой и по такому катку санки мчались до самой реки. В просторных залах молодёжь и дети учились, ставили концерты, здание служило очень долго. Впоследствии крыша была снята для ремонта </a:t>
            </a:r>
            <a:r>
              <a:rPr lang="ru-RU" dirty="0" err="1"/>
              <a:t>Почепского</a:t>
            </a:r>
            <a:r>
              <a:rPr lang="ru-RU" dirty="0"/>
              <a:t> Райисполкома, остальная часть здания была разобрана крестьянами. Школа была переведена в бывшее здание для прислуги (нынешняя мастерская).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4655751" cy="243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524315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21 октября 2003г.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24315"/>
            <a:ext cx="157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Олег Семёнов</a:t>
            </a:r>
          </a:p>
        </p:txBody>
      </p:sp>
    </p:spTree>
    <p:extLst>
      <p:ext uri="{BB962C8B-B14F-4D97-AF65-F5344CB8AC3E}">
        <p14:creationId xmlns:p14="http://schemas.microsoft.com/office/powerpoint/2010/main" val="11554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3190" y="260648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 стоит на пригорке за школою</a:t>
            </a:r>
          </a:p>
          <a:p>
            <a:r>
              <a:rPr lang="ru-RU" b="1" dirty="0"/>
              <a:t>Постамент с именами солдат.</a:t>
            </a:r>
          </a:p>
          <a:p>
            <a:r>
              <a:rPr lang="ru-RU" b="1" dirty="0"/>
              <a:t>В карауле застыли там школьники,</a:t>
            </a:r>
          </a:p>
          <a:p>
            <a:r>
              <a:rPr lang="ru-RU" b="1" dirty="0"/>
              <a:t>Память павших в боях они чтят.</a:t>
            </a:r>
          </a:p>
        </p:txBody>
      </p:sp>
      <p:pic>
        <p:nvPicPr>
          <p:cNvPr id="4099" name="Picture 3" descr="H:\Валя\SAM_1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3363838" cy="4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еревня\P1060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7" y="666270"/>
            <a:ext cx="3297931" cy="439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297" y="506351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Памятник воинам – освободителям,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погибшим во время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Великой Отечественной Войны</a:t>
            </a:r>
            <a:endParaRPr lang="ru-RU" b="1" dirty="0"/>
          </a:p>
        </p:txBody>
      </p:sp>
      <p:pic>
        <p:nvPicPr>
          <p:cNvPr id="2051" name="Picture 3" descr="C:\Users\User\Desktop\деревня\P1060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75" y="1114394"/>
            <a:ext cx="4070195" cy="305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45811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Памятник комсомольцам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0"/>
            <a:ext cx="6195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Мы этой памяти верны…</a:t>
            </a:r>
          </a:p>
        </p:txBody>
      </p:sp>
    </p:spTree>
    <p:extLst>
      <p:ext uri="{BB962C8B-B14F-4D97-AF65-F5344CB8AC3E}">
        <p14:creationId xmlns:p14="http://schemas.microsoft.com/office/powerpoint/2010/main" val="36798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Валя\SAM_1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72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Валя\SAM_1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573016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Братское захоронение в </a:t>
            </a:r>
            <a:r>
              <a:rPr lang="ru-RU" b="1" dirty="0" err="1" smtClean="0"/>
              <a:t>д.Папсуевка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620992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Памятная плита односельчанам, не вернувшимся с войны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075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89289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Из истории с. </a:t>
            </a:r>
            <a:r>
              <a:rPr lang="ru-RU" sz="3600" b="1" dirty="0" err="1">
                <a:latin typeface="Monotype Corsiva" pitchFamily="66" charset="0"/>
              </a:rPr>
              <a:t>Дмитрово</a:t>
            </a:r>
            <a:r>
              <a:rPr lang="ru-RU" sz="3600" b="1" dirty="0">
                <a:latin typeface="Monotype Corsiva" pitchFamily="66" charset="0"/>
              </a:rPr>
              <a:t>.</a:t>
            </a:r>
          </a:p>
          <a:p>
            <a:r>
              <a:rPr lang="ru-RU" dirty="0"/>
              <a:t>Село </a:t>
            </a:r>
            <a:r>
              <a:rPr lang="ru-RU" dirty="0" err="1"/>
              <a:t>Дмитрово</a:t>
            </a:r>
            <a:r>
              <a:rPr lang="ru-RU" dirty="0"/>
              <a:t> – относится к древнейшему поселению, расположенному по верхнему течению р. </a:t>
            </a:r>
            <a:r>
              <a:rPr lang="ru-RU" dirty="0" err="1"/>
              <a:t>Судости</a:t>
            </a:r>
            <a:r>
              <a:rPr lang="ru-RU" dirty="0"/>
              <a:t> и её притокам, входило к расположенной здесь </a:t>
            </a:r>
            <a:r>
              <a:rPr lang="ru-RU" dirty="0" err="1"/>
              <a:t>Воробейне</a:t>
            </a:r>
            <a:r>
              <a:rPr lang="ru-RU" dirty="0"/>
              <a:t> и к </a:t>
            </a:r>
            <a:r>
              <a:rPr lang="ru-RU" dirty="0" err="1"/>
              <a:t>Вщижскому</a:t>
            </a:r>
            <a:r>
              <a:rPr lang="ru-RU" dirty="0"/>
              <a:t> княжеству. Многое по истории деревни есть в </a:t>
            </a:r>
            <a:r>
              <a:rPr lang="ru-RU" dirty="0" smtClean="0"/>
              <a:t>книге нашего  земляка  </a:t>
            </a:r>
            <a:r>
              <a:rPr lang="ru-RU" dirty="0"/>
              <a:t>– </a:t>
            </a:r>
            <a:r>
              <a:rPr lang="ru-RU" dirty="0" err="1"/>
              <a:t>Белохонова</a:t>
            </a:r>
            <a:r>
              <a:rPr lang="ru-RU" dirty="0"/>
              <a:t> И. В. – «Посади своё дерево», но </a:t>
            </a:r>
            <a:r>
              <a:rPr lang="ru-RU" dirty="0" smtClean="0"/>
              <a:t> </a:t>
            </a:r>
            <a:r>
              <a:rPr lang="ru-RU" dirty="0"/>
              <a:t>сам участник ВОВ-умер .</a:t>
            </a:r>
          </a:p>
          <a:p>
            <a:r>
              <a:rPr lang="ru-RU" dirty="0"/>
              <a:t>В Дмитрове проходила межа, которая делила помещичью землю от крестьянской.  Помещичья усадьба находилась на х. </a:t>
            </a:r>
            <a:r>
              <a:rPr lang="ru-RU" dirty="0" err="1"/>
              <a:t>Макаричи</a:t>
            </a:r>
            <a:r>
              <a:rPr lang="ru-RU" dirty="0"/>
              <a:t>. Правил здесь помещик Яков </a:t>
            </a:r>
            <a:r>
              <a:rPr lang="ru-RU" dirty="0" err="1"/>
              <a:t>Рославец</a:t>
            </a:r>
            <a:r>
              <a:rPr lang="ru-RU" dirty="0"/>
              <a:t>. Его земли перемежавшие с землями Тютчевых. Наезды и распри помещиков из-за земельных споров были на </a:t>
            </a:r>
            <a:r>
              <a:rPr lang="ru-RU" dirty="0" err="1"/>
              <a:t>Брянщине</a:t>
            </a:r>
            <a:r>
              <a:rPr lang="ru-RU" dirty="0"/>
              <a:t> частыми, в XVIII в.</a:t>
            </a:r>
          </a:p>
          <a:p>
            <a:r>
              <a:rPr lang="ru-RU" dirty="0"/>
              <a:t>И вот такая история произошла между двумя помещиками: потомка брянской ветви древнего рода Тютчевых полковника Петра Ивановича Тютчева, сына помещика из села </a:t>
            </a:r>
            <a:r>
              <a:rPr lang="ru-RU" dirty="0" err="1"/>
              <a:t>Кабаличи</a:t>
            </a:r>
            <a:r>
              <a:rPr lang="ru-RU" dirty="0"/>
              <a:t>. Ивана Никифоровича Тютчева и Якова Васильевича </a:t>
            </a:r>
            <a:r>
              <a:rPr lang="ru-RU" dirty="0" err="1"/>
              <a:t>Рославца</a:t>
            </a:r>
            <a:r>
              <a:rPr lang="ru-RU" dirty="0"/>
              <a:t>, потомка киевского воеводы Григория </a:t>
            </a:r>
            <a:r>
              <a:rPr lang="ru-RU" dirty="0" err="1"/>
              <a:t>Ходневича</a:t>
            </a:r>
            <a:r>
              <a:rPr lang="ru-RU" dirty="0"/>
              <a:t>, переведённого в Рославль, сыновья Григория </a:t>
            </a:r>
            <a:r>
              <a:rPr lang="ru-RU" dirty="0" err="1"/>
              <a:t>Авдий</a:t>
            </a:r>
            <a:r>
              <a:rPr lang="ru-RU" dirty="0"/>
              <a:t>, Пётр и Иван перешли уже с новой фамилией </a:t>
            </a:r>
            <a:r>
              <a:rPr lang="ru-RU" dirty="0" err="1"/>
              <a:t>Рославцев</a:t>
            </a:r>
            <a:r>
              <a:rPr lang="ru-RU" dirty="0"/>
              <a:t> на службу к украинским гетманам.</a:t>
            </a:r>
          </a:p>
          <a:p>
            <a:r>
              <a:rPr lang="ru-RU" dirty="0" err="1"/>
              <a:t>Рославцам</a:t>
            </a:r>
            <a:r>
              <a:rPr lang="ru-RU" dirty="0"/>
              <a:t> был пожалован герб, в правой стороне которого изображена золотая стрела, обращённая вниз, а в левой – серебряный грифон, стоящий на задних лапах с мечом в правой лапе.</a:t>
            </a:r>
          </a:p>
        </p:txBody>
      </p:sp>
    </p:spTree>
    <p:extLst>
      <p:ext uri="{BB962C8B-B14F-4D97-AF65-F5344CB8AC3E}">
        <p14:creationId xmlns:p14="http://schemas.microsoft.com/office/powerpoint/2010/main" val="35332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Валя\SAM_2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Валя\SAM_2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30932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Памятник Александру </a:t>
            </a:r>
            <a:r>
              <a:rPr lang="ru-RU" dirty="0" err="1" smtClean="0"/>
              <a:t>Глыбочко</a:t>
            </a:r>
            <a:r>
              <a:rPr lang="ru-RU" dirty="0" smtClean="0"/>
              <a:t> в д .Кувшиново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321297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Памятник жителям деревни Кувшиново, погибшим в годы ВОВ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5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Валя\SAM_1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44115" cy="5058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030" y="260648"/>
            <a:ext cx="852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Памятник солдатам и офицерам 217 стрелковой дивизии в д. </a:t>
            </a:r>
            <a:r>
              <a:rPr lang="ru-RU" sz="2400" b="1" dirty="0" err="1" smtClean="0"/>
              <a:t>Граборовка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922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6632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Мы этой памяти достойны…</a:t>
            </a:r>
            <a:endParaRPr lang="ru-RU" sz="4400" b="1" dirty="0"/>
          </a:p>
        </p:txBody>
      </p:sp>
      <p:pic>
        <p:nvPicPr>
          <p:cNvPr id="10242" name="Picture 2" descr="H:\Валя\SAM_1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3" y="4509120"/>
            <a:ext cx="440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Велопробег по местам воинских захоронений</a:t>
            </a:r>
            <a:endParaRPr lang="ru-RU" b="1" dirty="0"/>
          </a:p>
        </p:txBody>
      </p:sp>
      <p:pic>
        <p:nvPicPr>
          <p:cNvPr id="10244" name="Picture 4" descr="H:\Валя\SAM_1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17" y="2708920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8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Валя\SAM_1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0" y="1679887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Валя\SAM_1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48" y="167988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Мы эту память пронесем через века…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8691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Караул у памятника в д. Кувшиново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52020" y="5013176"/>
            <a:ext cx="363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Уборка памятника в д. </a:t>
            </a:r>
            <a:r>
              <a:rPr lang="ru-RU" dirty="0" err="1" smtClean="0"/>
              <a:t>Граборовка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8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49" y="1313902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Вот опять пронзает лето</a:t>
            </a:r>
            <a:endParaRPr lang="ru-RU" sz="2400" b="1" dirty="0"/>
          </a:p>
          <a:p>
            <a:r>
              <a:rPr lang="ru-RU" sz="2400" b="1" i="1" dirty="0"/>
              <a:t>Солнечная нить</a:t>
            </a:r>
            <a:endParaRPr lang="ru-RU" sz="2400" b="1" dirty="0"/>
          </a:p>
          <a:p>
            <a:r>
              <a:rPr lang="ru-RU" sz="2400" b="1" i="1" dirty="0"/>
              <a:t>Только не забыть бы это!</a:t>
            </a:r>
            <a:endParaRPr lang="ru-RU" sz="2400" b="1" dirty="0"/>
          </a:p>
          <a:p>
            <a:r>
              <a:rPr lang="ru-RU" sz="2400" b="1" i="1" dirty="0"/>
              <a:t>Лишь бы не забыть!</a:t>
            </a:r>
            <a:endParaRPr lang="ru-RU" sz="2400" b="1" dirty="0"/>
          </a:p>
          <a:p>
            <a:r>
              <a:rPr lang="ru-RU" sz="2400" b="1" dirty="0"/>
              <a:t> </a:t>
            </a:r>
          </a:p>
          <a:p>
            <a:r>
              <a:rPr lang="ru-RU" sz="2400" b="1" i="1" dirty="0"/>
              <a:t>Эта память – верьте, люди –</a:t>
            </a:r>
            <a:endParaRPr lang="ru-RU" sz="2400" b="1" dirty="0"/>
          </a:p>
          <a:p>
            <a:r>
              <a:rPr lang="ru-RU" sz="2400" b="1" i="1" dirty="0"/>
              <a:t>Всей земле нужна…</a:t>
            </a:r>
            <a:endParaRPr lang="ru-RU" sz="2400" b="1" dirty="0"/>
          </a:p>
          <a:p>
            <a:r>
              <a:rPr lang="ru-RU" sz="2400" b="1" i="1" dirty="0"/>
              <a:t>Если мы войну забудем, вновь придет война.</a:t>
            </a:r>
            <a:endParaRPr lang="ru-RU" sz="2400" b="1" dirty="0"/>
          </a:p>
          <a:p>
            <a:r>
              <a:rPr lang="ru-RU" sz="2400" b="1" i="1" dirty="0"/>
              <a:t> </a:t>
            </a:r>
            <a:endParaRPr lang="ru-RU" sz="2400" b="1" dirty="0"/>
          </a:p>
          <a:p>
            <a:r>
              <a:rPr lang="ru-RU" sz="2400" b="1" dirty="0"/>
              <a:t> </a:t>
            </a:r>
          </a:p>
        </p:txBody>
      </p:sp>
      <p:pic>
        <p:nvPicPr>
          <p:cNvPr id="3074" name="Picture 2" descr="C:\Users\еа\Pictures\70_let_pobe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21" y="-27095"/>
            <a:ext cx="3976843" cy="68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Земляки глядят на нас из вечности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1026" name="Picture 2" descr="F:\Фото нужные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0077"/>
            <a:ext cx="8460432" cy="4758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нужные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3244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нужные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224"/>
            <a:ext cx="9084500" cy="511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нужные\рпрп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9" y="476672"/>
            <a:ext cx="8540441" cy="4803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06619" cy="50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73325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Ветераны Великой Отечественной войны. Деревня </a:t>
            </a:r>
            <a:r>
              <a:rPr lang="ru-RU" sz="2000" b="1" dirty="0" err="1" smtClean="0"/>
              <a:t>Папсуевка</a:t>
            </a:r>
            <a:r>
              <a:rPr lang="ru-RU" sz="2000" b="1" dirty="0" smtClean="0"/>
              <a:t>. 1998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4577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кабальичских</a:t>
            </a:r>
            <a:r>
              <a:rPr lang="ru-RU" dirty="0"/>
              <a:t> Тютчевых владения проходили на границе со </a:t>
            </a:r>
            <a:r>
              <a:rPr lang="ru-RU" dirty="0" err="1"/>
              <a:t>стародубским</a:t>
            </a:r>
            <a:r>
              <a:rPr lang="ru-RU" dirty="0"/>
              <a:t> полком, где во времена Петра I были основаны село </a:t>
            </a:r>
            <a:r>
              <a:rPr lang="ru-RU" dirty="0" err="1"/>
              <a:t>Карповка</a:t>
            </a:r>
            <a:r>
              <a:rPr lang="ru-RU" dirty="0"/>
              <a:t>, деревни </a:t>
            </a:r>
            <a:r>
              <a:rPr lang="ru-RU" dirty="0" err="1"/>
              <a:t>Маковье</a:t>
            </a:r>
            <a:r>
              <a:rPr lang="ru-RU" dirty="0"/>
              <a:t>, </a:t>
            </a:r>
            <a:r>
              <a:rPr lang="ru-RU" dirty="0" err="1"/>
              <a:t>Имёнка</a:t>
            </a:r>
            <a:r>
              <a:rPr lang="ru-RU" dirty="0"/>
              <a:t>. Петру Ивановичу по разделу достались доли в этих селеньях. Его владения граничили с владениями </a:t>
            </a:r>
            <a:r>
              <a:rPr lang="ru-RU" dirty="0" err="1"/>
              <a:t>Рославцев</a:t>
            </a:r>
            <a:r>
              <a:rPr lang="ru-RU" dirty="0"/>
              <a:t>.</a:t>
            </a:r>
          </a:p>
          <a:p>
            <a:r>
              <a:rPr lang="ru-RU" dirty="0"/>
              <a:t>Пётр Иванович женился на вдове Ксении Петровне </a:t>
            </a:r>
            <a:r>
              <a:rPr lang="ru-RU" dirty="0" err="1"/>
              <a:t>Рославец</a:t>
            </a:r>
            <a:r>
              <a:rPr lang="ru-RU" dirty="0"/>
              <a:t>, после смерти которой часть владений жены перемежевались с владениями Якова </a:t>
            </a:r>
            <a:r>
              <a:rPr lang="ru-RU" dirty="0" err="1"/>
              <a:t>Рославца</a:t>
            </a:r>
            <a:r>
              <a:rPr lang="ru-RU" dirty="0"/>
              <a:t>: хутор </a:t>
            </a:r>
            <a:r>
              <a:rPr lang="ru-RU" dirty="0" err="1"/>
              <a:t>Макаричи</a:t>
            </a:r>
            <a:r>
              <a:rPr lang="ru-RU" dirty="0"/>
              <a:t> в </a:t>
            </a:r>
            <a:r>
              <a:rPr lang="ru-RU" dirty="0" err="1"/>
              <a:t>Дмитрово</a:t>
            </a:r>
            <a:r>
              <a:rPr lang="ru-RU" dirty="0"/>
              <a:t>, усадьба в </a:t>
            </a:r>
            <a:r>
              <a:rPr lang="ru-RU" dirty="0" err="1"/>
              <a:t>слабоде</a:t>
            </a:r>
            <a:r>
              <a:rPr lang="ru-RU" dirty="0"/>
              <a:t> </a:t>
            </a:r>
            <a:r>
              <a:rPr lang="ru-RU" dirty="0" err="1"/>
              <a:t>Папсуевке</a:t>
            </a:r>
            <a:r>
              <a:rPr lang="ru-RU" dirty="0"/>
              <a:t>, деревне </a:t>
            </a:r>
            <a:r>
              <a:rPr lang="ru-RU" dirty="0" err="1"/>
              <a:t>Подыменке.Причиной</a:t>
            </a:r>
            <a:r>
              <a:rPr lang="ru-RU" dirty="0"/>
              <a:t> распри был участок в д. </a:t>
            </a:r>
            <a:r>
              <a:rPr lang="ru-RU" dirty="0" err="1"/>
              <a:t>Папсуевке</a:t>
            </a:r>
            <a:r>
              <a:rPr lang="ru-RU" dirty="0"/>
              <a:t> – </a:t>
            </a:r>
            <a:r>
              <a:rPr lang="ru-RU" dirty="0" err="1"/>
              <a:t>Гавриловский</a:t>
            </a:r>
            <a:r>
              <a:rPr lang="ru-RU" dirty="0"/>
              <a:t> огород, два двора в деревне </a:t>
            </a:r>
            <a:r>
              <a:rPr lang="ru-RU" dirty="0" err="1"/>
              <a:t>Дмитрово</a:t>
            </a:r>
            <a:r>
              <a:rPr lang="ru-RU" dirty="0"/>
              <a:t>. После смерти жены Тютчева, Яков </a:t>
            </a:r>
            <a:r>
              <a:rPr lang="ru-RU" dirty="0" err="1"/>
              <a:t>Рославец</a:t>
            </a:r>
            <a:r>
              <a:rPr lang="ru-RU" dirty="0"/>
              <a:t>, как её родственник, был опекуном над её </a:t>
            </a:r>
            <a:r>
              <a:rPr lang="ru-RU" dirty="0" err="1"/>
              <a:t>дочерьми</a:t>
            </a:r>
            <a:r>
              <a:rPr lang="ru-RU" dirty="0"/>
              <a:t> от первого брака с Павлом </a:t>
            </a:r>
            <a:r>
              <a:rPr lang="ru-RU" dirty="0" err="1"/>
              <a:t>Рославцем</a:t>
            </a:r>
            <a:r>
              <a:rPr lang="ru-RU" dirty="0"/>
              <a:t> </a:t>
            </a:r>
            <a:r>
              <a:rPr lang="ru-RU" dirty="0" err="1"/>
              <a:t>Ульяной</a:t>
            </a:r>
            <a:r>
              <a:rPr lang="ru-RU" dirty="0"/>
              <a:t> и Анной, которые получили из имения матери ¼ часть </a:t>
            </a:r>
            <a:r>
              <a:rPr lang="ru-RU" dirty="0" smtClean="0"/>
              <a:t>по закону</a:t>
            </a:r>
            <a:r>
              <a:rPr lang="ru-RU" dirty="0"/>
              <a:t>. Вот эту-то долю, поскольку она вклинивалась в его владения, </a:t>
            </a:r>
            <a:r>
              <a:rPr lang="ru-RU" dirty="0" err="1"/>
              <a:t>Рославец</a:t>
            </a:r>
            <a:r>
              <a:rPr lang="ru-RU" dirty="0"/>
              <a:t> и купил у сестёр, уже вышедших замуж. И после этого пошла распря между Тютчевым и Я. </a:t>
            </a:r>
            <a:r>
              <a:rPr lang="ru-RU" dirty="0" err="1"/>
              <a:t>Рославцем</a:t>
            </a:r>
            <a:r>
              <a:rPr lang="ru-RU" dirty="0"/>
              <a:t>. Их жалобы шли в губернское правление. Для контроля за этим делом малороссийский генерал-губернатор выслал чиновника, которому за прогоны за 3 лошади на 235 вёрст взыскать 42 руб. 30 коп. с того, кто окажется виновным.</a:t>
            </a:r>
          </a:p>
          <a:p>
            <a:r>
              <a:rPr lang="ru-RU" dirty="0"/>
              <a:t>Видимо, только после такого строгого распоряжения эта распря прекратилась</a:t>
            </a:r>
          </a:p>
        </p:txBody>
      </p:sp>
    </p:spTree>
    <p:extLst>
      <p:ext uri="{BB962C8B-B14F-4D97-AF65-F5344CB8AC3E}">
        <p14:creationId xmlns:p14="http://schemas.microsoft.com/office/powerpoint/2010/main" val="15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награды деда\59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награды деда\IMG_4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688" y="-1935163"/>
            <a:ext cx="14304963" cy="107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награды деда\IMG_4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688" y="-1935163"/>
            <a:ext cx="14304963" cy="107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941131"/>
              </p:ext>
            </p:extLst>
          </p:nvPr>
        </p:nvGraphicFramePr>
        <p:xfrm>
          <a:off x="1604963" y="73025"/>
          <a:ext cx="5934075" cy="671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5934816" imgH="6714105" progId="Word.Document.8">
                  <p:embed/>
                </p:oleObj>
              </mc:Choice>
              <mc:Fallback>
                <p:oleObj name="Document" r:id="rId3" imgW="5934816" imgH="671410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4963" y="73025"/>
                        <a:ext cx="5934075" cy="671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2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40630"/>
              </p:ext>
            </p:extLst>
          </p:nvPr>
        </p:nvGraphicFramePr>
        <p:xfrm>
          <a:off x="3131840" y="332656"/>
          <a:ext cx="5926137" cy="5112568"/>
        </p:xfrm>
        <a:graphic>
          <a:graphicData uri="http://schemas.openxmlformats.org/drawingml/2006/table">
            <a:tbl>
              <a:tblPr/>
              <a:tblGrid>
                <a:gridCol w="5926137"/>
              </a:tblGrid>
              <a:tr h="5112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Туманы над рекою, словно дым,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Кровавые закаты над горами.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Ты навсегда остался молодым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 будешь жить коротким словом «память».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Ты будешь жить в ромашках придорожных, 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 листве берёз, в журчащем ручейке. 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 молчанье обелисков осторожном, </a:t>
                      </a:r>
                      <a:b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23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 жемчужинах росинок на листве…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7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43" marR="644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36700" y="2009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1" descr="Описание: Глыбочко Александр Виталье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53316"/>
            <a:ext cx="30289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593988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ГЛЫБОЧКО АЛЕКСАНДР ВИТАЛЬЕВИЧ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14.07.1964 – 19.09.1983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441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Рядовой, водитель, родился 14.07.1964 года в деревне Кувшиново </a:t>
            </a:r>
            <a:r>
              <a:rPr lang="ru-RU" sz="2400" b="1" dirty="0" err="1">
                <a:latin typeface="Calibri"/>
                <a:ea typeface="Calibri"/>
                <a:cs typeface="Times New Roman"/>
              </a:rPr>
              <a:t>Почепского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 района Брянской области. Русский. Учился в </a:t>
            </a:r>
            <a:r>
              <a:rPr lang="ru-RU" sz="2400" b="1" dirty="0" err="1">
                <a:latin typeface="Calibri"/>
                <a:ea typeface="Calibri"/>
                <a:cs typeface="Times New Roman"/>
              </a:rPr>
              <a:t>Бежицком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 СПТУ. В Вооруженные Силы СССР призван 01.10.1982 года </a:t>
            </a:r>
            <a:r>
              <a:rPr lang="ru-RU" sz="2400" b="1" dirty="0" err="1">
                <a:latin typeface="Calibri"/>
                <a:ea typeface="Calibri"/>
                <a:cs typeface="Times New Roman"/>
              </a:rPr>
              <a:t>Бежицким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 РВК Брянска. В Республике Афганистан с февраля 1983 года. Неоднократно совершал рейсы по доставке боеприпасов и материальных средств в воинские части. Показал себя смелым и мужественным воином. При выполнении очередного боевого задания тяжело заболел и 19.09.1983 года умер.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Похоронен в деревне Кувшиново.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36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681486"/>
              </p:ext>
            </p:extLst>
          </p:nvPr>
        </p:nvGraphicFramePr>
        <p:xfrm>
          <a:off x="1516371" y="332656"/>
          <a:ext cx="5866557" cy="594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Презентация" r:id="rId4" imgW="4570610" imgH="3427576" progId="PowerPoint.Show.8">
                  <p:embed/>
                </p:oleObj>
              </mc:Choice>
              <mc:Fallback>
                <p:oleObj name="Презентация" r:id="rId4" imgW="4570610" imgH="3427576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6371" y="332656"/>
                        <a:ext cx="5866557" cy="5947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0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</a:rPr>
              <a:t>Их труд золотыми буквами вписан в героическую летопись истории нашей Родины.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28800"/>
            <a:ext cx="4267200" cy="4525963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Да, были, как века, мгновения.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Об этом тяжко вспоминать.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Хватило б только сил, терпения, -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чуть слышно повторяла мать.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Когда заря еще дремала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и крепко спали петухи,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она, ослабшая, вставала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на ошалелые гудки.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Ей было двадцать семь неполных.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Внося сибирскую метель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 избу,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она валилась, помню,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едва раздевшись, на постель.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24400" y="1828800"/>
            <a:ext cx="4038600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Уставши за день несказанно,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она шептала, как вчера: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- Успеть бы отдохнуть мне за ночь,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 затихала до утра.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Мне только после ясно стало: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им, женщинам, таким, как мать,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упорным,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сердце приказало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в тылу Отечество Спасать.</a:t>
            </a:r>
          </a:p>
        </p:txBody>
      </p:sp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6096000" y="5562600"/>
            <a:ext cx="2354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Владимир Абросимов</a:t>
            </a:r>
          </a:p>
        </p:txBody>
      </p:sp>
    </p:spTree>
    <p:extLst>
      <p:ext uri="{BB962C8B-B14F-4D97-AF65-F5344CB8AC3E}">
        <p14:creationId xmlns:p14="http://schemas.microsoft.com/office/powerpoint/2010/main" val="6965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ффффффф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741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352425" y="6324600"/>
            <a:ext cx="8510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prstClr val="black"/>
                </a:solidFill>
              </a:rPr>
              <a:t>Труженики тыла на митинге, посвящённом освобождению Брянсщины от немецко-фашистских захватчиков</a:t>
            </a:r>
          </a:p>
        </p:txBody>
      </p:sp>
    </p:spTree>
    <p:extLst>
      <p:ext uri="{BB962C8B-B14F-4D97-AF65-F5344CB8AC3E}">
        <p14:creationId xmlns:p14="http://schemas.microsoft.com/office/powerpoint/2010/main" val="39722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 smtClean="0"/>
              <a:t>Мероприятие, посвящённое вручению юбилейных наград труженикам тыла. ДК с.Дмитрово.24марта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2" descr="C:\Users\еа\Desktop\Новая папка (4)\IMGP4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11967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4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26064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Здесь холмы и леса- всё родное.</a:t>
            </a:r>
          </a:p>
          <a:p>
            <a:r>
              <a:rPr lang="ru-RU" sz="2000" dirty="0"/>
              <a:t>Поглядишь – колосятся поля.</a:t>
            </a:r>
          </a:p>
          <a:p>
            <a:r>
              <a:rPr lang="ru-RU" sz="2000" dirty="0"/>
              <a:t>Спелый колос под солнцем уж гнётся,</a:t>
            </a:r>
          </a:p>
          <a:p>
            <a:r>
              <a:rPr lang="ru-RU" sz="2000" dirty="0"/>
              <a:t>Ждёт заботливых  рук косаря.</a:t>
            </a:r>
          </a:p>
          <a:p>
            <a:r>
              <a:rPr lang="ru-RU" sz="2000" dirty="0"/>
              <a:t>От земли той и запах особый:</a:t>
            </a:r>
          </a:p>
          <a:p>
            <a:r>
              <a:rPr lang="ru-RU" sz="2000" dirty="0"/>
              <a:t>Пахнет клевером и чабрецом.</a:t>
            </a:r>
          </a:p>
          <a:p>
            <a:r>
              <a:rPr lang="ru-RU" sz="2000" dirty="0"/>
              <a:t>И люблю я, прильнув к ней </a:t>
            </a:r>
            <a:r>
              <a:rPr lang="ru-RU" sz="2000" dirty="0" err="1"/>
              <a:t>щекою</a:t>
            </a:r>
            <a:r>
              <a:rPr lang="ru-RU" sz="2000" dirty="0"/>
              <a:t>,</a:t>
            </a:r>
          </a:p>
          <a:p>
            <a:r>
              <a:rPr lang="ru-RU" sz="2000" dirty="0"/>
              <a:t>Полежать на лужайке ничком.</a:t>
            </a:r>
          </a:p>
        </p:txBody>
      </p:sp>
      <p:pic>
        <p:nvPicPr>
          <p:cNvPr id="2050" name="Picture 2" descr="C:\Users\еа\Desktop\Дмитрово\Фото4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15192"/>
            <a:ext cx="5777758" cy="4070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7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2" descr="C:\Users\еа\Desktop\Новая папка (4)\IMGP4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703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Вручение медалей\P101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59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Вручение медалей\P1010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76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Вручение медалей\P1010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407" y="-439335"/>
            <a:ext cx="176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Юные патриоты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67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 descr="C:\Users\еа\Desktop\Новая папка (4)\IMGP4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76200" y="7010400"/>
            <a:ext cx="6180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Выступление учащихся МБОУ «Макаричская СОШ»</a:t>
            </a:r>
          </a:p>
        </p:txBody>
      </p:sp>
    </p:spTree>
    <p:extLst>
      <p:ext uri="{BB962C8B-B14F-4D97-AF65-F5344CB8AC3E}">
        <p14:creationId xmlns:p14="http://schemas.microsoft.com/office/powerpoint/2010/main" val="1007558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2"/>
            <a:ext cx="64807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Герои России! Они-то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И были, и будут опять,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И нам сыновьям именитым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Негоже про то забывать!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88" y="2240902"/>
            <a:ext cx="5951342" cy="42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7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 проектом работали ученики 11 класса:</a:t>
            </a:r>
          </a:p>
          <a:p>
            <a:pPr marL="285750" indent="-285750">
              <a:buFontTx/>
              <a:buChar char="-"/>
            </a:pPr>
            <a:r>
              <a:rPr lang="ru-RU" dirty="0" err="1" smtClean="0"/>
              <a:t>Кочорва</a:t>
            </a:r>
            <a:r>
              <a:rPr lang="ru-RU" dirty="0" smtClean="0"/>
              <a:t> Ксения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Дроздова Анна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Савченко Анжела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Руководитель: учитель истории и обществознания </a:t>
            </a:r>
          </a:p>
          <a:p>
            <a:r>
              <a:rPr lang="ru-RU" dirty="0" smtClean="0"/>
              <a:t>                         Бондаренко В.А.</a:t>
            </a:r>
          </a:p>
        </p:txBody>
      </p:sp>
    </p:spTree>
    <p:extLst>
      <p:ext uri="{BB962C8B-B14F-4D97-AF65-F5344CB8AC3E}">
        <p14:creationId xmlns:p14="http://schemas.microsoft.com/office/powerpoint/2010/main" val="25158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Из воспоминаний </a:t>
            </a:r>
            <a:r>
              <a:rPr lang="ru-RU" sz="1600" dirty="0" err="1"/>
              <a:t>Шалатоновой</a:t>
            </a:r>
            <a:r>
              <a:rPr lang="ru-RU" sz="1600" dirty="0"/>
              <a:t> Валентины </a:t>
            </a:r>
            <a:r>
              <a:rPr lang="ru-RU" sz="1600" dirty="0" smtClean="0"/>
              <a:t>Трофимовны.</a:t>
            </a:r>
            <a:endParaRPr lang="ru-RU" sz="1600" dirty="0"/>
          </a:p>
          <a:p>
            <a:r>
              <a:rPr lang="ru-RU" sz="1600" dirty="0"/>
              <a:t>"В деревне работала школа, находилась она на территории нынешней школы, Здание было деревянным. Первый этаж был каменный, там учились 1-4 </a:t>
            </a:r>
            <a:r>
              <a:rPr lang="ru-RU" sz="1600" dirty="0" err="1"/>
              <a:t>кл</a:t>
            </a:r>
            <a:r>
              <a:rPr lang="ru-RU" sz="1600" dirty="0"/>
              <a:t>. Верхний этаж был деревянный На ВТОРОМ этаже находился клуб, Длинный КОРИДОР ВЁЛ к двери клуба я этот клуб съезжались молодежь из всех близь лежащих деревень. Впоследствии крыша школы была снята для ремонта </a:t>
            </a:r>
            <a:r>
              <a:rPr lang="ru-RU" sz="1600" dirty="0" err="1"/>
              <a:t>Почепского</a:t>
            </a:r>
            <a:r>
              <a:rPr lang="ru-RU" sz="1600" dirty="0"/>
              <a:t> Райисполкома. Остатки здания разобрали крестьяне на свои </a:t>
            </a:r>
            <a:r>
              <a:rPr lang="ru-RU" sz="1600" dirty="0" smtClean="0"/>
              <a:t>нужды. </a:t>
            </a:r>
            <a:r>
              <a:rPr lang="ru-RU" sz="1600" dirty="0"/>
              <a:t>В годы войны всем было не до клуба, было очень трудно. После войны клуб был на </a:t>
            </a:r>
            <a:r>
              <a:rPr lang="ru-RU" sz="1600" dirty="0" smtClean="0"/>
              <a:t>дому у Морозовой Ольги Игоревны</a:t>
            </a:r>
            <a:r>
              <a:rPr lang="ru-RU" sz="1600" dirty="0"/>
              <a:t>. Сельсовет в то время находился на </a:t>
            </a:r>
            <a:r>
              <a:rPr lang="ru-RU" sz="1600" dirty="0" smtClean="0"/>
              <a:t>том </a:t>
            </a:r>
            <a:r>
              <a:rPr lang="ru-RU" sz="1600" dirty="0"/>
              <a:t>месте, где сейчас находится усадьба Жмакина </a:t>
            </a:r>
            <a:r>
              <a:rPr lang="ru-RU" sz="1600" dirty="0" smtClean="0"/>
              <a:t>Константина. </a:t>
            </a:r>
            <a:r>
              <a:rPr lang="ru-RU" sz="1600" dirty="0"/>
              <a:t>После войны для постройки нового сельсовета председатель</a:t>
            </a:r>
          </a:p>
          <a:p>
            <a:r>
              <a:rPr lang="ru-RU" sz="1600" dirty="0"/>
              <a:t>А. </a:t>
            </a:r>
            <a:r>
              <a:rPr lang="ru-RU" sz="1600" dirty="0" err="1"/>
              <a:t>Марчак</a:t>
            </a:r>
            <a:r>
              <a:rPr lang="ru-RU" sz="1600" dirty="0"/>
              <a:t> покупал дома. До войны магазин был в амбарах, а после войны он был построен на том месте, где сейчас находится усадьба </a:t>
            </a:r>
            <a:r>
              <a:rPr lang="ru-RU" sz="1600" dirty="0" err="1"/>
              <a:t>Склянного</a:t>
            </a:r>
            <a:r>
              <a:rPr lang="ru-RU" sz="1600" dirty="0"/>
              <a:t>. Снабжение магазина продовольствием было очень скудным и </a:t>
            </a:r>
            <a:r>
              <a:rPr lang="ru-RU" sz="1600" dirty="0" smtClean="0"/>
              <a:t>поэтому </a:t>
            </a:r>
            <a:r>
              <a:rPr lang="ru-RU" sz="1600" dirty="0"/>
              <a:t>в основном за продовольствием ездили на лошадях в </a:t>
            </a:r>
            <a:r>
              <a:rPr lang="ru-RU" sz="1600" dirty="0" err="1"/>
              <a:t>краснослободский</a:t>
            </a:r>
            <a:r>
              <a:rPr lang="ru-RU" sz="1600" dirty="0"/>
              <a:t> магазин. В деревне был сад, приблизительно площадью около 20 га. Начинался он от </a:t>
            </a:r>
            <a:r>
              <a:rPr lang="ru-RU" sz="1600" dirty="0" smtClean="0"/>
              <a:t>моста </a:t>
            </a:r>
            <a:r>
              <a:rPr lang="ru-RU" sz="1600" dirty="0"/>
              <a:t>и захватывал всю территорию школы, </a:t>
            </a:r>
            <a:r>
              <a:rPr lang="ru-RU" sz="1600" dirty="0" smtClean="0"/>
              <a:t>тянулся </a:t>
            </a:r>
            <a:r>
              <a:rPr lang="ru-RU" sz="1600" dirty="0"/>
              <a:t>вдоль канавы. Сад был окопан очень глубокой канавой. Его охраняли, охранные будки стояли приблизительно где сейчас находятся землевладения Харченко А.В. и Меженного А.П. За пределами деревни охранные будки стояли вдоль всей канавы. Все яблоки снимали в ящики и хранили в </a:t>
            </a:r>
            <a:r>
              <a:rPr lang="ru-RU" sz="1600" dirty="0" err="1" smtClean="0"/>
              <a:t>балга</a:t>
            </a:r>
            <a:r>
              <a:rPr lang="ru-RU" sz="1600" dirty="0" err="1"/>
              <a:t>н</a:t>
            </a:r>
            <a:r>
              <a:rPr lang="ru-RU" sz="1600" dirty="0" err="1" smtClean="0"/>
              <a:t>ах</a:t>
            </a:r>
            <a:r>
              <a:rPr lang="ru-RU" sz="1600" dirty="0"/>
              <a:t>. Люди работали в колхозе. Оплата труда производилась в трудоднях. Чтобы получить в колхозе сено, нужно было в колхоз отдать теленка. Для выдачи зерна колхозник жал определенную площадь колхозного поля. Колхоз содержал очень большое стадо овец. Загон для них был на Рудне, там же их и пасли.</a:t>
            </a:r>
          </a:p>
          <a:p>
            <a:r>
              <a:rPr lang="ru-RU" sz="1600" dirty="0"/>
              <a:t>После войны построили водяную мельницу. Перед ней находился мост , а под</a:t>
            </a:r>
          </a:p>
          <a:p>
            <a:r>
              <a:rPr lang="ru-RU" sz="1600" dirty="0"/>
              <a:t>мостом еще один мостик. Перед мостом находились сваи, они </a:t>
            </a:r>
            <a:r>
              <a:rPr lang="ru-RU" sz="1600" dirty="0" smtClean="0"/>
              <a:t>служили</a:t>
            </a:r>
            <a:endParaRPr lang="ru-RU" sz="1600" dirty="0"/>
          </a:p>
          <a:p>
            <a:r>
              <a:rPr lang="ru-RU" sz="1600" dirty="0"/>
              <a:t>для задержки волны. Вода попадала в турбины и мельница работала.</a:t>
            </a:r>
          </a:p>
          <a:p>
            <a:r>
              <a:rPr lang="ru-RU" sz="1600" dirty="0"/>
              <a:t> </a:t>
            </a:r>
          </a:p>
          <a:p>
            <a:r>
              <a:rPr lang="ru-RU" sz="1600" dirty="0"/>
              <a:t>Записала </a:t>
            </a:r>
            <a:r>
              <a:rPr lang="ru-RU" sz="1600" dirty="0" err="1"/>
              <a:t>Шалатонова</a:t>
            </a:r>
            <a:r>
              <a:rPr lang="ru-RU" sz="1600" dirty="0"/>
              <a:t> Валентина / ученица 8 класса /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13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4969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Из воспоминаний Высоцкого Николая Михайловича</a:t>
            </a:r>
          </a:p>
          <a:p>
            <a:r>
              <a:rPr lang="ru-RU" sz="1600" dirty="0"/>
              <a:t>Родился я в 1949 году в </a:t>
            </a:r>
            <a:r>
              <a:rPr lang="ru-RU" sz="1600" dirty="0" smtClean="0"/>
              <a:t>д. </a:t>
            </a:r>
            <a:r>
              <a:rPr lang="ru-RU" sz="1600" dirty="0" err="1" smtClean="0"/>
              <a:t>Дмитрово</a:t>
            </a:r>
            <a:r>
              <a:rPr lang="ru-RU" sz="1600" dirty="0" smtClean="0"/>
              <a:t>. </a:t>
            </a:r>
            <a:r>
              <a:rPr lang="ru-RU" sz="1600" dirty="0"/>
              <a:t>Деревня в то время была очень большая , была разбита на мелкие хутора: на </a:t>
            </a:r>
            <a:r>
              <a:rPr lang="ru-RU" sz="1600" dirty="0" err="1"/>
              <a:t>Синьковской</a:t>
            </a:r>
            <a:r>
              <a:rPr lang="ru-RU" sz="1600" dirty="0"/>
              <a:t> горе стоял хутор </a:t>
            </a:r>
            <a:r>
              <a:rPr lang="ru-RU" sz="1600" dirty="0" err="1" smtClean="0"/>
              <a:t>Шамедрановка</a:t>
            </a:r>
            <a:r>
              <a:rPr lang="ru-RU" sz="1600" dirty="0"/>
              <a:t>, от нынешнего дома Ященко </a:t>
            </a:r>
            <a:r>
              <a:rPr lang="ru-RU" sz="1600" dirty="0" smtClean="0"/>
              <a:t>П.Е. до </a:t>
            </a:r>
            <a:r>
              <a:rPr lang="ru-RU" sz="1600" dirty="0"/>
              <a:t>середины нынешнего пастбища</a:t>
            </a:r>
          </a:p>
          <a:p>
            <a:r>
              <a:rPr lang="ru-RU" sz="1600" dirty="0"/>
              <a:t>тянулась </a:t>
            </a:r>
            <a:r>
              <a:rPr lang="ru-RU" sz="1600" dirty="0" err="1"/>
              <a:t>Кармановка</a:t>
            </a:r>
            <a:r>
              <a:rPr lang="ru-RU" sz="1600" dirty="0"/>
              <a:t>. Напротив доме Дроздова </a:t>
            </a:r>
            <a:r>
              <a:rPr lang="ru-RU" sz="1600" dirty="0" smtClean="0"/>
              <a:t>М.Р. </a:t>
            </a:r>
            <a:r>
              <a:rPr lang="ru-RU" sz="1600" dirty="0"/>
              <a:t>находилось здание деревянного клуба, который сожгли подростки </a:t>
            </a:r>
            <a:r>
              <a:rPr lang="ru-RU" sz="1600" dirty="0" smtClean="0"/>
              <a:t>. Позднее </a:t>
            </a:r>
            <a:r>
              <a:rPr lang="ru-RU" sz="1600" dirty="0"/>
              <a:t>был построен нынешний клуб. Вначале его планировали построить на</a:t>
            </a:r>
          </a:p>
          <a:p>
            <a:r>
              <a:rPr lang="ru-RU" sz="1600" dirty="0"/>
              <a:t>территории колхозного стана, даже началось строительство, но было принято</a:t>
            </a:r>
          </a:p>
          <a:p>
            <a:r>
              <a:rPr lang="ru-RU" sz="1600" dirty="0"/>
              <a:t>решение отдать недостроенное здание под колхозные кладовые.</a:t>
            </a:r>
          </a:p>
          <a:p>
            <a:r>
              <a:rPr lang="ru-RU" sz="1600" dirty="0"/>
              <a:t>Хорошо помню, когда я был маленьким, в деревне работал детсад. </a:t>
            </a:r>
            <a:r>
              <a:rPr lang="ru-RU" sz="1600" dirty="0" smtClean="0"/>
              <a:t>Располагался </a:t>
            </a:r>
            <a:r>
              <a:rPr lang="ru-RU" sz="1600" dirty="0"/>
              <a:t>он напротив деревянного клуба, недалеко от дома Дроздова Н.М.</a:t>
            </a:r>
          </a:p>
          <a:p>
            <a:r>
              <a:rPr lang="ru-RU" sz="1600" dirty="0"/>
              <a:t>Огорожен он был низеньким заборчиком. Когда женщины уходили работать на</a:t>
            </a:r>
          </a:p>
          <a:p>
            <a:r>
              <a:rPr lang="ru-RU" sz="1600" dirty="0"/>
              <a:t>поля ,по дороге детей заводили в сад. Немного выше ,на горке в близь дороги,</a:t>
            </a:r>
          </a:p>
          <a:p>
            <a:r>
              <a:rPr lang="ru-RU" sz="1600" dirty="0"/>
              <a:t>располагалась колхозная конюшня.</a:t>
            </a:r>
          </a:p>
          <a:p>
            <a:r>
              <a:rPr lang="ru-RU" sz="1600" dirty="0"/>
              <a:t>Па территории школьной площадки стояла двухэтажная школа, но когда я пошел</a:t>
            </a:r>
          </a:p>
          <a:p>
            <a:r>
              <a:rPr lang="ru-RU" sz="1600" dirty="0"/>
              <a:t>в школу, здание школы функционировало в здании, где сейчас располагаются</a:t>
            </a:r>
          </a:p>
          <a:p>
            <a:r>
              <a:rPr lang="ru-RU" sz="1600" dirty="0"/>
              <a:t>школьные мастерские. Детей в деревне было очень много , поэтому школа</a:t>
            </a:r>
          </a:p>
          <a:p>
            <a:r>
              <a:rPr lang="ru-RU" sz="1600" dirty="0"/>
              <a:t>работала в две смены. В 1962 году было построено здание новой каменной</a:t>
            </a:r>
          </a:p>
          <a:p>
            <a:r>
              <a:rPr lang="ru-RU" sz="1600" dirty="0"/>
              <a:t>школы.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23018"/>
            <a:ext cx="7272808" cy="223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3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еревня\P1060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76463" cy="3132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еревня\P106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33" y="2780928"/>
            <a:ext cx="4176466" cy="313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3501008"/>
            <a:ext cx="417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Администрация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Дмитровского  поселения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6093296"/>
            <a:ext cx="403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Дмитровский Дом культуры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19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Новая папка (3)деревня\Новая папка (3)деревня\Фото5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6" y="304085"/>
            <a:ext cx="3132063" cy="4176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Дмитрово\Фото5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258966" cy="4345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6531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Медецинский</a:t>
            </a:r>
            <a:r>
              <a:rPr lang="ru-RU" dirty="0" smtClean="0"/>
              <a:t> пункт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Ул. </a:t>
            </a:r>
            <a:r>
              <a:rPr lang="ru-RU" dirty="0" err="1" smtClean="0"/>
              <a:t>Дмитровская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9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ревня\P106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08" y="116632"/>
            <a:ext cx="3679280" cy="275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еревня\P1060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1" y="3429000"/>
            <a:ext cx="3939607" cy="2776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еревня\P106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660564" cy="27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8760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Магазин  «Престиж»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Ул. Новостройки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63093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Ул. </a:t>
            </a:r>
            <a:r>
              <a:rPr lang="ru-RU" b="1" dirty="0" err="1" smtClean="0"/>
              <a:t>Дмитровская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846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454</TotalTime>
  <Words>2128</Words>
  <Application>Microsoft Office PowerPoint</Application>
  <PresentationFormat>Экран (4:3)</PresentationFormat>
  <Paragraphs>154</Paragraphs>
  <Slides>46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Твердый переплет</vt:lpstr>
      <vt:lpstr>Office Theme</vt:lpstr>
      <vt:lpstr>Презентация</vt:lpstr>
      <vt:lpstr>Microsoft Word 97 - 2003 Document</vt:lpstr>
      <vt:lpstr>Село моё родное…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Их труд золотыми буквами вписан в героическую летопись истории нашей Родины.</vt:lpstr>
      <vt:lpstr>Презентация PowerPoint</vt:lpstr>
      <vt:lpstr>Мероприятие, посвящённое вручению юбилейных наград труженикам тыла. ДК с.Дмитрово.24марта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Село моё родное…</dc:title>
  <dc:creator>User</dc:creator>
  <cp:lastModifiedBy>еа</cp:lastModifiedBy>
  <cp:revision>45</cp:revision>
  <dcterms:created xsi:type="dcterms:W3CDTF">2015-03-27T16:58:39Z</dcterms:created>
  <dcterms:modified xsi:type="dcterms:W3CDTF">2007-01-01T02:21:57Z</dcterms:modified>
</cp:coreProperties>
</file>