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772C3-3E3F-4A80-B6C4-9ACA43CF039B}" type="datetimeFigureOut">
              <a:rPr lang="ru-RU" smtClean="0"/>
              <a:pPr/>
              <a:t>18.02.2017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55BC-3513-487D-80DD-42716FC95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772C3-3E3F-4A80-B6C4-9ACA43CF039B}" type="datetimeFigureOut">
              <a:rPr lang="ru-RU" smtClean="0"/>
              <a:pPr/>
              <a:t>18.02.2017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55BC-3513-487D-80DD-42716FC95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772C3-3E3F-4A80-B6C4-9ACA43CF039B}" type="datetimeFigureOut">
              <a:rPr lang="ru-RU" smtClean="0"/>
              <a:pPr/>
              <a:t>18.02.2017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55BC-3513-487D-80DD-42716FC95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772C3-3E3F-4A80-B6C4-9ACA43CF039B}" type="datetimeFigureOut">
              <a:rPr lang="ru-RU" smtClean="0"/>
              <a:pPr/>
              <a:t>18.02.2017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55BC-3513-487D-80DD-42716FC95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772C3-3E3F-4A80-B6C4-9ACA43CF039B}" type="datetimeFigureOut">
              <a:rPr lang="ru-RU" smtClean="0"/>
              <a:pPr/>
              <a:t>18.02.2017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55BC-3513-487D-80DD-42716FC95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772C3-3E3F-4A80-B6C4-9ACA43CF039B}" type="datetimeFigureOut">
              <a:rPr lang="ru-RU" smtClean="0"/>
              <a:pPr/>
              <a:t>18.02.2017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55BC-3513-487D-80DD-42716FC95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772C3-3E3F-4A80-B6C4-9ACA43CF039B}" type="datetimeFigureOut">
              <a:rPr lang="ru-RU" smtClean="0"/>
              <a:pPr/>
              <a:t>18.02.2017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55BC-3513-487D-80DD-42716FC95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772C3-3E3F-4A80-B6C4-9ACA43CF039B}" type="datetimeFigureOut">
              <a:rPr lang="ru-RU" smtClean="0"/>
              <a:pPr/>
              <a:t>18.02.2017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55BC-3513-487D-80DD-42716FC95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772C3-3E3F-4A80-B6C4-9ACA43CF039B}" type="datetimeFigureOut">
              <a:rPr lang="ru-RU" smtClean="0"/>
              <a:pPr/>
              <a:t>18.02.2017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55BC-3513-487D-80DD-42716FC95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772C3-3E3F-4A80-B6C4-9ACA43CF039B}" type="datetimeFigureOut">
              <a:rPr lang="ru-RU" smtClean="0"/>
              <a:pPr/>
              <a:t>18.02.2017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55BC-3513-487D-80DD-42716FC95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772C3-3E3F-4A80-B6C4-9ACA43CF039B}" type="datetimeFigureOut">
              <a:rPr lang="ru-RU" smtClean="0"/>
              <a:pPr/>
              <a:t>18.02.2017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55BC-3513-487D-80DD-42716FC95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772C3-3E3F-4A80-B6C4-9ACA43CF039B}" type="datetimeFigureOut">
              <a:rPr lang="ru-RU" smtClean="0"/>
              <a:pPr/>
              <a:t>18.02.2017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55BC-3513-487D-80DD-42716FC95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772400" cy="1683618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Полногласие и неполногласие в русском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языке</a:t>
            </a:r>
            <a:b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 класс</a:t>
            </a:r>
            <a:endParaRPr lang="ru-RU" sz="36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Островская Елена Петровна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  </a:t>
            </a:r>
          </a:p>
          <a:p>
            <a:pPr algn="l"/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русского языка и 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литературы  </a:t>
            </a:r>
          </a:p>
          <a:p>
            <a:pPr algn="l"/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МКОУ 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Орловской СОШ им.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И.Ф.Жужукина</a:t>
            </a:r>
            <a:endParaRPr lang="ru-RU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Поисковая работа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Задание: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отрывке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 поэмы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«Руслан и Людмила»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А.С.Пушкина найти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полногласные и неполногласные формы слов</a:t>
            </a:r>
          </a:p>
          <a:p>
            <a:pPr algn="ctr">
              <a:buNone/>
            </a:pPr>
            <a:r>
              <a:rPr lang="ru-RU" dirty="0" smtClean="0"/>
              <a:t>      </a:t>
            </a:r>
            <a:r>
              <a:rPr lang="ru-RU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лукоморья дуб </a:t>
            </a:r>
            <a:r>
              <a:rPr lang="ru-RU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зелёный; </a:t>
            </a:r>
          </a:p>
          <a:p>
            <a:pPr algn="ctr">
              <a:buNone/>
            </a:pPr>
            <a:r>
              <a:rPr lang="ru-RU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Златая</a:t>
            </a:r>
            <a:r>
              <a:rPr lang="ru-RU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цепь на дубе </a:t>
            </a:r>
            <a:r>
              <a:rPr lang="ru-RU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том:</a:t>
            </a:r>
            <a:br>
              <a:rPr lang="ru-RU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днём и ночью кот учёный</a:t>
            </a:r>
            <a:br>
              <a:rPr lang="ru-RU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Всё </a:t>
            </a:r>
            <a:r>
              <a:rPr lang="ru-RU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ходит по цепи кругом</a:t>
            </a:r>
            <a:r>
              <a:rPr lang="ru-RU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>
              <a:buNone/>
            </a:pPr>
            <a:r>
              <a:rPr lang="ru-RU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Идёт </a:t>
            </a:r>
            <a:r>
              <a:rPr lang="ru-RU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направо - песнь заводит,</a:t>
            </a:r>
            <a:br>
              <a:rPr lang="ru-RU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Налево </a:t>
            </a:r>
            <a:r>
              <a:rPr lang="ru-RU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сказку говорит.</a:t>
            </a:r>
            <a:br>
              <a:rPr lang="ru-RU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Там чудеса: там леший бродит,</a:t>
            </a:r>
            <a:br>
              <a:rPr lang="ru-RU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Русалка на ветвях сидит;</a:t>
            </a:r>
            <a:r>
              <a:rPr lang="ru-RU" sz="2600" dirty="0"/>
              <a:t/>
            </a:r>
            <a:br>
              <a:rPr lang="ru-RU" sz="2600" dirty="0"/>
            </a:br>
            <a:endParaRPr lang="ru-RU" sz="2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5544616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Там на неведомых </a:t>
            </a:r>
            <a:r>
              <a:rPr lang="ru-RU" sz="2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дорожках</a:t>
            </a: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Следы невиданных зверей;</a:t>
            </a:r>
            <a:b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Избушка там на курьих ножках</a:t>
            </a:r>
            <a:b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Стоит без окон, без дверей;</a:t>
            </a:r>
            <a:b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Там лес и дол видений полны;</a:t>
            </a:r>
            <a:b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Там о заре прихлынут волны</a:t>
            </a:r>
            <a:b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брег</a:t>
            </a: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песчаный и пустой,</a:t>
            </a:r>
            <a:b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 тридцать витязей прекрасных</a:t>
            </a:r>
            <a:b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Чредой</a:t>
            </a: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из вод выходят ясных,</a:t>
            </a:r>
            <a:b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 с ними дядька их морской;</a:t>
            </a:r>
            <a:b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Там королевич мимоходом</a:t>
            </a:r>
            <a:b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Пленяет грозного царя;</a:t>
            </a:r>
            <a:b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Там в </a:t>
            </a:r>
            <a:r>
              <a:rPr lang="ru-RU" sz="2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облаках </a:t>
            </a: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перед народом</a:t>
            </a:r>
            <a:b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Через</a:t>
            </a: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леса, </a:t>
            </a:r>
            <a:r>
              <a:rPr lang="ru-RU" sz="2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через</a:t>
            </a: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моря</a:t>
            </a:r>
            <a:b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Колдун несёт богатыря…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Литература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Зайцева О.Н. Уроки истории русского языка в школе. М,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Вербум-М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2005г.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Пушкин А.С. Сочинения в трёх томах. Том 1. М., Художественная литература, 1985г.,с.653-654.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Цели урока: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закреплять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умение учащихся определять слова с чередованием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полногласных и неполногласных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форм; 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формировать опыт самостоятельной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учебно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исследовательской деятельности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учащихся;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прививать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интерес к русскому языку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Происхождение полногласия  и неполногласия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Старославянские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неполногласные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сочетания букв – </a:t>
            </a:r>
            <a:r>
              <a:rPr lang="ru-RU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 , РЕ, ЛА, </a:t>
            </a:r>
            <a:r>
              <a:rPr lang="ru-RU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ЛЕ</a:t>
            </a:r>
          </a:p>
          <a:p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Исконно русские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полногласные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сочетания букв- </a:t>
            </a:r>
            <a:r>
              <a:rPr lang="ru-RU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ОРО, ЕРЕ, ОЛО</a:t>
            </a:r>
          </a:p>
          <a:p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Примеры: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ж-ст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оро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ж, зд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вие- зд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оро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вье</a:t>
            </a:r>
          </a:p>
          <a:p>
            <a:r>
              <a:rPr lang="ru-RU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д- п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ере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д, б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г-б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ере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</a:t>
            </a:r>
          </a:p>
          <a:p>
            <a:r>
              <a:rPr lang="ru-RU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ЛА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ла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д- г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оло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д, г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ла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ва-г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оло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</a:p>
          <a:p>
            <a:r>
              <a:rPr lang="ru-RU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ЛЕ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ле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чный- м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оло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чный, п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ле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н- п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оло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Определите слово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u="sng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Задание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Определить, какое слово в паре является старославянским (неполногласным). Имеют ли все данные парные слова одинаковое значение в современное нам время?</a:t>
            </a:r>
          </a:p>
          <a:p>
            <a:pPr>
              <a:buNone/>
            </a:pPr>
            <a:r>
              <a:rPr lang="ru-RU" b="1" dirty="0" smtClean="0"/>
              <a:t>    </a:t>
            </a:r>
            <a:r>
              <a:rPr lang="ru-RU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Брань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оборона, </a:t>
            </a:r>
            <a:r>
              <a:rPr lang="ru-RU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власть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волость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мрак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морок(морочить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облако-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оболочка,     </a:t>
            </a:r>
            <a:r>
              <a:rPr lang="ru-RU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ограда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огород, </a:t>
            </a:r>
            <a:r>
              <a:rPr lang="ru-RU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злато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золото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стран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а-сторона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врата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ворота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Языковая задача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b="1" u="sng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Вопрос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почему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река 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Смородина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знакомая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нам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былинам и по сказкам, так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называется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 Определите значение её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названия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старославянской форме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См</a:t>
            </a:r>
            <a:r>
              <a:rPr lang="ru-RU" sz="2400" i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оро</a:t>
            </a:r>
            <a:r>
              <a:rPr lang="ru-RU" sz="24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дина- </a:t>
            </a:r>
            <a:r>
              <a:rPr lang="ru-RU" sz="2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См</a:t>
            </a:r>
            <a:r>
              <a:rPr lang="ru-RU" sz="2400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</a:t>
            </a:r>
            <a:r>
              <a:rPr lang="ru-RU" sz="2400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дина</a:t>
            </a:r>
            <a:r>
              <a:rPr lang="ru-RU" sz="2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(смрад- неприятный сильный запах; </a:t>
            </a:r>
            <a:r>
              <a:rPr lang="ru-RU" sz="2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отсюда название и ягоды </a:t>
            </a:r>
            <a:r>
              <a:rPr lang="ru-RU" sz="24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«смородина</a:t>
            </a:r>
            <a:r>
              <a:rPr lang="ru-RU" sz="2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» (имеющая </a:t>
            </a:r>
            <a:r>
              <a:rPr lang="ru-RU" sz="24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резкий запах)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Однокоренные современные слова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3000" b="1" u="sng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Задание: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u="sng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подобрать </a:t>
            </a:r>
            <a:r>
              <a:rPr lang="ru-RU" sz="2400" u="sng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 неполногласным современным формам полногласные современные формы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Драгоценный-  </a:t>
            </a: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дорогой</a:t>
            </a:r>
            <a:r>
              <a:rPr lang="ru-RU" sz="2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дорожить</a:t>
            </a:r>
            <a:endParaRPr lang="ru-RU" sz="24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Гласный, согласный, возглас- </a:t>
            </a: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голос</a:t>
            </a:r>
            <a:r>
              <a:rPr lang="ru-RU" sz="2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голосование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Вратарь, вращать,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возвращение- </a:t>
            </a: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воротник, ворота, поворот, </a:t>
            </a:r>
            <a:r>
              <a:rPr lang="ru-RU" sz="2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изворотливый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краткий, прекратить - </a:t>
            </a:r>
            <a:r>
              <a:rPr lang="ru-RU" sz="2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короткий, укоротить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младенец, младенческий, младший- </a:t>
            </a:r>
            <a:r>
              <a:rPr lang="ru-RU" sz="2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молодёжь, </a:t>
            </a: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молодой</a:t>
            </a:r>
            <a:endParaRPr lang="ru-RU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древесный, древесина- </a:t>
            </a:r>
            <a:r>
              <a:rPr lang="ru-RU" sz="2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дерево, деревянный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посреди, среда, средний- </a:t>
            </a:r>
            <a:r>
              <a:rPr lang="ru-RU" sz="2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середина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вредный- </a:t>
            </a:r>
            <a:r>
              <a:rPr lang="ru-RU" sz="2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привередливый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чрезвычайный- </a:t>
            </a:r>
            <a:r>
              <a:rPr lang="ru-RU" sz="2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через, чересчур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Слова, выступающие в русском литературном языке только с </a:t>
            </a:r>
            <a:r>
              <a:rPr lang="ru-RU" sz="24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полногласными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сочетаниями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(соответствующие им </a:t>
            </a:r>
            <a:r>
              <a:rPr lang="ru-RU" sz="2400" b="1" i="1" u="sng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неполногласные</a:t>
            </a:r>
            <a:br>
              <a:rPr lang="ru-RU" sz="2400" b="1" i="1" u="sng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варианты </a:t>
            </a:r>
            <a:r>
              <a:rPr lang="ru-RU" sz="2400" b="1" i="1" u="sng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утрачены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ере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б</a:t>
            </a:r>
            <a:r>
              <a:rPr lang="ru-RU" sz="3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оло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то, в</a:t>
            </a:r>
            <a:r>
              <a:rPr lang="ru-RU" sz="3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оро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бей, в</a:t>
            </a:r>
            <a:r>
              <a:rPr lang="ru-RU" sz="3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оро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н, д</a:t>
            </a:r>
            <a:r>
              <a:rPr lang="ru-RU" sz="3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оро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га, к</a:t>
            </a:r>
            <a:r>
              <a:rPr lang="ru-RU" sz="3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оло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дец, к</a:t>
            </a:r>
            <a:r>
              <a:rPr lang="ru-RU" sz="3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оло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кол, к</a:t>
            </a:r>
            <a:r>
              <a:rPr lang="ru-RU" sz="3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оро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ва, м</a:t>
            </a:r>
            <a:r>
              <a:rPr lang="ru-RU" sz="3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оло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т, п</a:t>
            </a:r>
            <a:r>
              <a:rPr lang="ru-RU" sz="3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оло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са, п</a:t>
            </a:r>
            <a:r>
              <a:rPr lang="ru-RU" sz="3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оро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сёнок, сков</a:t>
            </a:r>
            <a:r>
              <a:rPr lang="ru-RU" sz="3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оро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да, с</a:t>
            </a:r>
            <a:r>
              <a:rPr lang="ru-RU" sz="3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оло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вей, с</a:t>
            </a:r>
            <a:r>
              <a:rPr lang="ru-RU" sz="3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оло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</a:t>
            </a:r>
          </a:p>
          <a:p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Слова</a:t>
            </a:r>
            <a:r>
              <a:rPr lang="ru-RU" sz="27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которые в русском литературном языке выступают только с </a:t>
            </a:r>
            <a:r>
              <a:rPr lang="ru-RU" sz="27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неполногласными</a:t>
            </a:r>
            <a:r>
              <a:rPr lang="ru-RU" sz="27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сочетаниями (соответствующие </a:t>
            </a:r>
            <a:r>
              <a:rPr lang="ru-RU" sz="27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 </a:t>
            </a:r>
            <a:r>
              <a:rPr lang="ru-RU" sz="2700" b="1" i="1" u="sng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полногласные</a:t>
            </a:r>
            <a:r>
              <a:rPr lang="ru-RU" sz="27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варианты </a:t>
            </a:r>
            <a:r>
              <a:rPr lang="ru-RU" sz="2700" b="1" i="1" u="sng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отсутствуют</a:t>
            </a:r>
            <a:r>
              <a:rPr lang="ru-RU" sz="27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ла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го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в</a:t>
            </a:r>
            <a:r>
              <a:rPr lang="ru-RU" sz="3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ла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га, в</a:t>
            </a:r>
            <a:r>
              <a:rPr lang="ru-RU" sz="3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ла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деть, в</a:t>
            </a:r>
            <a:r>
              <a:rPr lang="ru-RU" sz="3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мя, г</a:t>
            </a:r>
            <a:r>
              <a:rPr lang="ru-RU" sz="3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ла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гол, з</a:t>
            </a:r>
            <a:r>
              <a:rPr lang="ru-RU" sz="3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чок, м</a:t>
            </a:r>
            <a:r>
              <a:rPr lang="ru-RU" sz="3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мор, 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ла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мя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, зап</a:t>
            </a:r>
            <a:r>
              <a:rPr lang="ru-RU" sz="3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т, х</a:t>
            </a:r>
            <a:r>
              <a:rPr lang="ru-RU" sz="3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брый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407</Words>
  <Application>Microsoft Office PowerPoint</Application>
  <PresentationFormat>Экран (4:3)</PresentationFormat>
  <Paragraphs>54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Полногласие и неполногласие в русском языке 5 класс</vt:lpstr>
      <vt:lpstr>Цели урока:</vt:lpstr>
      <vt:lpstr>Происхождение полногласия  и неполногласия</vt:lpstr>
      <vt:lpstr>Примеры:</vt:lpstr>
      <vt:lpstr>Определите слово</vt:lpstr>
      <vt:lpstr>Языковая задача</vt:lpstr>
      <vt:lpstr>Однокоренные современные слова </vt:lpstr>
      <vt:lpstr>Слова, выступающие в русском литературном языке только с полногласными сочетаниями  (соответствующие им неполногласные  варианты утрачены)</vt:lpstr>
      <vt:lpstr>  Слова, которые в русском литературном языке выступают только с неполногласными сочетаниями (соответствующие им полногласные  варианты отсутствуют) </vt:lpstr>
      <vt:lpstr>Поисковая работа</vt:lpstr>
      <vt:lpstr>Там на неведомых дорожках Следы невиданных зверей; Избушка там на курьих ножках Стоит без окон, без дверей; Там лес и дол видений полны; Там о заре прихлынут волны На брег песчаный и пустой, И тридцать витязей прекрасных Чредой из вод выходят ясных, И с ними дядька их морской; Там королевич мимоходом Пленяет грозного царя; Там в облаках перед народом Через леса, через моря Колдун несёт богатыря…</vt:lpstr>
      <vt:lpstr>Литература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Полногласие и неполногласие в русском языке 5 класс</dc:title>
  <dc:creator>Александр</dc:creator>
  <cp:lastModifiedBy>Александр</cp:lastModifiedBy>
  <cp:revision>8</cp:revision>
  <dcterms:created xsi:type="dcterms:W3CDTF">2017-02-18T11:40:23Z</dcterms:created>
  <dcterms:modified xsi:type="dcterms:W3CDTF">2017-02-18T12:44:31Z</dcterms:modified>
</cp:coreProperties>
</file>