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263" r:id="rId3"/>
    <p:sldId id="258" r:id="rId4"/>
    <p:sldId id="259" r:id="rId5"/>
    <p:sldId id="266" r:id="rId6"/>
    <p:sldId id="260" r:id="rId7"/>
    <p:sldId id="278" r:id="rId8"/>
    <p:sldId id="279" r:id="rId9"/>
    <p:sldId id="265" r:id="rId10"/>
    <p:sldId id="269" r:id="rId11"/>
    <p:sldId id="272" r:id="rId12"/>
    <p:sldId id="270" r:id="rId13"/>
    <p:sldId id="271" r:id="rId14"/>
    <p:sldId id="267" r:id="rId15"/>
    <p:sldId id="273" r:id="rId16"/>
    <p:sldId id="274" r:id="rId17"/>
    <p:sldId id="264" r:id="rId18"/>
    <p:sldId id="275" r:id="rId19"/>
    <p:sldId id="277" r:id="rId20"/>
    <p:sldId id="268" r:id="rId21"/>
    <p:sldId id="276" r:id="rId22"/>
    <p:sldId id="261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417F4-4BEF-4270-9720-521BF5DA0BD8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74F33-ED6F-4D4C-82BE-85D63761B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Особенности программы ИЗО по линейке </a:t>
            </a:r>
            <a:r>
              <a:rPr lang="ru-RU" sz="3600" dirty="0" err="1" smtClean="0"/>
              <a:t>Неменского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dirty="0" smtClean="0"/>
              <a:t>6 класс. </a:t>
            </a:r>
          </a:p>
          <a:p>
            <a:pPr algn="ctr"/>
            <a:r>
              <a:rPr lang="ru-RU" sz="3600" dirty="0" smtClean="0"/>
              <a:t>Разработка учителя изо </a:t>
            </a:r>
            <a:r>
              <a:rPr lang="ru-RU" sz="3600" dirty="0" err="1" smtClean="0"/>
              <a:t>Апрелевской</a:t>
            </a:r>
            <a:r>
              <a:rPr lang="ru-RU" sz="3600" dirty="0" smtClean="0"/>
              <a:t> общеобразовательной школы №4 </a:t>
            </a:r>
            <a:r>
              <a:rPr lang="ru-RU" sz="3600" dirty="0" err="1" smtClean="0"/>
              <a:t>Аленьковой</a:t>
            </a:r>
            <a:r>
              <a:rPr lang="ru-RU" sz="3600" dirty="0" smtClean="0"/>
              <a:t> Александры Анатольевны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2852"/>
            <a:ext cx="576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Рисунок – основа мастерства художника. </a:t>
            </a:r>
            <a:endParaRPr lang="ru-RU" sz="2400" b="1" dirty="0"/>
          </a:p>
        </p:txBody>
      </p:sp>
      <p:pic>
        <p:nvPicPr>
          <p:cNvPr id="3" name="Рисунок 2" descr="6 класс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3"/>
            <a:ext cx="2643206" cy="3396335"/>
          </a:xfrm>
          <a:prstGeom prst="rect">
            <a:avLst/>
          </a:prstGeom>
        </p:spPr>
      </p:pic>
      <p:pic>
        <p:nvPicPr>
          <p:cNvPr id="4" name="Рисунок 3" descr="восход 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786190"/>
            <a:ext cx="402248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оре 6 кл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642918"/>
            <a:ext cx="4763638" cy="3016194"/>
          </a:xfrm>
          <a:prstGeom prst="rect">
            <a:avLst/>
          </a:prstGeom>
        </p:spPr>
      </p:pic>
      <p:pic>
        <p:nvPicPr>
          <p:cNvPr id="8" name="Рисунок 7" descr="разнотравье 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302897" y="-88111"/>
            <a:ext cx="3895768" cy="535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амыши 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642918"/>
            <a:ext cx="3324385" cy="457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000108"/>
            <a:ext cx="3650891" cy="545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874096" y="2626838"/>
            <a:ext cx="3218697" cy="496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8" y="285728"/>
            <a:ext cx="283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Тиражная графика. </a:t>
            </a:r>
            <a:endParaRPr lang="ru-RU" sz="2400" b="1" dirty="0"/>
          </a:p>
        </p:txBody>
      </p:sp>
      <p:pic>
        <p:nvPicPr>
          <p:cNvPr id="3" name="Рисунок 2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714512" cy="224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552" y="1857365"/>
            <a:ext cx="303185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рав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14290"/>
            <a:ext cx="3376330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труцков 6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143380"/>
            <a:ext cx="2071702" cy="248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52"/>
            <a:ext cx="6792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Основы </a:t>
            </a:r>
            <a:r>
              <a:rPr lang="ru-RU" sz="2400" b="1" dirty="0" err="1" smtClean="0"/>
              <a:t>цветоведения</a:t>
            </a:r>
            <a:r>
              <a:rPr lang="ru-RU" sz="2400" b="1" dirty="0" smtClean="0"/>
              <a:t>. Теплые и холодные цвета</a:t>
            </a:r>
            <a:endParaRPr lang="ru-RU" sz="2400" b="1" dirty="0"/>
          </a:p>
        </p:txBody>
      </p:sp>
      <p:pic>
        <p:nvPicPr>
          <p:cNvPr id="3" name="Рисунок 2" descr="IMG_0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8001056" cy="6000792"/>
          </a:xfrm>
          <a:prstGeom prst="rect">
            <a:avLst/>
          </a:prstGeom>
        </p:spPr>
      </p:pic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41221" y="-398269"/>
            <a:ext cx="5929354" cy="815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Выразительные возможности объемного изображения.</a:t>
            </a:r>
            <a:endParaRPr lang="ru-RU" sz="2400" b="1" dirty="0"/>
          </a:p>
        </p:txBody>
      </p:sp>
      <p:pic>
        <p:nvPicPr>
          <p:cNvPr id="3" name="Рисунок 2" descr="IMG_09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15537"/>
            <a:ext cx="7643866" cy="5732901"/>
          </a:xfrm>
          <a:prstGeom prst="rect">
            <a:avLst/>
          </a:prstGeom>
        </p:spPr>
      </p:pic>
      <p:pic>
        <p:nvPicPr>
          <p:cNvPr id="4" name="Рисунок 3" descr="IMG_09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14356"/>
            <a:ext cx="7850214" cy="588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Раздел. Жанр натюрморта.8ч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Знакомство с жанром, его историей и разновидностями. Изображение как познание окружающего мира и отношение к нему. Передача пространства и объема через свет и тень.</a:t>
            </a:r>
          </a:p>
          <a:p>
            <a:pPr algn="just"/>
            <a:r>
              <a:rPr lang="ru-RU" b="1" i="1" dirty="0" smtClean="0"/>
              <a:t>Примерный художественный материал: </a:t>
            </a:r>
            <a:r>
              <a:rPr lang="ru-RU" dirty="0" smtClean="0"/>
              <a:t>академические натюрморты, репродукции картин Грабаря, Сезанна, Петрова-Водкина, голландских и фламандских мастеров.</a:t>
            </a:r>
          </a:p>
          <a:p>
            <a:pPr algn="just"/>
            <a:r>
              <a:rPr lang="ru-RU" b="1" i="1" dirty="0" smtClean="0"/>
              <a:t>Художественно-творческая деятельность учащихся: </a:t>
            </a:r>
            <a:r>
              <a:rPr lang="ru-RU" dirty="0" smtClean="0"/>
              <a:t>работа над светотенью в изображении объемных предметов на плоскости, натюрморт с определенным характером в живописи.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14290"/>
            <a:ext cx="4206714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scan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35051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Техника гризайль дается для закрепления передачи объема с помощью светотени.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an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47101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98236" y="285728"/>
            <a:ext cx="5102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Сложность изобразительных техник зависит от уровня подготовленности детей в классе, от количества учебных часов, предусмотренных программой. </a:t>
            </a:r>
            <a:endParaRPr lang="ru-RU" sz="2400" dirty="0"/>
          </a:p>
        </p:txBody>
      </p:sp>
      <p:pic>
        <p:nvPicPr>
          <p:cNvPr id="6" name="Рисунок 5" descr="44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214554"/>
            <a:ext cx="3429024" cy="441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Раздел. Вглядываясь в человека.11ч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1260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Изображение человека в разные эпохи. Конструкция головы человека и ее пропорции. Портрет в различных видах искусства. Голова в объеме. Знакомство с жанрами, рассказывающими о человеке – историческом, бытовом, библейском и мифологическом.</a:t>
            </a:r>
          </a:p>
          <a:p>
            <a:r>
              <a:rPr lang="ru-RU" b="1" i="1" dirty="0" smtClean="0"/>
              <a:t>Примерный художественный материал: </a:t>
            </a:r>
            <a:r>
              <a:rPr lang="ru-RU" dirty="0" smtClean="0"/>
              <a:t>портреты О.Кипренского, </a:t>
            </a:r>
            <a:r>
              <a:rPr lang="ru-RU" dirty="0" err="1" smtClean="0"/>
              <a:t>Тропинина</a:t>
            </a:r>
            <a:r>
              <a:rPr lang="ru-RU" dirty="0" smtClean="0"/>
              <a:t>, В.Серова, Ренуара, Ф.Шубина, слепки древнегреческих скульптур, картины Перова, Федотова, Брюллова, Сурикова, Боттичелли, Рафаэля, Микеланджело  и Леонардо да Винчи..</a:t>
            </a:r>
          </a:p>
          <a:p>
            <a:r>
              <a:rPr lang="ru-RU" b="1" i="1" dirty="0" smtClean="0"/>
              <a:t>Художественно-творческая деятельность учащихся: </a:t>
            </a:r>
            <a:r>
              <a:rPr lang="ru-RU" dirty="0" smtClean="0"/>
              <a:t>упражнения в пропорциях головы, профиль – силуэтное изображение, портрет в графике,  лепка головы, создание сюжетных композиций.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6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3344" y="142852"/>
            <a:ext cx="2674677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2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42852"/>
            <a:ext cx="2315473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крутов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2571768" cy="353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лауш 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500437"/>
            <a:ext cx="2286016" cy="314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силуэт 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714752"/>
            <a:ext cx="2348548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33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3643314"/>
            <a:ext cx="2089389" cy="301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n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19812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can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153" y="0"/>
            <a:ext cx="5681847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0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3786166"/>
            <a:ext cx="3714776" cy="2786082"/>
          </a:xfrm>
          <a:prstGeom prst="rect">
            <a:avLst/>
          </a:prstGeom>
        </p:spPr>
      </p:pic>
      <p:pic>
        <p:nvPicPr>
          <p:cNvPr id="5" name="Рисунок 4" descr="IMG_06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29066"/>
            <a:ext cx="3619493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Актуальность темы я вижу в высказывании</a:t>
            </a:r>
            <a:r>
              <a:rPr lang="ru-RU" dirty="0" smtClean="0"/>
              <a:t> </a:t>
            </a:r>
            <a:r>
              <a:rPr lang="ru-RU" b="1" i="1" dirty="0" err="1" smtClean="0"/>
              <a:t>Эжена</a:t>
            </a:r>
            <a:r>
              <a:rPr lang="ru-RU" b="1" i="1" dirty="0" smtClean="0"/>
              <a:t> Эммануэля </a:t>
            </a:r>
            <a:r>
              <a:rPr lang="ru-RU" b="1" i="1" dirty="0" err="1" smtClean="0"/>
              <a:t>Виоле-ле-Дюка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8715436" cy="4054509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«Рисование готовит ребенка к деятельности художника настолько, насколько обучение родному языку готовит к деятельности поэта. Как изучение родного языка учит мыслить и правильно выражать свои мысли, так и обучение рисованию имеет целью выработать умение видеть, правильно передавать видимое, развивая  в то же время эстетический вкус учащихся и творческое мышление».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Раздел. Человек и пространство.5ч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Жанр пейзажа в различных видах искусств. История жанра.  Изображение пространства, перспектива – учение о способах передачи глубины пространства. Разновидности пейзажа.</a:t>
            </a:r>
          </a:p>
          <a:p>
            <a:r>
              <a:rPr lang="ru-RU" b="1" i="1" dirty="0" smtClean="0"/>
              <a:t>Примерный художественный материал: </a:t>
            </a:r>
            <a:r>
              <a:rPr lang="ru-RU" dirty="0" smtClean="0"/>
              <a:t>репродукции картин И.Левитан, </a:t>
            </a:r>
            <a:r>
              <a:rPr lang="ru-RU" dirty="0" err="1" smtClean="0"/>
              <a:t>К.Юон</a:t>
            </a:r>
            <a:r>
              <a:rPr lang="ru-RU" dirty="0" smtClean="0"/>
              <a:t>, И.Шишкин, Саврасов, Айвазовский, П.Брейгель, В.Ван </a:t>
            </a:r>
            <a:r>
              <a:rPr lang="ru-RU" dirty="0" err="1" smtClean="0"/>
              <a:t>Гог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Художественно-творческая деятельность учащихся: </a:t>
            </a:r>
            <a:r>
              <a:rPr lang="ru-RU" dirty="0" smtClean="0"/>
              <a:t>выполнение упражнений по перспективе, изображение пейзажей различными средствами.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36925" y="-380902"/>
            <a:ext cx="6070151" cy="7429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Таким образом, </a:t>
            </a:r>
          </a:p>
          <a:p>
            <a:pPr algn="just"/>
            <a:r>
              <a:rPr lang="ru-RU" dirty="0" smtClean="0"/>
              <a:t>А)мною представлены материалы реализации программы по изо, в которой дети осваивают различные изобразительные техники, знакомятся с их выразительными возможностями;</a:t>
            </a:r>
          </a:p>
          <a:p>
            <a:pPr algn="just"/>
            <a:r>
              <a:rPr lang="ru-RU" dirty="0" smtClean="0"/>
              <a:t>Б) Материалы данной разработки программы «Искусство в жизни человека» могут быть использованы другими педагогами в работе с 6 классами.</a:t>
            </a:r>
          </a:p>
          <a:p>
            <a:pPr algn="just"/>
            <a:r>
              <a:rPr lang="ru-RU" dirty="0" smtClean="0"/>
              <a:t>В)В плане представлены варианты тем, позволяющие адаптировать программу для разных по уровню развития детских коллективов;</a:t>
            </a:r>
          </a:p>
          <a:p>
            <a:pPr algn="just"/>
            <a:r>
              <a:rPr lang="ru-RU" dirty="0" smtClean="0"/>
              <a:t>Г) Программа учитывает требования федерального государственного стандарта на уроках ИЗО.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Библиография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(список используемой литературы и ссылки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Программа под ред. </a:t>
            </a:r>
            <a:r>
              <a:rPr lang="ru-RU" dirty="0" err="1" smtClean="0"/>
              <a:t>Б.М.Неменского</a:t>
            </a:r>
            <a:r>
              <a:rPr lang="ru-RU" dirty="0" smtClean="0"/>
              <a:t> «Изобразительное искусство.1-9 классы», Москва «Просвещение, 2015.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Л.А.Неменская</a:t>
            </a:r>
            <a:r>
              <a:rPr lang="ru-RU" dirty="0" smtClean="0"/>
              <a:t>,  «Изобразительное искусство.  Искусство в жизни человека. 6 класс»,</a:t>
            </a:r>
            <a:r>
              <a:rPr lang="ru-RU" dirty="0" err="1" smtClean="0"/>
              <a:t>_Москва</a:t>
            </a:r>
            <a:r>
              <a:rPr lang="ru-RU" dirty="0" smtClean="0"/>
              <a:t>, «Просвещение» ,   2011</a:t>
            </a:r>
          </a:p>
          <a:p>
            <a:r>
              <a:rPr lang="ru-RU" dirty="0" smtClean="0"/>
              <a:t>3.Маркова А.Н. под редакцией «</a:t>
            </a:r>
            <a:r>
              <a:rPr lang="ru-RU" dirty="0" err="1" smtClean="0"/>
              <a:t>Культурология</a:t>
            </a:r>
            <a:r>
              <a:rPr lang="ru-RU" dirty="0" smtClean="0"/>
              <a:t>. История мировой культуры», Москва, </a:t>
            </a:r>
            <a:r>
              <a:rPr lang="ru-RU" dirty="0" err="1" smtClean="0"/>
              <a:t>Юнити</a:t>
            </a:r>
            <a:r>
              <a:rPr lang="ru-RU" dirty="0" smtClean="0"/>
              <a:t>, 2006г.</a:t>
            </a:r>
          </a:p>
          <a:p>
            <a:r>
              <a:rPr lang="ru-RU" dirty="0" smtClean="0"/>
              <a:t>4.Александров В.Н. «История русского искусства», Минск, </a:t>
            </a:r>
            <a:r>
              <a:rPr lang="ru-RU" dirty="0" err="1" smtClean="0"/>
              <a:t>Харвест</a:t>
            </a:r>
            <a:r>
              <a:rPr lang="ru-RU" dirty="0" smtClean="0"/>
              <a:t>, 2003г.</a:t>
            </a:r>
          </a:p>
          <a:p>
            <a:r>
              <a:rPr lang="ru-RU" dirty="0" smtClean="0"/>
              <a:t>5.Гречук Ю.Я. «Язык и смысл изобразительного искусства», М.,РИО Мособлупрполиграфиздата,1994г. </a:t>
            </a:r>
          </a:p>
          <a:p>
            <a:r>
              <a:rPr lang="ru-RU" dirty="0" smtClean="0"/>
              <a:t> 6.Образовательная область «Искусство» под ред. </a:t>
            </a:r>
            <a:r>
              <a:rPr lang="ru-RU" dirty="0" err="1" smtClean="0"/>
              <a:t>Курнешовой</a:t>
            </a:r>
            <a:r>
              <a:rPr lang="ru-RU" dirty="0" smtClean="0"/>
              <a:t> Л.Е., ГОМЦ «Школьная книга», 2000.</a:t>
            </a:r>
          </a:p>
          <a:p>
            <a:r>
              <a:rPr lang="ru-RU" dirty="0" smtClean="0"/>
              <a:t>7.Абаева И.М. «Интегрированный курс художественного творчества в       </a:t>
            </a:r>
          </a:p>
          <a:p>
            <a:r>
              <a:rPr lang="ru-RU" dirty="0" smtClean="0"/>
              <a:t>общеобразовательной школе». Москва, «Рекорд», 1996.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443914" cy="48577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Цель: обмен опытом с коллегами и обогащение методической копилки педагогического сообщества.</a:t>
            </a:r>
          </a:p>
          <a:p>
            <a:pPr algn="just"/>
            <a:r>
              <a:rPr lang="ru-RU" dirty="0" smtClean="0"/>
              <a:t>Задачи: А) рассмотрение и популяризация программы Школы </a:t>
            </a:r>
            <a:r>
              <a:rPr lang="ru-RU" dirty="0" err="1" smtClean="0"/>
              <a:t>Неменского</a:t>
            </a:r>
            <a:r>
              <a:rPr lang="ru-RU" dirty="0" smtClean="0"/>
              <a:t>, в конкретном случае – программы </a:t>
            </a:r>
            <a:r>
              <a:rPr lang="ru-RU" dirty="0" err="1" smtClean="0"/>
              <a:t>Л.А.Неменской</a:t>
            </a:r>
            <a:r>
              <a:rPr lang="ru-RU" dirty="0" smtClean="0"/>
              <a:t> «Искусство в жизни человека»</a:t>
            </a:r>
          </a:p>
          <a:p>
            <a:pPr algn="just"/>
            <a:r>
              <a:rPr lang="ru-RU" dirty="0" smtClean="0"/>
              <a:t>Б) Рассмотрение способов адаптации программы к конкретным классам на примере работы в </a:t>
            </a:r>
            <a:r>
              <a:rPr lang="ru-RU" dirty="0" err="1" smtClean="0"/>
              <a:t>Апрелевской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№4</a:t>
            </a:r>
          </a:p>
          <a:p>
            <a:pPr algn="just"/>
            <a:r>
              <a:rPr lang="ru-RU" dirty="0" smtClean="0"/>
              <a:t>В) Освоение федерального государственного стандарта на уроках ИЗО.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значимость,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подходы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4600" dirty="0" smtClean="0"/>
              <a:t>Использование программы в процессе преподавания уроков изобразительного искусства в 6 классе.</a:t>
            </a:r>
          </a:p>
          <a:p>
            <a:pPr algn="just"/>
            <a:r>
              <a:rPr lang="ru-RU" sz="4600" dirty="0" smtClean="0"/>
              <a:t>Последовательность и логичность тем;</a:t>
            </a:r>
          </a:p>
          <a:p>
            <a:pPr algn="just"/>
            <a:r>
              <a:rPr lang="ru-RU" sz="4600" dirty="0" smtClean="0"/>
              <a:t>Обучение от простого к сложному;</a:t>
            </a:r>
          </a:p>
          <a:p>
            <a:pPr algn="just"/>
            <a:r>
              <a:rPr lang="ru-RU" sz="4600" dirty="0" smtClean="0"/>
              <a:t>Разработка программы с учетом особенностей детей в каждом классе.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содержание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Представленная рабочая программа и   планирование составлено в соответствии со стандартом основного общего и среднего (полного) общего образования по изобразительному искусству на основе программы, рекомендованной Министерством РФ: «Изобразительное искусство. 1-9 классы» под руководством и редакцией </a:t>
            </a:r>
            <a:r>
              <a:rPr lang="ru-RU" dirty="0" err="1" smtClean="0"/>
              <a:t>Б.М.Неменского</a:t>
            </a:r>
            <a:r>
              <a:rPr lang="ru-RU" dirty="0" smtClean="0"/>
              <a:t> и учебника «Искусство в жизни человека. 6 класс», </a:t>
            </a:r>
            <a:r>
              <a:rPr lang="ru-RU" dirty="0" err="1" smtClean="0"/>
              <a:t>НеменскаяЛ.А</a:t>
            </a:r>
            <a:r>
              <a:rPr lang="ru-RU" dirty="0" smtClean="0"/>
              <a:t>. Москва. Просвещение, 2011г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21510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4400" dirty="0" smtClean="0"/>
              <a:t>Планирование содержит обязательный минимум  образовательной программы и направлено на достижение следующих целей:</a:t>
            </a:r>
          </a:p>
          <a:p>
            <a:pPr algn="just"/>
            <a:r>
              <a:rPr lang="ru-RU" sz="4400" b="1" dirty="0" smtClean="0"/>
              <a:t>-знакомство </a:t>
            </a:r>
            <a:r>
              <a:rPr lang="ru-RU" sz="4400" dirty="0" smtClean="0"/>
              <a:t>и изучение  основных видов пространственных (пластических) искусств: изобразительных – живопись, графика, скульптура;</a:t>
            </a:r>
          </a:p>
          <a:p>
            <a:pPr algn="just"/>
            <a:r>
              <a:rPr lang="ru-RU" sz="4400" b="1" dirty="0" smtClean="0"/>
              <a:t>-развитие  </a:t>
            </a:r>
            <a:r>
              <a:rPr lang="ru-RU" sz="4400" dirty="0" smtClean="0"/>
              <a:t>художественно-образного мышления, основанного на единстве двух основ: наблюдательности и фантазии, то есть способности строить образ, выражая свое отношение к реальности; познавательных  интересов, пространственного воображения, интеллектуальных, творческих, коммуникативных способностей;</a:t>
            </a:r>
          </a:p>
          <a:p>
            <a:pPr algn="just"/>
            <a:r>
              <a:rPr lang="ru-RU" sz="4400" b="1" dirty="0" smtClean="0"/>
              <a:t> -формирование </a:t>
            </a:r>
            <a:r>
              <a:rPr lang="ru-RU" sz="4400" dirty="0" smtClean="0"/>
              <a:t>целостного представления о роли искусства в культурно-историческом процессе развития человечества; построение и расширение эстетической базы, привитие эстетических и этических ценностей, </a:t>
            </a:r>
          </a:p>
          <a:p>
            <a:pPr algn="just"/>
            <a:r>
              <a:rPr lang="ru-RU" sz="4400" dirty="0" smtClean="0"/>
              <a:t>- </a:t>
            </a:r>
            <a:r>
              <a:rPr lang="ru-RU" sz="4400" b="1" dirty="0" smtClean="0"/>
              <a:t>освоение</a:t>
            </a:r>
            <a:r>
              <a:rPr lang="ru-RU" sz="4400" dirty="0" smtClean="0"/>
              <a:t> языка изобразительного искусства, навыков работы с изобразительными материалами;</a:t>
            </a:r>
          </a:p>
          <a:p>
            <a:pPr algn="just"/>
            <a:r>
              <a:rPr lang="ru-RU" sz="4400" b="1" dirty="0" smtClean="0"/>
              <a:t>-воспитание </a:t>
            </a:r>
            <a:r>
              <a:rPr lang="ru-RU" sz="4400" dirty="0" smtClean="0"/>
              <a:t>художественного вкуса; трудолюбия, бережливости, аккуратности, целеустремленности, ответственности, уважительного отношения к товарищам в коллективе, умения принимать и уважать чужое мнение, способности к самооценке.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571480"/>
          <a:ext cx="8786874" cy="5720146"/>
        </p:xfrm>
        <a:graphic>
          <a:graphicData uri="http://schemas.openxmlformats.org/drawingml/2006/table">
            <a:tbl>
              <a:tblPr/>
              <a:tblGrid>
                <a:gridCol w="8286808"/>
                <a:gridCol w="500066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1.Виды изобразительного искусства.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10ч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Виды изобразительного искусства.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Графика. Рисунок - основа мастерства художника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 Выразительность линии.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(Вариант.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Разнотравье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 Вариант техники -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граттаж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Графика. Пятно – как средство выразтельности. Тиражная графика. Гравюра на картоне.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2ч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28875" algn="l"/>
                          <a:tab pos="4619625" algn="l"/>
                        </a:tabLst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Живопись. Колорит. Мазок. Упражнения.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Живопись. Теплый колорит.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Натюрморт с рябиной.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Живопись. Теплый колорит.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Пейзаж. «Закат».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28875" algn="l"/>
                          <a:tab pos="4619625" algn="l"/>
                        </a:tabLst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Живопись. Холодный колорит. «Морской пейзаж». Техника акварели </a:t>
                      </a: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по-сырому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Скульптура. Рельеф.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Натюрморт. (Вариант «Виноградная гроздь». 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2ч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2.Жанр натюрморта.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8ч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Знакомство.</a:t>
                      </a: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Плоскость и объем. Рисование плоских предметов.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Плоскость и объем. Куб. Две проекции.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 Плоскость и объем. Круг и цилиндр .</a:t>
                      </a: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1ч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Плоскость и объем. Свет, тень. Шар.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Натюрморт. Гризайль.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Натюрморт в технике бумажной скульптуры (Вариант</a:t>
                      </a:r>
                      <a:r>
                        <a:rPr lang="ru-RU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– мозаика).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3ч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80" marR="33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0"/>
            <a:ext cx="691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Решение этих задач вылилось в следующий план: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928670"/>
          <a:ext cx="8715436" cy="4773735"/>
        </p:xfrm>
        <a:graphic>
          <a:graphicData uri="http://schemas.openxmlformats.org/drawingml/2006/table">
            <a:tbl>
              <a:tblPr/>
              <a:tblGrid>
                <a:gridCol w="8072494"/>
                <a:gridCol w="642942"/>
              </a:tblGrid>
              <a:tr h="35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3.Вглядываясь в человека.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11ч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Образ человека – главная тема в искусстве.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Тропинин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Кипренский, портреты Пушкина. Беседа.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Знакомство с пропорциями головы. Профиль. Силуэт.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Жанр портрета. Анфас. Аппликация.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Портрет в скульптуре.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Бумагопластика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 (Вариант – мозаичный портрет)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Жанр портрета. Роль цвета в портрете.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Быстрый рисунок. Надя Рушева. Наброски фигуры человека с натуры.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Рассказ о себе и других. Жанровая сценка. Графика.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4.Человек и пространство.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5ч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Знакомство с жанром пейзажа. Упражнение «Линейная  перспектива».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Марина.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Граттаж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«Вечерние краски». Колорит.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«Городские улицы». Перспектива.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Старинный город. Графика. Фломастер.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8875" algn="l"/>
                          <a:tab pos="461962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8786874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Достижение перечисленных целей происходит на материале следующих тем: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1.Раздел. Виды изобразительного искусства. 10ч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572560" cy="435774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Виды изобразительного искусства: живопись, графика, скульптура. Рисунок – основа мастерства художника. Тиражная графика. Основы </a:t>
            </a:r>
            <a:r>
              <a:rPr lang="ru-RU" sz="2400" dirty="0" err="1" smtClean="0"/>
              <a:t>цветоведения</a:t>
            </a:r>
            <a:r>
              <a:rPr lang="ru-RU" sz="2400" dirty="0" smtClean="0"/>
              <a:t>.  Выразительные возможности объемного изображения.</a:t>
            </a:r>
          </a:p>
          <a:p>
            <a:pPr algn="just"/>
            <a:r>
              <a:rPr lang="ru-RU" sz="2400" b="1" i="1" dirty="0" smtClean="0"/>
              <a:t>Примерный художественный материал:</a:t>
            </a:r>
            <a:r>
              <a:rPr lang="ru-RU" sz="2400" b="1" dirty="0" smtClean="0"/>
              <a:t>  </a:t>
            </a:r>
            <a:r>
              <a:rPr lang="ru-RU" sz="2400" dirty="0" smtClean="0"/>
              <a:t>портреты В.Серова «Девочка с персиками», «Портрет актрисы Ермоловой», </a:t>
            </a:r>
            <a:r>
              <a:rPr lang="ru-RU" sz="2400" dirty="0" err="1" smtClean="0"/>
              <a:t>М.Антокольский</a:t>
            </a:r>
            <a:r>
              <a:rPr lang="ru-RU" sz="2400" dirty="0" smtClean="0"/>
              <a:t> «Иван Грозный», Шубин «Портрет </a:t>
            </a:r>
            <a:r>
              <a:rPr lang="ru-RU" sz="2400" dirty="0" err="1" smtClean="0"/>
              <a:t>Голицина</a:t>
            </a:r>
            <a:r>
              <a:rPr lang="ru-RU" sz="2400" dirty="0" smtClean="0"/>
              <a:t>»,  И. Репин,  карандашные наброски портретов,  репродукции картин Ван </a:t>
            </a:r>
            <a:r>
              <a:rPr lang="ru-RU" sz="2400" dirty="0" err="1" smtClean="0"/>
              <a:t>Гога</a:t>
            </a:r>
            <a:r>
              <a:rPr lang="ru-RU" sz="2400" dirty="0" smtClean="0"/>
              <a:t>, знакомство с произведениями Гойи, Фаворского, </a:t>
            </a:r>
            <a:r>
              <a:rPr lang="ru-RU" sz="2400" dirty="0" err="1" smtClean="0"/>
              <a:t>Никиреева</a:t>
            </a:r>
            <a:r>
              <a:rPr lang="ru-RU" sz="2400" dirty="0" smtClean="0"/>
              <a:t>, рельефы.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1263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Актуальность темы я вижу в высказывании Эжена Эммануэля Виоле-ле-Дюка </vt:lpstr>
      <vt:lpstr>Цель и задачи работы</vt:lpstr>
      <vt:lpstr>Практическая значимость,  основные подходы </vt:lpstr>
      <vt:lpstr>Основное содержание программы</vt:lpstr>
      <vt:lpstr>Слайд 6</vt:lpstr>
      <vt:lpstr>Слайд 7</vt:lpstr>
      <vt:lpstr>Слайд 8</vt:lpstr>
      <vt:lpstr>Достижение перечисленных целей происходит на материале следующих тем:  1.Раздел. Виды изобразительного искусства. 10ч  </vt:lpstr>
      <vt:lpstr>Слайд 10</vt:lpstr>
      <vt:lpstr>Слайд 11</vt:lpstr>
      <vt:lpstr>Слайд 12</vt:lpstr>
      <vt:lpstr>Слайд 13</vt:lpstr>
      <vt:lpstr>2. Раздел. Жанр натюрморта.8ч </vt:lpstr>
      <vt:lpstr>Слайд 15</vt:lpstr>
      <vt:lpstr>Слайд 16</vt:lpstr>
      <vt:lpstr>3. Раздел. Вглядываясь в человека.11ч </vt:lpstr>
      <vt:lpstr>Слайд 18</vt:lpstr>
      <vt:lpstr>Слайд 19</vt:lpstr>
      <vt:lpstr>4. Раздел. Человек и пространство.5ч </vt:lpstr>
      <vt:lpstr>Слайд 21</vt:lpstr>
      <vt:lpstr>Заключение</vt:lpstr>
      <vt:lpstr>Библиография (список используемой литературы и ссылки на интернет-источники)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Саша</cp:lastModifiedBy>
  <cp:revision>31</cp:revision>
  <dcterms:created xsi:type="dcterms:W3CDTF">2015-09-28T12:26:45Z</dcterms:created>
  <dcterms:modified xsi:type="dcterms:W3CDTF">2017-08-04T15:26:12Z</dcterms:modified>
</cp:coreProperties>
</file>