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5"/>
  </p:notesMasterIdLst>
  <p:sldIdLst>
    <p:sldId id="280" r:id="rId2"/>
    <p:sldId id="263" r:id="rId3"/>
    <p:sldId id="258" r:id="rId4"/>
    <p:sldId id="259" r:id="rId5"/>
    <p:sldId id="266" r:id="rId6"/>
    <p:sldId id="260" r:id="rId7"/>
    <p:sldId id="278" r:id="rId8"/>
    <p:sldId id="279" r:id="rId9"/>
    <p:sldId id="265" r:id="rId10"/>
    <p:sldId id="269" r:id="rId11"/>
    <p:sldId id="272" r:id="rId12"/>
    <p:sldId id="270" r:id="rId13"/>
    <p:sldId id="271" r:id="rId14"/>
    <p:sldId id="267" r:id="rId15"/>
    <p:sldId id="273" r:id="rId16"/>
    <p:sldId id="274" r:id="rId17"/>
    <p:sldId id="264" r:id="rId18"/>
    <p:sldId id="275" r:id="rId19"/>
    <p:sldId id="277" r:id="rId20"/>
    <p:sldId id="268" r:id="rId21"/>
    <p:sldId id="276" r:id="rId22"/>
    <p:sldId id="261" r:id="rId23"/>
    <p:sldId id="262" r:id="rId2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48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5C417F4-4BEF-4270-9720-521BF5DA0BD8}" type="datetimeFigureOut">
              <a:rPr lang="ru-RU" smtClean="0"/>
              <a:pPr/>
              <a:t>04.08.2017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774F33-ED6F-4D4C-82BE-85D63761B42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04.08.2017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04.08.2017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04.08.2017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04.08.2017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04.08.2017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04.08.2017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04.08.2017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04.08.2017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04.08.2017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04.08.2017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04.08.2017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04.08.2017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7" Type="http://schemas.openxmlformats.org/officeDocument/2006/relationships/image" Target="../media/image25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00100" y="1000108"/>
            <a:ext cx="71438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 smtClean="0"/>
              <a:t>Особенности программы ИЗО по линейке </a:t>
            </a:r>
            <a:r>
              <a:rPr lang="ru-RU" sz="3600" dirty="0" err="1" smtClean="0"/>
              <a:t>Неменского</a:t>
            </a:r>
            <a:r>
              <a:rPr lang="ru-RU" sz="3600" dirty="0" smtClean="0"/>
              <a:t>.</a:t>
            </a:r>
          </a:p>
          <a:p>
            <a:pPr algn="ctr"/>
            <a:r>
              <a:rPr lang="ru-RU" sz="3600" dirty="0" smtClean="0"/>
              <a:t>6 класс. </a:t>
            </a:r>
          </a:p>
          <a:p>
            <a:pPr algn="ctr"/>
            <a:r>
              <a:rPr lang="ru-RU" sz="3600" dirty="0" smtClean="0"/>
              <a:t>Разработка учителя изо </a:t>
            </a:r>
            <a:r>
              <a:rPr lang="ru-RU" sz="3600" dirty="0" err="1" smtClean="0"/>
              <a:t>Апрелевской</a:t>
            </a:r>
            <a:r>
              <a:rPr lang="ru-RU" sz="3600" dirty="0" smtClean="0"/>
              <a:t> общеобразовательной школы №4 </a:t>
            </a:r>
            <a:r>
              <a:rPr lang="ru-RU" sz="3600" dirty="0" err="1" smtClean="0"/>
              <a:t>Аленьковой</a:t>
            </a:r>
            <a:r>
              <a:rPr lang="ru-RU" sz="3600" dirty="0" smtClean="0"/>
              <a:t> Александры Анатольевны</a:t>
            </a:r>
            <a:endParaRPr lang="ru-RU" sz="3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571480"/>
            <a:ext cx="8229600" cy="1725602"/>
          </a:xfrm>
        </p:spPr>
        <p:txBody>
          <a:bodyPr>
            <a:normAutofit fontScale="90000"/>
          </a:bodyPr>
          <a:lstStyle/>
          <a:p>
            <a:r>
              <a:rPr lang="ru-RU" b="1" i="1" dirty="0" smtClean="0"/>
              <a:t>Актуальность темы я вижу в высказывании</a:t>
            </a:r>
            <a:r>
              <a:rPr lang="ru-RU" dirty="0" smtClean="0"/>
              <a:t> </a:t>
            </a:r>
            <a:r>
              <a:rPr lang="ru-RU" b="1" i="1" dirty="0" err="1" smtClean="0"/>
              <a:t>Эжена</a:t>
            </a:r>
            <a:r>
              <a:rPr lang="ru-RU" b="1" i="1" dirty="0" smtClean="0"/>
              <a:t> Эммануэля </a:t>
            </a:r>
            <a:r>
              <a:rPr lang="ru-RU" b="1" i="1" dirty="0" err="1" smtClean="0"/>
              <a:t>Виоле-ле-Дюка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2428868"/>
            <a:ext cx="8715436" cy="4054509"/>
          </a:xfrm>
        </p:spPr>
        <p:txBody>
          <a:bodyPr>
            <a:normAutofit/>
          </a:bodyPr>
          <a:lstStyle/>
          <a:p>
            <a:pPr algn="just"/>
            <a:r>
              <a:rPr lang="ru-RU" sz="2800" b="1" dirty="0" smtClean="0"/>
              <a:t>«Рисование готовит ребенка к деятельности художника настолько, насколько обучение родному языку готовит к деятельности поэта. Как изучение родного языка учит мыслить и правильно выражать свои мысли, так и обучение рисованию имеет целью выработать умение видеть, правильно передавать видимое, развивая  в то же время эстетический вкус учащихся и творческое мышление».        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39784"/>
          </a:xfrm>
        </p:spPr>
        <p:txBody>
          <a:bodyPr>
            <a:norm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Цель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и 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задачи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работы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1428736"/>
            <a:ext cx="8443914" cy="4857784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ru-RU" dirty="0" smtClean="0"/>
              <a:t>Цель: обмен опытом с коллегами и обогащение методической копилки педагогического сообщества.</a:t>
            </a:r>
          </a:p>
          <a:p>
            <a:pPr algn="just"/>
            <a:r>
              <a:rPr lang="ru-RU" dirty="0" smtClean="0"/>
              <a:t>Задачи: А) рассмотрение и популяризация программы Школы </a:t>
            </a:r>
            <a:r>
              <a:rPr lang="ru-RU" dirty="0" err="1" smtClean="0"/>
              <a:t>Неменского</a:t>
            </a:r>
            <a:r>
              <a:rPr lang="ru-RU" dirty="0" smtClean="0"/>
              <a:t>, в конкретном случае – программы </a:t>
            </a:r>
            <a:r>
              <a:rPr lang="ru-RU" dirty="0" err="1" smtClean="0"/>
              <a:t>Л.А.Неменской</a:t>
            </a:r>
            <a:r>
              <a:rPr lang="ru-RU" dirty="0" smtClean="0"/>
              <a:t> «Искусство в жизни человека»</a:t>
            </a:r>
          </a:p>
          <a:p>
            <a:pPr algn="just"/>
            <a:r>
              <a:rPr lang="ru-RU" dirty="0" smtClean="0"/>
              <a:t>Б) Рассмотрение способов адаптации программы к конкретным классам на примере работы в </a:t>
            </a:r>
            <a:r>
              <a:rPr lang="ru-RU" dirty="0" err="1" smtClean="0"/>
              <a:t>Апрелевской</a:t>
            </a:r>
            <a:r>
              <a:rPr lang="ru-RU" dirty="0" smtClean="0"/>
              <a:t> </a:t>
            </a:r>
            <a:r>
              <a:rPr lang="ru-RU" dirty="0" err="1" smtClean="0"/>
              <a:t>сош</a:t>
            </a:r>
            <a:r>
              <a:rPr lang="ru-RU" dirty="0" smtClean="0"/>
              <a:t> №4</a:t>
            </a:r>
          </a:p>
          <a:p>
            <a:pPr algn="just"/>
            <a:r>
              <a:rPr lang="ru-RU" dirty="0" smtClean="0"/>
              <a:t>В) Освоение федерального государственного стандарта на уроках ИЗО.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Практическая значимость, 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основные подходы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algn="just"/>
            <a:r>
              <a:rPr lang="ru-RU" sz="4600" dirty="0" smtClean="0"/>
              <a:t>Использование программы в процессе преподавания уроков изобразительного искусства в 6 классе.</a:t>
            </a:r>
          </a:p>
          <a:p>
            <a:pPr algn="just"/>
            <a:r>
              <a:rPr lang="ru-RU" sz="4600" dirty="0" smtClean="0"/>
              <a:t>Последовательность и логичность тем;</a:t>
            </a:r>
          </a:p>
          <a:p>
            <a:pPr algn="just"/>
            <a:r>
              <a:rPr lang="ru-RU" sz="4600" dirty="0" smtClean="0"/>
              <a:t>Обучение от простого к сложному;</a:t>
            </a:r>
          </a:p>
          <a:p>
            <a:pPr algn="just"/>
            <a:r>
              <a:rPr lang="ru-RU" sz="4600" dirty="0" smtClean="0"/>
              <a:t>Разработка программы с учетом особенностей детей в каждом классе.</a:t>
            </a:r>
          </a:p>
          <a:p>
            <a:pPr algn="just">
              <a:buNone/>
            </a:pPr>
            <a:r>
              <a:rPr lang="ru-RU" dirty="0" smtClean="0"/>
              <a:t/>
            </a:r>
            <a:br>
              <a:rPr lang="ru-RU" dirty="0" smtClean="0"/>
            </a:br>
            <a:endParaRPr lang="ru-RU" dirty="0" smtClean="0"/>
          </a:p>
          <a:p>
            <a:pPr algn="just">
              <a:buNone/>
            </a:pP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Основное содержание программы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1600200"/>
            <a:ext cx="8643998" cy="4525963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ru-RU" dirty="0" smtClean="0"/>
              <a:t>Представленная рабочая программа и   планирование составлено в соответствии со стандартом основного общего и среднего (полного) общего образования по изобразительному искусству на основе программы, рекомендованной Министерством РФ: «Изобразительное искусство. 1-9 классы» под руководством и редакцией </a:t>
            </a:r>
            <a:r>
              <a:rPr lang="ru-RU" dirty="0" err="1" smtClean="0"/>
              <a:t>Б.М.Неменского</a:t>
            </a:r>
            <a:r>
              <a:rPr lang="ru-RU" dirty="0" smtClean="0"/>
              <a:t> и учебника «Искусство в жизни человека. 6 класс», </a:t>
            </a:r>
            <a:r>
              <a:rPr lang="ru-RU" dirty="0" err="1" smtClean="0"/>
              <a:t>НеменскаяЛ.А</a:t>
            </a:r>
            <a:r>
              <a:rPr lang="ru-RU" dirty="0" smtClean="0"/>
              <a:t>. Москва. Просвещение, 2011г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428604"/>
            <a:ext cx="8643998" cy="6215106"/>
          </a:xfrm>
        </p:spPr>
        <p:txBody>
          <a:bodyPr>
            <a:normAutofit fontScale="47500" lnSpcReduction="20000"/>
          </a:bodyPr>
          <a:lstStyle/>
          <a:p>
            <a:pPr algn="just"/>
            <a:r>
              <a:rPr lang="ru-RU" dirty="0" smtClean="0"/>
              <a:t> </a:t>
            </a:r>
            <a:r>
              <a:rPr lang="ru-RU" sz="4400" dirty="0" smtClean="0"/>
              <a:t>Планирование содержит обязательный минимум  образовательной программы и направлено на достижение следующих целей:</a:t>
            </a:r>
          </a:p>
          <a:p>
            <a:pPr algn="just"/>
            <a:r>
              <a:rPr lang="ru-RU" sz="4400" b="1" dirty="0" smtClean="0"/>
              <a:t>-знакомство </a:t>
            </a:r>
            <a:r>
              <a:rPr lang="ru-RU" sz="4400" dirty="0" smtClean="0"/>
              <a:t>и изучение  основных видов пространственных (пластических) искусств: изобразительных – живопись, графика, скульптура;</a:t>
            </a:r>
          </a:p>
          <a:p>
            <a:pPr algn="just"/>
            <a:r>
              <a:rPr lang="ru-RU" sz="4400" b="1" dirty="0" smtClean="0"/>
              <a:t>-развитие  </a:t>
            </a:r>
            <a:r>
              <a:rPr lang="ru-RU" sz="4400" dirty="0" smtClean="0"/>
              <a:t>художественно-образного мышления, основанного на единстве двух основ: наблюдательности и фантазии, то есть способности строить образ, выражая свое отношение к реальности; познавательных  интересов, пространственного воображения, интеллектуальных, творческих, коммуникативных способностей;</a:t>
            </a:r>
          </a:p>
          <a:p>
            <a:pPr algn="just"/>
            <a:r>
              <a:rPr lang="ru-RU" sz="4400" b="1" dirty="0" smtClean="0"/>
              <a:t> -формирование </a:t>
            </a:r>
            <a:r>
              <a:rPr lang="ru-RU" sz="4400" dirty="0" smtClean="0"/>
              <a:t>целостного представления о роли искусства в культурно-историческом процессе развития человечества; построение и расширение эстетической базы, привитие эстетических и этических ценностей, </a:t>
            </a:r>
          </a:p>
          <a:p>
            <a:pPr algn="just"/>
            <a:r>
              <a:rPr lang="ru-RU" sz="4400" dirty="0" smtClean="0"/>
              <a:t>- </a:t>
            </a:r>
            <a:r>
              <a:rPr lang="ru-RU" sz="4400" b="1" dirty="0" smtClean="0"/>
              <a:t>освоение</a:t>
            </a:r>
            <a:r>
              <a:rPr lang="ru-RU" sz="4400" dirty="0" smtClean="0"/>
              <a:t> языка изобразительного искусства, навыков работы с изобразительными материалами;</a:t>
            </a:r>
          </a:p>
          <a:p>
            <a:pPr algn="just"/>
            <a:r>
              <a:rPr lang="ru-RU" sz="4400" b="1" dirty="0" smtClean="0"/>
              <a:t>-воспитание </a:t>
            </a:r>
            <a:r>
              <a:rPr lang="ru-RU" sz="4400" dirty="0" smtClean="0"/>
              <a:t>художественного вкуса; трудолюбия, бережливости, аккуратности, целеустремленности, ответственности, уважительного отношения к товарищам в коллективе, умения принимать и уважать чужое мнение, способности к самооценке. </a:t>
            </a:r>
            <a:endParaRPr lang="ru-RU" sz="4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214282" y="571480"/>
          <a:ext cx="8786874" cy="5720146"/>
        </p:xfrm>
        <a:graphic>
          <a:graphicData uri="http://schemas.openxmlformats.org/drawingml/2006/table">
            <a:tbl>
              <a:tblPr/>
              <a:tblGrid>
                <a:gridCol w="8286808"/>
                <a:gridCol w="500066"/>
              </a:tblGrid>
              <a:tr h="35719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  <a:t>1.Виды изобразительного искусства. 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3980" marR="339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Calibri"/>
                          <a:ea typeface="Times New Roman"/>
                          <a:cs typeface="Times New Roman"/>
                        </a:rPr>
                        <a:t>10ч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3980" marR="339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302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Виды изобразительного искусства. </a:t>
                      </a:r>
                      <a:r>
                        <a:rPr lang="ru-RU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Беседа</a:t>
                      </a: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3980" marR="339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Calibri"/>
                          <a:ea typeface="Times New Roman"/>
                          <a:cs typeface="Times New Roman"/>
                        </a:rPr>
                        <a:t>1ч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3980" marR="339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302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Графика. Рисунок - основа мастерства художника</a:t>
                      </a:r>
                      <a:r>
                        <a:rPr lang="ru-RU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. Выразительность линии.</a:t>
                      </a:r>
                      <a:r>
                        <a:rPr lang="ru-RU" sz="180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(Вариант.</a:t>
                      </a:r>
                      <a:r>
                        <a:rPr lang="ru-RU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Разнотравье</a:t>
                      </a:r>
                      <a:r>
                        <a:rPr lang="ru-RU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. Вариант техники - </a:t>
                      </a:r>
                      <a:r>
                        <a:rPr lang="ru-RU" sz="180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граттаж</a:t>
                      </a:r>
                      <a:r>
                        <a:rPr lang="ru-RU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) 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3980" marR="339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Calibri"/>
                          <a:ea typeface="Times New Roman"/>
                          <a:cs typeface="Times New Roman"/>
                        </a:rPr>
                        <a:t>1ч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3980" marR="339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302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428875" algn="l"/>
                          <a:tab pos="4619625" algn="l"/>
                        </a:tabLst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</a:rPr>
                        <a:t>Графика. Пятно – как средство выразтельности. Тиражная графика. Гравюра на картоне.</a:t>
                      </a:r>
                      <a:endParaRPr lang="ru-RU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3980" marR="339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428875" algn="l"/>
                          <a:tab pos="4619625" algn="l"/>
                        </a:tabLst>
                      </a:pPr>
                      <a:r>
                        <a:rPr lang="ru-RU" sz="1800" dirty="0" smtClean="0">
                          <a:latin typeface="Calibri"/>
                          <a:ea typeface="Times New Roman"/>
                          <a:cs typeface="Times New Roman"/>
                        </a:rPr>
                        <a:t>2ч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3980" marR="339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302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428875" algn="l"/>
                          <a:tab pos="4619625" algn="l"/>
                        </a:tabLst>
                        <a:defRPr/>
                      </a:pPr>
                      <a:r>
                        <a:rPr lang="ru-RU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Живопись. Колорит. Мазок. Упражнения.</a:t>
                      </a:r>
                      <a:endParaRPr lang="ru-RU" sz="1800" dirty="0" smtClean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33980" marR="339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428875" algn="l"/>
                          <a:tab pos="4619625" algn="l"/>
                        </a:tabLst>
                      </a:pPr>
                      <a:r>
                        <a:rPr lang="ru-RU" sz="1800" dirty="0" smtClean="0">
                          <a:latin typeface="Calibri"/>
                          <a:ea typeface="Times New Roman"/>
                          <a:cs typeface="Times New Roman"/>
                        </a:rPr>
                        <a:t>1ч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3980" marR="339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3025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Живопись. Теплый колорит.</a:t>
                      </a:r>
                      <a:r>
                        <a:rPr lang="ru-RU" sz="180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Натюрморт с рябиной.</a:t>
                      </a:r>
                      <a:endParaRPr lang="ru-RU" sz="1800" dirty="0" smtClean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33980" marR="339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Calibri"/>
                          <a:ea typeface="Times New Roman"/>
                          <a:cs typeface="Times New Roman"/>
                        </a:rPr>
                        <a:t>1ч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3980" marR="339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302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428875" algn="l"/>
                          <a:tab pos="4619625" algn="l"/>
                        </a:tabLst>
                      </a:pPr>
                      <a:r>
                        <a:rPr lang="ru-RU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Живопись. Теплый колорит.</a:t>
                      </a:r>
                      <a:r>
                        <a:rPr lang="ru-RU" sz="180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 Пейзаж. «Закат».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3980" marR="339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428875" algn="l"/>
                          <a:tab pos="4619625" algn="l"/>
                        </a:tabLst>
                      </a:pPr>
                      <a:r>
                        <a:rPr lang="ru-RU" sz="1800" dirty="0" smtClean="0">
                          <a:latin typeface="Calibri"/>
                          <a:ea typeface="Times New Roman"/>
                          <a:cs typeface="Times New Roman"/>
                        </a:rPr>
                        <a:t>1ч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3980" marR="339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302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428875" algn="l"/>
                          <a:tab pos="4619625" algn="l"/>
                        </a:tabLst>
                        <a:defRPr/>
                      </a:pPr>
                      <a:r>
                        <a:rPr lang="ru-RU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Живопись. Холодный колорит. «Морской пейзаж». Техника акварели </a:t>
                      </a:r>
                      <a:r>
                        <a:rPr lang="ru-RU" sz="180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по-сырому</a:t>
                      </a:r>
                      <a:r>
                        <a:rPr lang="ru-RU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  <a:endParaRPr lang="ru-RU" sz="1800" dirty="0" smtClean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33980" marR="339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428875" algn="l"/>
                          <a:tab pos="4619625" algn="l"/>
                        </a:tabLst>
                      </a:pPr>
                      <a:r>
                        <a:rPr lang="ru-RU" sz="1800" dirty="0" smtClean="0">
                          <a:latin typeface="Calibri"/>
                          <a:ea typeface="Times New Roman"/>
                          <a:cs typeface="Times New Roman"/>
                        </a:rPr>
                        <a:t>1ч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3980" marR="339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302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428875" algn="l"/>
                          <a:tab pos="4619625" algn="l"/>
                        </a:tabLs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Скульптура. Рельеф. </a:t>
                      </a:r>
                      <a:r>
                        <a:rPr lang="ru-RU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Натюрморт. (Вариант «Виноградная гроздь». )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3980" marR="339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428875" algn="l"/>
                          <a:tab pos="4619625" algn="l"/>
                        </a:tabLst>
                      </a:pPr>
                      <a:r>
                        <a:rPr lang="ru-RU" sz="1800" dirty="0" smtClean="0">
                          <a:latin typeface="Calibri"/>
                          <a:ea typeface="Times New Roman"/>
                          <a:cs typeface="Times New Roman"/>
                        </a:rPr>
                        <a:t>2ч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3980" marR="339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302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428875" algn="l"/>
                          <a:tab pos="4619625" algn="l"/>
                        </a:tabLs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  <a:t>2.Жанр натюрморта. 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3980" marR="339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428875" algn="l"/>
                          <a:tab pos="4619625" algn="l"/>
                        </a:tabLst>
                      </a:pPr>
                      <a:r>
                        <a:rPr lang="ru-RU" sz="1800" dirty="0" smtClean="0">
                          <a:latin typeface="Calibri"/>
                          <a:ea typeface="Times New Roman"/>
                          <a:cs typeface="Times New Roman"/>
                        </a:rPr>
                        <a:t>8ч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3980" marR="339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302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428875" algn="l"/>
                          <a:tab pos="4619625" algn="l"/>
                        </a:tabLst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</a:rPr>
                        <a:t>Знакомство.</a:t>
                      </a:r>
                      <a:r>
                        <a:rPr lang="ru-RU" sz="1800">
                          <a:latin typeface="Calibri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</a:rPr>
                        <a:t>Плоскость и объем. Рисование плоских предметов.</a:t>
                      </a:r>
                      <a:endParaRPr lang="ru-RU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3980" marR="339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428875" algn="l"/>
                          <a:tab pos="4619625" algn="l"/>
                        </a:tabLst>
                      </a:pPr>
                      <a:r>
                        <a:rPr lang="ru-RU" sz="1800" dirty="0" smtClean="0">
                          <a:latin typeface="Calibri"/>
                          <a:ea typeface="Times New Roman"/>
                          <a:cs typeface="Times New Roman"/>
                        </a:rPr>
                        <a:t>1ч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3980" marR="339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302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</a:rPr>
                        <a:t>Плоскость и объем. Куб. Две проекции.</a:t>
                      </a:r>
                      <a:endParaRPr lang="ru-RU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3980" marR="339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Calibri"/>
                          <a:ea typeface="Times New Roman"/>
                          <a:cs typeface="Times New Roman"/>
                        </a:rPr>
                        <a:t>1ч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3980" marR="339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302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</a:rPr>
                        <a:t> Плоскость и объем. Круг и цилиндр .</a:t>
                      </a:r>
                    </a:p>
                  </a:txBody>
                  <a:tcPr marL="33980" marR="339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Times New Roman"/>
                          <a:ea typeface="Times New Roman"/>
                        </a:rPr>
                        <a:t>1ч</a:t>
                      </a:r>
                      <a:endParaRPr lang="ru-RU" sz="1800" dirty="0">
                        <a:latin typeface="Times New Roman"/>
                        <a:ea typeface="Times New Roman"/>
                      </a:endParaRPr>
                    </a:p>
                  </a:txBody>
                  <a:tcPr marL="33980" marR="339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302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428875" algn="l"/>
                          <a:tab pos="4619625" algn="l"/>
                        </a:tabLst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</a:rPr>
                        <a:t>Плоскость и объем. Свет, тень. Шар.</a:t>
                      </a:r>
                      <a:endParaRPr lang="ru-RU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3980" marR="339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428875" algn="l"/>
                          <a:tab pos="4619625" algn="l"/>
                        </a:tabLst>
                      </a:pPr>
                      <a:r>
                        <a:rPr lang="ru-RU" sz="1800" dirty="0" smtClean="0">
                          <a:latin typeface="Calibri"/>
                          <a:ea typeface="Times New Roman"/>
                          <a:cs typeface="Times New Roman"/>
                        </a:rPr>
                        <a:t>1ч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3980" marR="339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302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428875" algn="l"/>
                          <a:tab pos="4619625" algn="l"/>
                        </a:tabLs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Натюрморт. Гризайль.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3980" marR="339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428875" algn="l"/>
                          <a:tab pos="4619625" algn="l"/>
                        </a:tabLst>
                      </a:pPr>
                      <a:r>
                        <a:rPr lang="ru-RU" sz="1800" dirty="0" smtClean="0">
                          <a:latin typeface="Calibri"/>
                          <a:ea typeface="Times New Roman"/>
                          <a:cs typeface="Times New Roman"/>
                        </a:rPr>
                        <a:t>1ч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3980" marR="339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302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428875" algn="l"/>
                          <a:tab pos="4619625" algn="l"/>
                        </a:tabLst>
                      </a:pPr>
                      <a:r>
                        <a:rPr lang="ru-RU" sz="1800" dirty="0" smtClean="0">
                          <a:latin typeface="Calibri"/>
                          <a:ea typeface="Times New Roman"/>
                          <a:cs typeface="Times New Roman"/>
                        </a:rPr>
                        <a:t>Натюрморт в технике бумажной скульптуры (Вариант</a:t>
                      </a:r>
                      <a:r>
                        <a:rPr lang="ru-RU" sz="1800" baseline="0" dirty="0" smtClean="0">
                          <a:latin typeface="Calibri"/>
                          <a:ea typeface="Times New Roman"/>
                          <a:cs typeface="Times New Roman"/>
                        </a:rPr>
                        <a:t> – мозаика).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3980" marR="339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428875" algn="l"/>
                          <a:tab pos="4619625" algn="l"/>
                        </a:tabLst>
                      </a:pPr>
                      <a:r>
                        <a:rPr lang="ru-RU" sz="1800" dirty="0" smtClean="0">
                          <a:latin typeface="Calibri"/>
                          <a:ea typeface="Times New Roman"/>
                          <a:cs typeface="Times New Roman"/>
                        </a:rPr>
                        <a:t>3ч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3980" marR="339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214414" y="0"/>
            <a:ext cx="69124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/>
              <a:t>Решение этих задач вылилось в следующий план:</a:t>
            </a:r>
            <a:endParaRPr lang="ru-RU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214282" y="928670"/>
          <a:ext cx="8715436" cy="4773735"/>
        </p:xfrm>
        <a:graphic>
          <a:graphicData uri="http://schemas.openxmlformats.org/drawingml/2006/table">
            <a:tbl>
              <a:tblPr/>
              <a:tblGrid>
                <a:gridCol w="8072494"/>
                <a:gridCol w="642942"/>
              </a:tblGrid>
              <a:tr h="3571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428875" algn="l"/>
                          <a:tab pos="4619625" algn="l"/>
                        </a:tabLs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  <a:t>3.Вглядываясь в человека. 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37" marR="602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428875" algn="l"/>
                          <a:tab pos="4619625" algn="l"/>
                        </a:tabLst>
                      </a:pPr>
                      <a:r>
                        <a:rPr lang="ru-RU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11ч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237" marR="602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600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428875" algn="l"/>
                          <a:tab pos="4619625" algn="l"/>
                        </a:tabLs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Образ человека – главная тема в искусстве. </a:t>
                      </a:r>
                      <a:r>
                        <a:rPr lang="ru-RU" sz="1800" dirty="0" err="1">
                          <a:latin typeface="Times New Roman"/>
                          <a:ea typeface="Times New Roman"/>
                          <a:cs typeface="Times New Roman"/>
                        </a:rPr>
                        <a:t>Тропинин</a:t>
                      </a: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, Кипренский, портреты Пушкина. Беседа.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37" marR="602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428875" algn="l"/>
                          <a:tab pos="4619625" algn="l"/>
                        </a:tabLst>
                      </a:pPr>
                      <a:r>
                        <a:rPr lang="ru-RU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1ч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37" marR="602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549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428875" algn="l"/>
                          <a:tab pos="4619625" algn="l"/>
                        </a:tabLst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</a:rPr>
                        <a:t>Знакомство с пропорциями головы. Профиль. Силуэт.</a:t>
                      </a:r>
                      <a:endParaRPr lang="ru-RU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37" marR="602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428875" algn="l"/>
                          <a:tab pos="4619625" algn="l"/>
                        </a:tabLst>
                      </a:pPr>
                      <a:r>
                        <a:rPr lang="ru-RU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1ч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37" marR="602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549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428875" algn="l"/>
                          <a:tab pos="4619625" algn="l"/>
                        </a:tabLs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Жанр портрета. Анфас. Аппликация.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37" marR="602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428875" algn="l"/>
                          <a:tab pos="4619625" algn="l"/>
                        </a:tabLst>
                      </a:pPr>
                      <a:r>
                        <a:rPr lang="ru-RU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2ч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37" marR="602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549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428875" algn="l"/>
                          <a:tab pos="4619625" algn="l"/>
                        </a:tabLs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Портрет в скульптуре. </a:t>
                      </a:r>
                      <a:r>
                        <a:rPr lang="ru-RU" sz="1800" dirty="0" err="1">
                          <a:latin typeface="Times New Roman"/>
                          <a:ea typeface="Times New Roman"/>
                          <a:cs typeface="Times New Roman"/>
                        </a:rPr>
                        <a:t>Бумагопластика</a:t>
                      </a:r>
                      <a:r>
                        <a:rPr lang="ru-RU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. (Вариант – мозаичный портрет)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37" marR="602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428875" algn="l"/>
                          <a:tab pos="4619625" algn="l"/>
                        </a:tabLst>
                      </a:pPr>
                      <a:r>
                        <a:rPr lang="ru-RU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3ч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37" marR="602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549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428875" algn="l"/>
                          <a:tab pos="4619625" algn="l"/>
                        </a:tabLs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Жанр портрета. Роль цвета в портрете. 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37" marR="602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428875" algn="l"/>
                          <a:tab pos="4619625" algn="l"/>
                        </a:tabLst>
                      </a:pPr>
                      <a:r>
                        <a:rPr lang="ru-RU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2ч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37" marR="602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549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428875" algn="l"/>
                          <a:tab pos="4619625" algn="l"/>
                        </a:tabLst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</a:rPr>
                        <a:t>Быстрый рисунок. Надя Рушева. Наброски фигуры человека с натуры.</a:t>
                      </a:r>
                      <a:endParaRPr lang="ru-RU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37" marR="602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428875" algn="l"/>
                          <a:tab pos="4619625" algn="l"/>
                        </a:tabLst>
                      </a:pPr>
                      <a:r>
                        <a:rPr lang="ru-RU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1ч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37" marR="602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549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428875" algn="l"/>
                          <a:tab pos="4619625" algn="l"/>
                        </a:tabLs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Рассказ о себе и других. Жанровая сценка. Графика.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37" marR="602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428875" algn="l"/>
                          <a:tab pos="4619625" algn="l"/>
                        </a:tabLst>
                      </a:pPr>
                      <a:r>
                        <a:rPr lang="ru-RU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1ч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37" marR="602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549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428875" algn="l"/>
                          <a:tab pos="4619625" algn="l"/>
                        </a:tabLs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  <a:t>4.Человек и пространство. 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37" marR="602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428875" algn="l"/>
                          <a:tab pos="4619625" algn="l"/>
                        </a:tabLst>
                      </a:pPr>
                      <a:r>
                        <a:rPr lang="ru-RU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5ч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237" marR="602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549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428875" algn="l"/>
                          <a:tab pos="4619625" algn="l"/>
                        </a:tabLst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</a:rPr>
                        <a:t>Знакомство с жанром пейзажа. Упражнение «Линейная  перспектива».</a:t>
                      </a:r>
                      <a:endParaRPr lang="ru-RU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37" marR="602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428875" algn="l"/>
                          <a:tab pos="4619625" algn="l"/>
                        </a:tabLst>
                      </a:pPr>
                      <a:r>
                        <a:rPr lang="ru-RU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1ч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37" marR="602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549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Марина.</a:t>
                      </a:r>
                      <a:r>
                        <a:rPr lang="ru-RU" sz="180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800" baseline="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Граттаж</a:t>
                      </a:r>
                      <a:r>
                        <a:rPr lang="ru-RU" sz="180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37" marR="602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428875" algn="l"/>
                          <a:tab pos="4619625" algn="l"/>
                        </a:tabLst>
                      </a:pPr>
                      <a:r>
                        <a:rPr lang="ru-RU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1ч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37" marR="602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549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«Вечерние краски». Колорит.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37" marR="602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428875" algn="l"/>
                          <a:tab pos="4619625" algn="l"/>
                        </a:tabLst>
                      </a:pPr>
                      <a:r>
                        <a:rPr lang="ru-RU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1ч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37" marR="602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549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428875" algn="l"/>
                          <a:tab pos="4619625" algn="l"/>
                        </a:tabLs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«Городские улицы». Перспектива.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37" marR="602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428875" algn="l"/>
                          <a:tab pos="4619625" algn="l"/>
                        </a:tabLst>
                      </a:pPr>
                      <a:r>
                        <a:rPr lang="ru-RU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1ч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37" marR="602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549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428875" algn="l"/>
                          <a:tab pos="4619625" algn="l"/>
                        </a:tabLs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Старинный город. Графика. Фломастер. 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37" marR="602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428875" algn="l"/>
                          <a:tab pos="4619625" algn="l"/>
                        </a:tabLst>
                      </a:pPr>
                      <a:r>
                        <a:rPr lang="ru-RU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1ч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37" marR="602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44" y="1071546"/>
            <a:ext cx="8786874" cy="1143000"/>
          </a:xfrm>
        </p:spPr>
        <p:txBody>
          <a:bodyPr>
            <a:noAutofit/>
          </a:bodyPr>
          <a:lstStyle/>
          <a:p>
            <a:r>
              <a:rPr lang="ru-RU" sz="2400" dirty="0" smtClean="0"/>
              <a:t>Достижение перечисленных целей происходит на материале следующих тем:</a:t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b="1" dirty="0" smtClean="0"/>
              <a:t>1.Раздел. Виды изобразительного искусства. 10ч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2143116"/>
            <a:ext cx="8572560" cy="4357742"/>
          </a:xfrm>
        </p:spPr>
        <p:txBody>
          <a:bodyPr>
            <a:normAutofit lnSpcReduction="10000"/>
          </a:bodyPr>
          <a:lstStyle/>
          <a:p>
            <a:pPr algn="just"/>
            <a:r>
              <a:rPr lang="ru-RU" sz="2400" dirty="0" smtClean="0"/>
              <a:t>Виды изобразительного искусства: живопись, графика, скульптура. Рисунок – основа мастерства художника. Тиражная графика. Основы </a:t>
            </a:r>
            <a:r>
              <a:rPr lang="ru-RU" sz="2400" dirty="0" err="1" smtClean="0"/>
              <a:t>цветоведения</a:t>
            </a:r>
            <a:r>
              <a:rPr lang="ru-RU" sz="2400" dirty="0" smtClean="0"/>
              <a:t>.  Выразительные возможности объемного изображения.</a:t>
            </a:r>
          </a:p>
          <a:p>
            <a:pPr algn="just"/>
            <a:r>
              <a:rPr lang="ru-RU" sz="2400" b="1" i="1" dirty="0" smtClean="0"/>
              <a:t>Примерный художественный материал:</a:t>
            </a:r>
            <a:r>
              <a:rPr lang="ru-RU" sz="2400" b="1" dirty="0" smtClean="0"/>
              <a:t>  </a:t>
            </a:r>
            <a:r>
              <a:rPr lang="ru-RU" sz="2400" dirty="0" smtClean="0"/>
              <a:t>портреты В.Серова «Девочка с персиками», «Портрет актрисы Ермоловой», </a:t>
            </a:r>
            <a:r>
              <a:rPr lang="ru-RU" sz="2400" dirty="0" err="1" smtClean="0"/>
              <a:t>М.Антокольский</a:t>
            </a:r>
            <a:r>
              <a:rPr lang="ru-RU" sz="2400" dirty="0" smtClean="0"/>
              <a:t> «Иван Грозный», Шубин «Портрет </a:t>
            </a:r>
            <a:r>
              <a:rPr lang="ru-RU" sz="2400" dirty="0" err="1" smtClean="0"/>
              <a:t>Голицина</a:t>
            </a:r>
            <a:r>
              <a:rPr lang="ru-RU" sz="2400" dirty="0" smtClean="0"/>
              <a:t>»,  И. Репин,  карандашные наброски портретов,  репродукции картин Ван </a:t>
            </a:r>
            <a:r>
              <a:rPr lang="ru-RU" sz="2400" dirty="0" err="1" smtClean="0"/>
              <a:t>Гога</a:t>
            </a:r>
            <a:r>
              <a:rPr lang="ru-RU" sz="2400" dirty="0" smtClean="0"/>
              <a:t>, знакомство с произведениями Гойи, Фаворского, </a:t>
            </a:r>
            <a:r>
              <a:rPr lang="ru-RU" sz="2400" dirty="0" err="1" smtClean="0"/>
              <a:t>Никиреева</a:t>
            </a:r>
            <a:r>
              <a:rPr lang="ru-RU" sz="2400" dirty="0" smtClean="0"/>
              <a:t>, рельефы. </a:t>
            </a:r>
            <a:r>
              <a:rPr lang="ru-RU" dirty="0" smtClean="0"/>
              <a:t> </a:t>
            </a:r>
          </a:p>
          <a:p>
            <a:pPr>
              <a:buNone/>
            </a:pPr>
            <a:r>
              <a:rPr lang="ru-RU" dirty="0" smtClean="0"/>
              <a:t> 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857356" y="142852"/>
            <a:ext cx="576254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/>
              <a:t>Рисунок – основа мастерства художника. </a:t>
            </a:r>
            <a:endParaRPr lang="ru-RU" sz="2400" b="1" dirty="0"/>
          </a:p>
        </p:txBody>
      </p:sp>
      <p:pic>
        <p:nvPicPr>
          <p:cNvPr id="3" name="Рисунок 2" descr="6 класс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4282" y="785793"/>
            <a:ext cx="2643206" cy="3396335"/>
          </a:xfrm>
          <a:prstGeom prst="rect">
            <a:avLst/>
          </a:prstGeom>
        </p:spPr>
      </p:pic>
      <p:pic>
        <p:nvPicPr>
          <p:cNvPr id="4" name="Рисунок 3" descr="восход 6.jpe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857488" y="3786190"/>
            <a:ext cx="4022483" cy="29289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 descr="море 6 кл.jpe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929058" y="642918"/>
            <a:ext cx="4763638" cy="3016194"/>
          </a:xfrm>
          <a:prstGeom prst="rect">
            <a:avLst/>
          </a:prstGeom>
        </p:spPr>
      </p:pic>
      <p:pic>
        <p:nvPicPr>
          <p:cNvPr id="8" name="Рисунок 7" descr="разнотравье 6.jpe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16200000">
            <a:off x="4302897" y="-88111"/>
            <a:ext cx="3895768" cy="535782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Рисунок 8" descr="камыши 6.jpe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14282" y="642918"/>
            <a:ext cx="3324385" cy="45720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Рисунок 9" descr="5.jpe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4282" y="1000108"/>
            <a:ext cx="3650891" cy="54582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Рисунок 10" descr="2.jpe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16200000">
            <a:off x="4874096" y="2626838"/>
            <a:ext cx="3218697" cy="496589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715008" y="285728"/>
            <a:ext cx="283571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/>
              <a:t>Тиражная графика. </a:t>
            </a:r>
            <a:endParaRPr lang="ru-RU" sz="2400" b="1" dirty="0"/>
          </a:p>
        </p:txBody>
      </p:sp>
      <p:pic>
        <p:nvPicPr>
          <p:cNvPr id="3" name="Рисунок 2" descr="1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4282" y="214290"/>
            <a:ext cx="1714512" cy="224190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Рисунок 3" descr="3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47552" y="1857365"/>
            <a:ext cx="3031850" cy="45005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Рисунок 5" descr="грав.jpe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285984" y="214290"/>
            <a:ext cx="3376330" cy="464344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Рисунок 6" descr="труцков 6а.jpe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42844" y="4143380"/>
            <a:ext cx="2071702" cy="24882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85852" y="142852"/>
            <a:ext cx="679256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/>
              <a:t>Основы </a:t>
            </a:r>
            <a:r>
              <a:rPr lang="ru-RU" sz="2400" b="1" dirty="0" err="1" smtClean="0"/>
              <a:t>цветоведения</a:t>
            </a:r>
            <a:r>
              <a:rPr lang="ru-RU" sz="2400" b="1" dirty="0" smtClean="0"/>
              <a:t>. Теплые и холодные цвета</a:t>
            </a:r>
            <a:endParaRPr lang="ru-RU" sz="2400" b="1" dirty="0"/>
          </a:p>
        </p:txBody>
      </p:sp>
      <p:pic>
        <p:nvPicPr>
          <p:cNvPr id="3" name="Рисунок 2" descr="IMG_048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1472" y="714356"/>
            <a:ext cx="8001056" cy="6000792"/>
          </a:xfrm>
          <a:prstGeom prst="rect">
            <a:avLst/>
          </a:prstGeom>
        </p:spPr>
      </p:pic>
      <p:pic>
        <p:nvPicPr>
          <p:cNvPr id="4" name="Рисунок 3" descr="1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1541221" y="-398269"/>
            <a:ext cx="5929354" cy="81546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85786" y="142852"/>
            <a:ext cx="771530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/>
              <a:t>Выразительные возможности объемного изображения.</a:t>
            </a:r>
            <a:endParaRPr lang="ru-RU" sz="2400" b="1" dirty="0"/>
          </a:p>
        </p:txBody>
      </p:sp>
      <p:pic>
        <p:nvPicPr>
          <p:cNvPr id="3" name="Рисунок 2" descr="IMG_096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348" y="815537"/>
            <a:ext cx="7643866" cy="5732901"/>
          </a:xfrm>
          <a:prstGeom prst="rect">
            <a:avLst/>
          </a:prstGeom>
        </p:spPr>
      </p:pic>
      <p:pic>
        <p:nvPicPr>
          <p:cNvPr id="4" name="Рисунок 3" descr="IMG_0959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2910" y="714356"/>
            <a:ext cx="7850214" cy="588766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2. Раздел. Жанр натюрморта.8ч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1071546"/>
            <a:ext cx="8229600" cy="4525963"/>
          </a:xfrm>
        </p:spPr>
        <p:txBody>
          <a:bodyPr>
            <a:normAutofit fontScale="85000" lnSpcReduction="20000"/>
          </a:bodyPr>
          <a:lstStyle/>
          <a:p>
            <a:pPr algn="just"/>
            <a:r>
              <a:rPr lang="ru-RU" dirty="0" smtClean="0"/>
              <a:t>Знакомство с жанром, его историей и разновидностями. Изображение как познание окружающего мира и отношение к нему. Передача пространства и объема через свет и тень.</a:t>
            </a:r>
          </a:p>
          <a:p>
            <a:pPr algn="just"/>
            <a:r>
              <a:rPr lang="ru-RU" b="1" i="1" dirty="0" smtClean="0"/>
              <a:t>Примерный художественный материал: </a:t>
            </a:r>
            <a:r>
              <a:rPr lang="ru-RU" dirty="0" smtClean="0"/>
              <a:t>академические натюрморты, репродукции картин Грабаря, Сезанна, Петрова-Водкина, голландских и фламандских мастеров.</a:t>
            </a:r>
          </a:p>
          <a:p>
            <a:pPr algn="just"/>
            <a:r>
              <a:rPr lang="ru-RU" b="1" i="1" dirty="0" smtClean="0"/>
              <a:t>Художественно-творческая деятельность учащихся: </a:t>
            </a:r>
            <a:r>
              <a:rPr lang="ru-RU" dirty="0" smtClean="0"/>
              <a:t>работа над светотенью в изображении объемных предметов на плоскости, натюрморт с определенным характером в живописи.</a:t>
            </a:r>
          </a:p>
          <a:p>
            <a:pPr algn="just"/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23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714876" y="214290"/>
            <a:ext cx="4206714" cy="60007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Picture 2" descr="scan_1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0" y="3286124"/>
            <a:ext cx="4350518" cy="31432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214282" y="285728"/>
            <a:ext cx="428628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Техника гризайль дается для закрепления передачи объема с помощью светотени.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scan_1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357166"/>
            <a:ext cx="3471012" cy="50006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3898236" y="285728"/>
            <a:ext cx="510292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Сложность изобразительных техник зависит от уровня подготовленности детей в классе, от количества учебных часов, предусмотренных программой. </a:t>
            </a:r>
            <a:endParaRPr lang="ru-RU" sz="2400" dirty="0"/>
          </a:p>
        </p:txBody>
      </p:sp>
      <p:pic>
        <p:nvPicPr>
          <p:cNvPr id="6" name="Рисунок 5" descr="4444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29190" y="2214554"/>
            <a:ext cx="3429024" cy="441806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274638"/>
            <a:ext cx="8786874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3. Раздел. Вглядываясь в человека.11ч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1000108"/>
            <a:ext cx="8329642" cy="5126055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/>
              <a:t>Изображение человека в разные эпохи. Конструкция головы человека и ее пропорции. Портрет в различных видах искусства. Голова в объеме. Знакомство с жанрами, рассказывающими о человеке – историческом, бытовом, библейском и мифологическом.</a:t>
            </a:r>
          </a:p>
          <a:p>
            <a:r>
              <a:rPr lang="ru-RU" b="1" i="1" dirty="0" smtClean="0"/>
              <a:t>Примерный художественный материал: </a:t>
            </a:r>
            <a:r>
              <a:rPr lang="ru-RU" dirty="0" smtClean="0"/>
              <a:t>портреты О.Кипренского, </a:t>
            </a:r>
            <a:r>
              <a:rPr lang="ru-RU" dirty="0" err="1" smtClean="0"/>
              <a:t>Тропинина</a:t>
            </a:r>
            <a:r>
              <a:rPr lang="ru-RU" dirty="0" smtClean="0"/>
              <a:t>, В.Серова, Ренуара, Ф.Шубина, слепки древнегреческих скульптур, картины Перова, Федотова, Брюллова, Сурикова, Боттичелли, Рафаэля, Микеланджело  и Леонардо да Винчи..</a:t>
            </a:r>
          </a:p>
          <a:p>
            <a:r>
              <a:rPr lang="ru-RU" b="1" i="1" dirty="0" smtClean="0"/>
              <a:t>Художественно-творческая деятельность учащихся: </a:t>
            </a:r>
            <a:r>
              <a:rPr lang="ru-RU" dirty="0" smtClean="0"/>
              <a:t>упражнения в пропорциях головы, профиль – силуэтное изображение, портрет в графике,  лепка головы, создание сюжетных композиций.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6666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113344" y="142852"/>
            <a:ext cx="2674677" cy="335758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Рисунок 7" descr="2222.jpe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000364" y="142852"/>
            <a:ext cx="2315473" cy="321468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Рисунок 13" descr="крутов.jpe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42844" y="142852"/>
            <a:ext cx="2571768" cy="35369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" name="Рисунок 14" descr="лауш 6.jpe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214678" y="3500437"/>
            <a:ext cx="2286016" cy="314394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6" name="Рисунок 15" descr="силуэт 6.jpe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57158" y="3714752"/>
            <a:ext cx="2348548" cy="30003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Рисунок 6" descr="3333.jpe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357950" y="3643314"/>
            <a:ext cx="2089389" cy="30164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scan_1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285728"/>
            <a:ext cx="1981200" cy="2849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3" name="Picture 3" descr="scan_0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462153" y="0"/>
            <a:ext cx="5681847" cy="3786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 descr="IMG_0660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42845" y="3786166"/>
            <a:ext cx="3714776" cy="2786082"/>
          </a:xfrm>
          <a:prstGeom prst="rect">
            <a:avLst/>
          </a:prstGeom>
        </p:spPr>
      </p:pic>
      <p:pic>
        <p:nvPicPr>
          <p:cNvPr id="5" name="Рисунок 4" descr="IMG_0662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572000" y="3929066"/>
            <a:ext cx="3619493" cy="27146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44" y="274638"/>
            <a:ext cx="8858312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4. Раздел. Человек и пространство.5ч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dirty="0" smtClean="0"/>
              <a:t>Жанр пейзажа в различных видах искусств. История жанра.  Изображение пространства, перспектива – учение о способах передачи глубины пространства. Разновидности пейзажа.</a:t>
            </a:r>
          </a:p>
          <a:p>
            <a:r>
              <a:rPr lang="ru-RU" b="1" i="1" dirty="0" smtClean="0"/>
              <a:t>Примерный художественный материал: </a:t>
            </a:r>
            <a:r>
              <a:rPr lang="ru-RU" dirty="0" smtClean="0"/>
              <a:t>репродукции картин И.Левитан, </a:t>
            </a:r>
            <a:r>
              <a:rPr lang="ru-RU" dirty="0" err="1" smtClean="0"/>
              <a:t>К.Юон</a:t>
            </a:r>
            <a:r>
              <a:rPr lang="ru-RU" dirty="0" smtClean="0"/>
              <a:t>, И.Шишкин, Саврасов, Айвазовский, П.Брейгель, В.Ван </a:t>
            </a:r>
            <a:r>
              <a:rPr lang="ru-RU" dirty="0" err="1" smtClean="0"/>
              <a:t>Гог</a:t>
            </a:r>
            <a:r>
              <a:rPr lang="ru-RU" dirty="0" smtClean="0"/>
              <a:t>.</a:t>
            </a:r>
          </a:p>
          <a:p>
            <a:r>
              <a:rPr lang="ru-RU" b="1" i="1" dirty="0" smtClean="0"/>
              <a:t>Художественно-творческая деятельность учащихся: </a:t>
            </a:r>
            <a:r>
              <a:rPr lang="ru-RU" dirty="0" smtClean="0"/>
              <a:t>выполнение упражнений по перспективе, изображение пейзажей различными средствами.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3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1536925" y="-380902"/>
            <a:ext cx="6070151" cy="742955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Заключение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algn="just"/>
            <a:r>
              <a:rPr lang="ru-RU" dirty="0" smtClean="0"/>
              <a:t>Таким образом, </a:t>
            </a:r>
          </a:p>
          <a:p>
            <a:pPr algn="just"/>
            <a:r>
              <a:rPr lang="ru-RU" dirty="0" smtClean="0"/>
              <a:t>А)мною представлены материалы реализации программы по изо, в которой дети осваивают различные изобразительные техники, знакомятся с их выразительными возможностями;</a:t>
            </a:r>
          </a:p>
          <a:p>
            <a:pPr algn="just"/>
            <a:r>
              <a:rPr lang="ru-RU" dirty="0" smtClean="0"/>
              <a:t>Б) Материалы данной разработки программы «Искусство в жизни человека» могут быть использованы другими педагогами в работе с 6 классами.</a:t>
            </a:r>
          </a:p>
          <a:p>
            <a:pPr algn="just"/>
            <a:r>
              <a:rPr lang="ru-RU" dirty="0" smtClean="0"/>
              <a:t>В)В плане представлены варианты тем, позволяющие адаптировать программу для разных по уровню развития детских коллективов;</a:t>
            </a:r>
          </a:p>
          <a:p>
            <a:pPr algn="just"/>
            <a:r>
              <a:rPr lang="ru-RU" dirty="0" smtClean="0"/>
              <a:t>Г) Программа учитывает требования федерального государственного стандарта на уроках ИЗО.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1584176"/>
          </a:xfrm>
        </p:spPr>
        <p:txBody>
          <a:bodyPr>
            <a:normAutofit fontScale="90000"/>
          </a:bodyPr>
          <a:lstStyle/>
          <a:p>
            <a:r>
              <a:rPr lang="ru-RU" b="1" i="1" dirty="0" smtClean="0"/>
              <a:t>Библиография</a:t>
            </a:r>
            <a:r>
              <a:rPr lang="ru-RU" dirty="0" smtClean="0"/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(список используемой литературы и ссылки на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интернет-источники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132856"/>
            <a:ext cx="8229600" cy="3993307"/>
          </a:xfrm>
        </p:spPr>
        <p:txBody>
          <a:bodyPr>
            <a:normAutofit fontScale="62500" lnSpcReduction="20000"/>
          </a:bodyPr>
          <a:lstStyle/>
          <a:p>
            <a:r>
              <a:rPr lang="ru-RU" dirty="0" smtClean="0"/>
              <a:t>1. Программа под ред. </a:t>
            </a:r>
            <a:r>
              <a:rPr lang="ru-RU" dirty="0" err="1" smtClean="0"/>
              <a:t>Б.М.Неменского</a:t>
            </a:r>
            <a:r>
              <a:rPr lang="ru-RU" dirty="0" smtClean="0"/>
              <a:t> «Изобразительное искусство.1-9 классы», Москва «Просвещение, 2015.</a:t>
            </a:r>
          </a:p>
          <a:p>
            <a:r>
              <a:rPr lang="ru-RU" dirty="0" smtClean="0"/>
              <a:t>2. </a:t>
            </a:r>
            <a:r>
              <a:rPr lang="ru-RU" dirty="0" err="1" smtClean="0"/>
              <a:t>Л.А.Неменская</a:t>
            </a:r>
            <a:r>
              <a:rPr lang="ru-RU" dirty="0" smtClean="0"/>
              <a:t>,  «Изобразительное искусство.  Искусство в жизни человека. 6 класс»,</a:t>
            </a:r>
            <a:r>
              <a:rPr lang="ru-RU" dirty="0" err="1" smtClean="0"/>
              <a:t>_Москва</a:t>
            </a:r>
            <a:r>
              <a:rPr lang="ru-RU" dirty="0" smtClean="0"/>
              <a:t>, «Просвещение» ,   2011</a:t>
            </a:r>
          </a:p>
          <a:p>
            <a:r>
              <a:rPr lang="ru-RU" dirty="0" smtClean="0"/>
              <a:t>3.Маркова А.Н. под редакцией «</a:t>
            </a:r>
            <a:r>
              <a:rPr lang="ru-RU" dirty="0" err="1" smtClean="0"/>
              <a:t>Культурология</a:t>
            </a:r>
            <a:r>
              <a:rPr lang="ru-RU" dirty="0" smtClean="0"/>
              <a:t>. История мировой культуры», Москва, </a:t>
            </a:r>
            <a:r>
              <a:rPr lang="ru-RU" dirty="0" err="1" smtClean="0"/>
              <a:t>Юнити</a:t>
            </a:r>
            <a:r>
              <a:rPr lang="ru-RU" dirty="0" smtClean="0"/>
              <a:t>, 2006г.</a:t>
            </a:r>
          </a:p>
          <a:p>
            <a:r>
              <a:rPr lang="ru-RU" dirty="0" smtClean="0"/>
              <a:t>4.Александров В.Н. «История русского искусства», Минск, </a:t>
            </a:r>
            <a:r>
              <a:rPr lang="ru-RU" dirty="0" err="1" smtClean="0"/>
              <a:t>Харвест</a:t>
            </a:r>
            <a:r>
              <a:rPr lang="ru-RU" dirty="0" smtClean="0"/>
              <a:t>, 2003г.</a:t>
            </a:r>
          </a:p>
          <a:p>
            <a:r>
              <a:rPr lang="ru-RU" dirty="0" smtClean="0"/>
              <a:t>5.Гречук Ю.Я. «Язык и смысл изобразительного искусства», М.,РИО Мособлупрполиграфиздата,1994г. </a:t>
            </a:r>
          </a:p>
          <a:p>
            <a:r>
              <a:rPr lang="ru-RU" dirty="0" smtClean="0"/>
              <a:t> 6.Образовательная область «Искусство» под ред. </a:t>
            </a:r>
            <a:r>
              <a:rPr lang="ru-RU" dirty="0" err="1" smtClean="0"/>
              <a:t>Курнешовой</a:t>
            </a:r>
            <a:r>
              <a:rPr lang="ru-RU" dirty="0" smtClean="0"/>
              <a:t> Л.Е., ГОМЦ «Школьная книга», 2000.</a:t>
            </a:r>
          </a:p>
          <a:p>
            <a:r>
              <a:rPr lang="ru-RU" dirty="0" smtClean="0"/>
              <a:t>7.Абаева И.М. «Интегрированный курс художественного творчества в       </a:t>
            </a:r>
          </a:p>
          <a:p>
            <a:r>
              <a:rPr lang="ru-RU" dirty="0" smtClean="0"/>
              <a:t>общеобразовательной школе». Москва, «Рекорд», 1996.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260</TotalTime>
  <Words>1263</Words>
  <Application>Microsoft Office PowerPoint</Application>
  <PresentationFormat>Экран (4:3)</PresentationFormat>
  <Paragraphs>124</Paragraphs>
  <Slides>23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Тема Office</vt:lpstr>
      <vt:lpstr>Слайд 1</vt:lpstr>
      <vt:lpstr>Актуальность темы я вижу в высказывании Эжена Эммануэля Виоле-ле-Дюка </vt:lpstr>
      <vt:lpstr>Цель и задачи работы</vt:lpstr>
      <vt:lpstr>Практическая значимость,  основные подходы </vt:lpstr>
      <vt:lpstr>Основное содержание программы</vt:lpstr>
      <vt:lpstr>Слайд 6</vt:lpstr>
      <vt:lpstr>Слайд 7</vt:lpstr>
      <vt:lpstr>Слайд 8</vt:lpstr>
      <vt:lpstr>Достижение перечисленных целей происходит на материале следующих тем:  1.Раздел. Виды изобразительного искусства. 10ч  </vt:lpstr>
      <vt:lpstr>Слайд 10</vt:lpstr>
      <vt:lpstr>Слайд 11</vt:lpstr>
      <vt:lpstr>Слайд 12</vt:lpstr>
      <vt:lpstr>Слайд 13</vt:lpstr>
      <vt:lpstr>2. Раздел. Жанр натюрморта.8ч </vt:lpstr>
      <vt:lpstr>Слайд 15</vt:lpstr>
      <vt:lpstr>Слайд 16</vt:lpstr>
      <vt:lpstr>3. Раздел. Вглядываясь в человека.11ч </vt:lpstr>
      <vt:lpstr>Слайд 18</vt:lpstr>
      <vt:lpstr>Слайд 19</vt:lpstr>
      <vt:lpstr>4. Раздел. Человек и пространство.5ч </vt:lpstr>
      <vt:lpstr>Слайд 21</vt:lpstr>
      <vt:lpstr>Заключение</vt:lpstr>
      <vt:lpstr>Библиография (список используемой литературы и ссылки на интернет-источники)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Иванов Сергей Геннадьевич</dc:creator>
  <cp:lastModifiedBy>Саша</cp:lastModifiedBy>
  <cp:revision>31</cp:revision>
  <dcterms:created xsi:type="dcterms:W3CDTF">2015-09-28T12:26:45Z</dcterms:created>
  <dcterms:modified xsi:type="dcterms:W3CDTF">2017-08-04T15:26:12Z</dcterms:modified>
</cp:coreProperties>
</file>