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3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74" r:id="rId10"/>
    <p:sldId id="275" r:id="rId11"/>
    <p:sldId id="264" r:id="rId12"/>
    <p:sldId id="271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005064"/>
            <a:ext cx="7854696" cy="1752600"/>
          </a:xfrm>
        </p:spPr>
        <p:txBody>
          <a:bodyPr/>
          <a:lstStyle/>
          <a:p>
            <a:pPr algn="ctr"/>
            <a:r>
              <a:rPr lang="ru-RU" dirty="0" smtClean="0"/>
              <a:t>Подготовила учитель английского языка </a:t>
            </a:r>
          </a:p>
          <a:p>
            <a:pPr algn="ctr"/>
            <a:r>
              <a:rPr lang="ru-RU" dirty="0" smtClean="0"/>
              <a:t>МКОУ Орловской СОШ им. И. Ф. </a:t>
            </a:r>
            <a:r>
              <a:rPr lang="ru-RU" dirty="0" err="1" smtClean="0"/>
              <a:t>Жужукина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Тещина Л. В.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980728"/>
            <a:ext cx="6480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ln w="635">
                  <a:noFill/>
                </a:ln>
                <a:solidFill>
                  <a:prstClr val="white"/>
                </a:solidFill>
                <a:latin typeface="Calibri"/>
              </a:rPr>
              <a:t>ФГОС на уроках английского языка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54422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ru-RU" sz="4400" b="1" dirty="0" smtClean="0"/>
              <a:t>Планирование деятельности</a:t>
            </a:r>
            <a:endParaRPr lang="ru-RU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363272" cy="52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о</a:t>
            </a:r>
            <a:r>
              <a:rPr lang="ru-RU" b="1" dirty="0" smtClean="0"/>
              <a:t>существляется исходя из темы и цели урока на основе просмотра обучающимися содержания занятия. </a:t>
            </a:r>
          </a:p>
          <a:p>
            <a:pPr marL="0" indent="0">
              <a:buNone/>
            </a:pPr>
            <a:r>
              <a:rPr lang="ru-RU" sz="2400" b="1" i="1" dirty="0" smtClean="0"/>
              <a:t>Например, тема урока «Я из …»:</a:t>
            </a:r>
          </a:p>
          <a:p>
            <a:r>
              <a:rPr lang="ru-RU" sz="2400" b="1" i="1" dirty="0" smtClean="0"/>
              <a:t>опираясь на план, составить рассказ, раскрыв каждый пункт более подробно; </a:t>
            </a:r>
          </a:p>
          <a:p>
            <a:r>
              <a:rPr lang="ru-RU" sz="2400" b="1" i="1" dirty="0"/>
              <a:t>д</a:t>
            </a:r>
            <a:r>
              <a:rPr lang="ru-RU" sz="2400" b="1" i="1" dirty="0" smtClean="0"/>
              <a:t>ля этого - познакомиться с образованием национальностей от названия сран;</a:t>
            </a:r>
          </a:p>
          <a:p>
            <a:r>
              <a:rPr lang="ru-RU" sz="2400" b="1" i="1" dirty="0" smtClean="0"/>
              <a:t>поработать над текстом-примером; </a:t>
            </a:r>
            <a:endParaRPr lang="ru-RU" sz="2400" b="1" i="1" dirty="0"/>
          </a:p>
          <a:p>
            <a:r>
              <a:rPr lang="ru-RU" sz="2400" b="1" i="1" dirty="0" smtClean="0"/>
              <a:t> вспомнить структуру </a:t>
            </a:r>
            <a:r>
              <a:rPr lang="en-US" sz="2400" b="1" i="1" dirty="0" smtClean="0"/>
              <a:t>have got</a:t>
            </a:r>
            <a:r>
              <a:rPr lang="ru-RU" sz="2400" b="1" i="1" dirty="0" smtClean="0"/>
              <a:t> для грамматически верного построения предложений.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202992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Главная цель учителя на уроке - организовать деятельность детей, поэтому задания формулируются следующим образом: 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435280" cy="5143512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проанализируйте и сделайте вывод </a:t>
            </a:r>
            <a:r>
              <a:rPr lang="ru-RU" b="1" i="1" dirty="0" smtClean="0"/>
              <a:t>(образование порядковых числительных, порядок слов и перевод структуры </a:t>
            </a:r>
            <a:r>
              <a:rPr lang="en-US" b="1" i="1" dirty="0" smtClean="0"/>
              <a:t>there is</a:t>
            </a:r>
            <a:r>
              <a:rPr lang="ru-RU" b="1" i="1" dirty="0" smtClean="0"/>
              <a:t>/</a:t>
            </a:r>
            <a:r>
              <a:rPr lang="en-US" b="1" i="1" dirty="0" smtClean="0"/>
              <a:t>are</a:t>
            </a:r>
            <a:r>
              <a:rPr lang="ru-RU" b="1" i="1" dirty="0" smtClean="0"/>
              <a:t>);</a:t>
            </a:r>
            <a:endParaRPr lang="ru-RU" b="1" i="1" dirty="0" smtClean="0"/>
          </a:p>
          <a:p>
            <a:r>
              <a:rPr lang="ru-RU" b="1" dirty="0" smtClean="0"/>
              <a:t> обобщите </a:t>
            </a:r>
            <a:r>
              <a:rPr lang="ru-RU" b="1" i="1" dirty="0" smtClean="0"/>
              <a:t>(условия употребления </a:t>
            </a:r>
            <a:r>
              <a:rPr lang="en-US" b="1" i="1" dirty="0" smtClean="0"/>
              <a:t>Present Simple</a:t>
            </a:r>
            <a:r>
              <a:rPr lang="ru-RU" b="1" i="1" dirty="0" smtClean="0"/>
              <a:t>, информацию о природе нашего региона или о животных нашей страны</a:t>
            </a:r>
            <a:r>
              <a:rPr lang="ru-RU" b="1" i="1" dirty="0" smtClean="0"/>
              <a:t>);</a:t>
            </a:r>
            <a:endParaRPr lang="ru-RU" b="1" i="1" dirty="0" smtClean="0"/>
          </a:p>
          <a:p>
            <a:r>
              <a:rPr lang="ru-RU" b="1" dirty="0" smtClean="0"/>
              <a:t> объясните </a:t>
            </a:r>
            <a:r>
              <a:rPr lang="ru-RU" b="1" i="1" dirty="0" smtClean="0"/>
              <a:t>(какую одежду следует взять, если ты едешь </a:t>
            </a:r>
            <a:r>
              <a:rPr lang="ru-RU" b="1" i="1" dirty="0" smtClean="0"/>
              <a:t>…);</a:t>
            </a:r>
            <a:endParaRPr lang="ru-RU" b="1" i="1" dirty="0" smtClean="0"/>
          </a:p>
          <a:p>
            <a:r>
              <a:rPr lang="ru-RU" b="1" dirty="0"/>
              <a:t>смоделируйте </a:t>
            </a:r>
            <a:r>
              <a:rPr lang="ru-RU" b="1" i="1" dirty="0"/>
              <a:t>(ситуации общения для развития диалогической речи); </a:t>
            </a:r>
          </a:p>
          <a:p>
            <a:r>
              <a:rPr lang="ru-RU" b="1" dirty="0"/>
              <a:t>и</a:t>
            </a:r>
            <a:r>
              <a:rPr lang="ru-RU" b="1" dirty="0" smtClean="0"/>
              <a:t>сследуйте</a:t>
            </a:r>
            <a:r>
              <a:rPr lang="ru-RU" b="1" dirty="0" smtClean="0"/>
              <a:t> и т.д.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 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6765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Современный урок характеризуется практической направленностью: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71678"/>
            <a:ext cx="7615262" cy="425292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покупка дома; </a:t>
            </a:r>
          </a:p>
          <a:p>
            <a:r>
              <a:rPr lang="ru-RU" sz="3200" b="1" dirty="0" smtClean="0"/>
              <a:t>в зоопарке; </a:t>
            </a:r>
          </a:p>
          <a:p>
            <a:r>
              <a:rPr lang="ru-RU" sz="3200" b="1" dirty="0" smtClean="0"/>
              <a:t>планы на выходные; </a:t>
            </a:r>
          </a:p>
          <a:p>
            <a:r>
              <a:rPr lang="ru-RU" sz="3200" b="1" dirty="0" smtClean="0"/>
              <a:t>покупки.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4320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35960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/>
              <a:t>На занятиях преобладает индивидуальная, парная и групповая деятельность. Работа в парах и группах необходима для того, чтобы обучить детей учебному сотрудничеству, взаимодействию, умению распределять роли, то есть у учащихся формируются коммуникативные умения.</a:t>
            </a:r>
          </a:p>
          <a:p>
            <a:endParaRPr lang="ru-RU" dirty="0"/>
          </a:p>
        </p:txBody>
      </p:sp>
      <p:pic>
        <p:nvPicPr>
          <p:cNvPr id="1026" name="Picture 2" descr="E:\НЕДЕЛЯ 2015-2016\фото\фото 9 - 11 кл\IMG_41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331" y="3429000"/>
            <a:ext cx="4824537" cy="3216358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314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/>
          <a:lstStyle/>
          <a:p>
            <a:pPr marL="0" indent="0">
              <a:buNone/>
            </a:pPr>
            <a:r>
              <a:rPr lang="ru-RU" sz="3200" b="1" dirty="0" smtClean="0"/>
              <a:t>Использование активных методов обучения способствует развитию умения анализировать, рассуждать, планировать, комбинировать, создавать новое. </a:t>
            </a:r>
            <a:r>
              <a:rPr lang="ru-RU" sz="3200" b="1" i="1" dirty="0" smtClean="0"/>
              <a:t>Ярким примером может служить работа над проектом, описание собственного рисунка (по теме «Погода»; «Моя семья»; «Моя комната»)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50019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Этап рефлексии формирует умения анализировать свою деятельность на уроке. Среди наиболее эффективных приемов рефлексии я выделяю следующие: 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96717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незаконченное </a:t>
            </a:r>
            <a:r>
              <a:rPr lang="ru-RU" sz="3200" b="1" dirty="0" smtClean="0"/>
              <a:t>предложение</a:t>
            </a:r>
          </a:p>
          <a:p>
            <a:pPr marL="0" indent="0">
              <a:buNone/>
            </a:pPr>
            <a:r>
              <a:rPr lang="ru-RU" sz="2800" b="1" i="1" dirty="0" smtClean="0"/>
              <a:t>(Я </a:t>
            </a:r>
            <a:r>
              <a:rPr lang="ru-RU" sz="2800" b="1" i="1" dirty="0" smtClean="0"/>
              <a:t>понимаю…, Я знаю…, Я могу объяснить </a:t>
            </a:r>
            <a:r>
              <a:rPr lang="ru-RU" sz="2800" b="1" i="1" dirty="0" smtClean="0"/>
              <a:t>);</a:t>
            </a:r>
            <a:endParaRPr lang="ru-RU" sz="2800" b="1" i="1" dirty="0" smtClean="0"/>
          </a:p>
          <a:p>
            <a:r>
              <a:rPr lang="ru-RU" sz="3200" b="1" dirty="0" smtClean="0"/>
              <a:t> тезис, оценка знаний и достижений </a:t>
            </a:r>
            <a:endParaRPr lang="ru-RU" sz="3200" b="1" dirty="0" smtClean="0"/>
          </a:p>
          <a:p>
            <a:pPr marL="0" indent="0">
              <a:buNone/>
            </a:pPr>
            <a:r>
              <a:rPr lang="ru-RU" sz="2800" b="1" i="1" dirty="0" smtClean="0"/>
              <a:t>(</a:t>
            </a:r>
            <a:r>
              <a:rPr lang="ru-RU" sz="2800" b="1" i="1" dirty="0" smtClean="0"/>
              <a:t>Я не знал … - Теперь знаю </a:t>
            </a:r>
            <a:r>
              <a:rPr lang="ru-RU" sz="2800" b="1" i="1" dirty="0" smtClean="0"/>
              <a:t>…); </a:t>
            </a:r>
            <a:endParaRPr lang="ru-RU" sz="2800" b="1" i="1" dirty="0" smtClean="0"/>
          </a:p>
          <a:p>
            <a:r>
              <a:rPr lang="ru-RU" sz="3200" b="1" dirty="0" smtClean="0"/>
              <a:t>анализ субъективного опыта </a:t>
            </a:r>
            <a:endParaRPr lang="ru-RU" sz="3200" b="1" dirty="0" smtClean="0"/>
          </a:p>
          <a:p>
            <a:pPr marL="0" indent="0">
              <a:buNone/>
            </a:pPr>
            <a:r>
              <a:rPr lang="ru-RU" sz="2800" b="1" i="1" dirty="0" smtClean="0"/>
              <a:t>(</a:t>
            </a:r>
            <a:r>
              <a:rPr lang="ru-RU" sz="2800" b="1" i="1" dirty="0" smtClean="0"/>
              <a:t>Я могу организовать…).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314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r>
              <a:rPr lang="ru-RU" sz="3200" b="1" dirty="0" err="1" smtClean="0">
                <a:solidFill>
                  <a:schemeClr val="accent1">
                    <a:lumMod val="75000"/>
                  </a:schemeClr>
                </a:solidFill>
              </a:rPr>
              <a:t>Здоровьесбережение</a:t>
            </a:r>
            <a:r>
              <a:rPr lang="ru-RU" sz="3200" b="1" dirty="0" smtClean="0"/>
              <a:t> реализуется через оптимизацию содержания и целенаправленную организацию учебного процесса. На уроках английского языка </a:t>
            </a:r>
          </a:p>
          <a:p>
            <a:pPr marL="0" indent="0">
              <a:buNone/>
            </a:pPr>
            <a:r>
              <a:rPr lang="ru-RU" sz="3200" b="1" dirty="0" smtClean="0"/>
              <a:t>я стараюсь создать </a:t>
            </a:r>
          </a:p>
          <a:p>
            <a:pPr marL="0" indent="0">
              <a:buNone/>
            </a:pPr>
            <a:r>
              <a:rPr lang="ru-RU" sz="3200" b="1" dirty="0" smtClean="0"/>
              <a:t>дружественную,</a:t>
            </a:r>
          </a:p>
          <a:p>
            <a:pPr marL="0" indent="0">
              <a:buNone/>
            </a:pPr>
            <a:r>
              <a:rPr lang="ru-RU" sz="3200" b="1" dirty="0" smtClean="0"/>
              <a:t> располагающую</a:t>
            </a:r>
          </a:p>
          <a:p>
            <a:pPr marL="0" indent="0">
              <a:buNone/>
            </a:pPr>
            <a:r>
              <a:rPr lang="ru-RU" sz="3200" b="1" dirty="0" smtClean="0"/>
              <a:t> атмосферу. И в этом</a:t>
            </a:r>
          </a:p>
          <a:p>
            <a:pPr marL="0" indent="0">
              <a:buNone/>
            </a:pPr>
            <a:r>
              <a:rPr lang="ru-RU" sz="3200" b="1" dirty="0" smtClean="0"/>
              <a:t> мне помогают</a:t>
            </a:r>
          </a:p>
          <a:p>
            <a:pPr marL="0" indent="0">
              <a:buNone/>
            </a:pPr>
            <a:r>
              <a:rPr lang="ru-RU" sz="3200" b="1" dirty="0" smtClean="0"/>
              <a:t> зарядки-релаксации, </a:t>
            </a:r>
          </a:p>
          <a:p>
            <a:pPr marL="0" indent="0">
              <a:buNone/>
            </a:pPr>
            <a:r>
              <a:rPr lang="ru-RU" sz="3200" b="1" dirty="0" smtClean="0"/>
              <a:t>которые обучающиеся</a:t>
            </a:r>
          </a:p>
          <a:p>
            <a:pPr marL="0" indent="0">
              <a:buNone/>
            </a:pPr>
            <a:r>
              <a:rPr lang="ru-RU" sz="3200" b="1" dirty="0" smtClean="0"/>
              <a:t> проводят самостоятельно. </a:t>
            </a:r>
            <a:endParaRPr lang="ru-RU" sz="3200" b="1" dirty="0"/>
          </a:p>
        </p:txBody>
      </p:sp>
      <p:pic>
        <p:nvPicPr>
          <p:cNvPr id="5122" name="Picture 2" descr="C:\Users\п\Desktop\мамамамамамамамамам\zaryad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689938"/>
            <a:ext cx="4000732" cy="3000549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264318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Примечательно то, что образовательная среда также создается обучающимися: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538542"/>
          </a:xfrm>
        </p:spPr>
        <p:txBody>
          <a:bodyPr/>
          <a:lstStyle/>
          <a:p>
            <a:r>
              <a:rPr lang="ru-RU" sz="3200" b="1" dirty="0" smtClean="0"/>
              <a:t>дети изготавливают учебный материал </a:t>
            </a:r>
            <a:r>
              <a:rPr lang="ru-RU" sz="2800" b="1" i="1" dirty="0" smtClean="0"/>
              <a:t>(рисунки; фотоматериал</a:t>
            </a:r>
            <a:r>
              <a:rPr lang="ru-RU" sz="2800" b="1" i="1" dirty="0" smtClean="0"/>
              <a:t>); </a:t>
            </a:r>
            <a:endParaRPr lang="ru-RU" sz="2800" b="1" i="1" dirty="0" smtClean="0"/>
          </a:p>
          <a:p>
            <a:r>
              <a:rPr lang="ru-RU" sz="3200" b="1" dirty="0" smtClean="0"/>
              <a:t>проводят презентации.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7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/>
          <a:lstStyle/>
          <a:p>
            <a:pPr marL="0" indent="0">
              <a:buNone/>
            </a:pPr>
            <a:r>
              <a:rPr lang="ru-RU" sz="3200" b="1" dirty="0" smtClean="0"/>
              <a:t>В результате такой организации учебного процесса идёт формирование и развитие всех УУД, поэтому обучающийся приобретает такие качества личности и умения, которые позволят ему быть успешным в условиях быстро развивающегося общества.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458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332764"/>
            <a:ext cx="8229600" cy="51925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i="1" dirty="0" smtClean="0"/>
              <a:t>“</a:t>
            </a:r>
            <a:r>
              <a:rPr lang="ru-RU" sz="4000" b="1" i="1" dirty="0" smtClean="0"/>
              <a:t>Нужно, чтобы дети, по возможности, учились самостоятельно, а учитель руководил этим самостоятельным процессом и давал для него материал”</a:t>
            </a:r>
          </a:p>
          <a:p>
            <a:pPr>
              <a:buNone/>
            </a:pPr>
            <a:r>
              <a:rPr lang="ru-RU" sz="4000" b="1" dirty="0" smtClean="0"/>
              <a:t>  </a:t>
            </a:r>
            <a:r>
              <a:rPr lang="ru-RU" sz="4000" b="1" dirty="0" smtClean="0"/>
              <a:t>                         К.Д</a:t>
            </a:r>
            <a:r>
              <a:rPr lang="ru-RU" sz="4000" b="1" dirty="0" smtClean="0"/>
              <a:t>. Ушинский. 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314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smtClean="0"/>
              <a:t>Целями и задачами ФГОС в рамках учебного предмета «иностранный язык» является формирование и развитие личности ребёнка, формирование коммуникативной компетентности - способности и готовности осуществлять иноязычное межличностное и межкультурное общение с носителями языка. 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314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 smtClean="0"/>
              <a:t>УМК «Английский в фокусе» ("</a:t>
            </a:r>
            <a:r>
              <a:rPr lang="ru-RU" sz="3200" b="1" dirty="0" err="1" smtClean="0"/>
              <a:t>Spotlight</a:t>
            </a:r>
            <a:r>
              <a:rPr lang="ru-RU" sz="3200" b="1" dirty="0" smtClean="0"/>
              <a:t>")</a:t>
            </a:r>
            <a:r>
              <a:rPr lang="ru-RU" sz="3200" b="1" i="1" dirty="0" smtClean="0"/>
              <a:t> </a:t>
            </a:r>
            <a:r>
              <a:rPr lang="ru-RU" sz="3200" b="1" dirty="0" smtClean="0"/>
              <a:t>под редакцией  Ю.Е. Ваулиной, Д. Дули, О.Е. </a:t>
            </a:r>
            <a:r>
              <a:rPr lang="ru-RU" sz="3200" b="1" dirty="0" err="1" smtClean="0"/>
              <a:t>Подоляко</a:t>
            </a:r>
            <a:r>
              <a:rPr lang="ru-RU" sz="3200" b="1" dirty="0" smtClean="0"/>
              <a:t>, В. Эванс отвечает современным запросам общества и позволяет </a:t>
            </a:r>
          </a:p>
          <a:p>
            <a:pPr marL="0" indent="0">
              <a:buNone/>
            </a:pPr>
            <a:r>
              <a:rPr lang="ru-RU" sz="3200" b="1" dirty="0" smtClean="0"/>
              <a:t>детям с разным уровнем </a:t>
            </a:r>
          </a:p>
          <a:p>
            <a:pPr marL="0" indent="0">
              <a:buNone/>
            </a:pPr>
            <a:r>
              <a:rPr lang="ru-RU" sz="3200" b="1" dirty="0" err="1" smtClean="0"/>
              <a:t>обученности</a:t>
            </a:r>
            <a:r>
              <a:rPr lang="ru-RU" sz="3200" b="1" dirty="0" smtClean="0"/>
              <a:t> достигать </a:t>
            </a:r>
          </a:p>
          <a:p>
            <a:pPr marL="0" indent="0">
              <a:buNone/>
            </a:pPr>
            <a:r>
              <a:rPr lang="ru-RU" sz="3200" b="1" dirty="0" smtClean="0"/>
              <a:t>ситуации успеха, что</a:t>
            </a:r>
          </a:p>
          <a:p>
            <a:pPr marL="0" indent="0">
              <a:buNone/>
            </a:pPr>
            <a:r>
              <a:rPr lang="ru-RU" sz="3200" b="1" dirty="0" smtClean="0"/>
              <a:t> является одним из </a:t>
            </a:r>
          </a:p>
          <a:p>
            <a:pPr marL="0" indent="0">
              <a:buNone/>
            </a:pPr>
            <a:r>
              <a:rPr lang="ru-RU" sz="3200" b="1" dirty="0" smtClean="0"/>
              <a:t>стимулов изучения </a:t>
            </a:r>
          </a:p>
          <a:p>
            <a:pPr marL="0" indent="0">
              <a:buNone/>
            </a:pPr>
            <a:r>
              <a:rPr lang="ru-RU" sz="3200" b="1" dirty="0" smtClean="0"/>
              <a:t>иностранного языка.</a:t>
            </a:r>
            <a:endParaRPr lang="ru-RU" sz="3200" b="1" dirty="0"/>
          </a:p>
        </p:txBody>
      </p:sp>
      <p:pic>
        <p:nvPicPr>
          <p:cNvPr id="1027" name="Picture 3" descr="C:\Users\п\Desktop\мамамамамамамамамам\i29622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564904"/>
            <a:ext cx="2913126" cy="41604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223224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Обучающиеся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, под руководством педагога,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самостоятельно определяют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тему урока.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</a:rPr>
              <a:t>Для </a:t>
            </a:r>
            <a:r>
              <a:rPr lang="ru-RU" sz="3600" b="1" dirty="0">
                <a:solidFill>
                  <a:schemeClr val="tx1"/>
                </a:solidFill>
              </a:rPr>
              <a:t>этого я использую</a:t>
            </a:r>
            <a:r>
              <a:rPr lang="ru-RU" sz="2800" b="1" dirty="0">
                <a:solidFill>
                  <a:schemeClr val="tx1"/>
                </a:solidFill>
              </a:rPr>
              <a:t>: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58112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загадки и проблемные диалоги</a:t>
            </a:r>
            <a:r>
              <a:rPr lang="ru-RU" sz="2400" b="1" dirty="0" smtClean="0"/>
              <a:t>.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i="1" dirty="0" smtClean="0"/>
              <a:t>Например</a:t>
            </a:r>
            <a:r>
              <a:rPr lang="ru-RU" sz="2400" b="1" i="1" dirty="0" smtClean="0"/>
              <a:t>, при введении модуля «С утра до вечера» использовалась загадка – </a:t>
            </a:r>
            <a:r>
              <a:rPr lang="en-US" sz="2400" b="1" i="1" dirty="0" smtClean="0"/>
              <a:t>“They go, but they stay at place, they say and we understand them, but we don’t hear them”</a:t>
            </a:r>
            <a:r>
              <a:rPr lang="ru-RU" sz="2400" b="1" i="1" dirty="0" smtClean="0"/>
              <a:t> и мини диалог - </a:t>
            </a:r>
            <a:r>
              <a:rPr lang="en-US" sz="2400" b="1" i="1" dirty="0" smtClean="0"/>
              <a:t>Do you know how to ask about the time?</a:t>
            </a:r>
            <a:r>
              <a:rPr lang="ru-RU" sz="2400" b="1" i="1" dirty="0" smtClean="0"/>
              <a:t>;</a:t>
            </a:r>
            <a:r>
              <a:rPr lang="en-US" sz="2400" b="1" i="1" dirty="0" smtClean="0"/>
              <a:t> Do you know how to tell the time?</a:t>
            </a:r>
            <a:endParaRPr lang="ru-RU" sz="2400" b="1" i="1" dirty="0"/>
          </a:p>
        </p:txBody>
      </p:sp>
      <p:pic>
        <p:nvPicPr>
          <p:cNvPr id="2050" name="Picture 2" descr="C:\Users\п\Desktop\мамамамамамамамамам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632325"/>
            <a:ext cx="2124075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п\Desktop\мамамамамамамамамам\b_d16b8c8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825474"/>
            <a:ext cx="2375817" cy="189669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п\Desktop\мамамамамамамамамам\M 1.1.3.14.0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959062"/>
            <a:ext cx="1624104" cy="1629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314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 smtClean="0"/>
              <a:t>по теме «Погода» сразу начала занятие с описания погоды, которая была на тот момент за окном, выразила своё отношение, спросила, нравится ли им такая погода;</a:t>
            </a:r>
          </a:p>
          <a:p>
            <a:r>
              <a:rPr lang="ru-RU" sz="3200" b="1" dirty="0" smtClean="0"/>
              <a:t>применяю видеоролики, </a:t>
            </a:r>
            <a:r>
              <a:rPr lang="ru-RU" sz="3000" b="1" i="1" dirty="0" smtClean="0"/>
              <a:t>показывающие ключевые </a:t>
            </a:r>
            <a:r>
              <a:rPr lang="ru-RU" sz="3000" b="1" i="1" dirty="0" smtClean="0"/>
              <a:t>моменты: смерч</a:t>
            </a:r>
            <a:r>
              <a:rPr lang="ru-RU" sz="3000" b="1" i="1" dirty="0" smtClean="0"/>
              <a:t>, снегопад, </a:t>
            </a:r>
            <a:r>
              <a:rPr lang="ru-RU" sz="3000" b="1" i="1" dirty="0" smtClean="0"/>
              <a:t>дождь;</a:t>
            </a:r>
            <a:endParaRPr lang="ru-RU" sz="3000" b="1" i="1" dirty="0" smtClean="0"/>
          </a:p>
          <a:p>
            <a:r>
              <a:rPr lang="ru-RU" sz="3200" b="1" dirty="0" smtClean="0"/>
              <a:t>демонстрирую набор картинок, </a:t>
            </a:r>
            <a:r>
              <a:rPr lang="ru-RU" sz="3000" b="1" i="1" dirty="0" smtClean="0"/>
              <a:t>отражающие суть темы (различные типы домов, семейные фото, фото различных животных). </a:t>
            </a:r>
            <a:endParaRPr lang="ru-RU" sz="3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Следующий этап – это фонетическая зарядка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endParaRPr lang="ru-RU" sz="2800" b="1" dirty="0" smtClean="0"/>
          </a:p>
          <a:p>
            <a:r>
              <a:rPr lang="ru-RU" sz="2800" b="1" dirty="0" smtClean="0"/>
              <a:t>Для того чтобы поработать над звуками и при этом сэкономить время, мы повторяем лексические единицы и фразы по теме, работая со словарём (в данном УМК словарь составлен к каждому учебному занятию).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19535"/>
            <a:ext cx="8229600" cy="13616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Логическим продолжением учебного занятия является речевая зарядка</a:t>
            </a:r>
            <a:r>
              <a:rPr lang="ru-RU" sz="2800" b="1" dirty="0" smtClean="0"/>
              <a:t>, где не только я задаю вопросы, но и стимулирую обучающихся запрашивать информацию, используя рисунки, предметы классного обихода и т. д.. Например, по теме «Мой дом» я прошу спросить, живёт ли он/она в доме или в квартире, дом большой или маленький, сколько комнат в доме, какая любимая комната, почему.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 descr="C:\Users\п\Desktop\мамамамамамамамамам\0d82f1a43c6cd9be2ee2203e4251bfc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941" y="4474483"/>
            <a:ext cx="3440507" cy="229367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/>
              <a:t>Формулирование цели урока:</a:t>
            </a:r>
            <a:endParaRPr lang="ru-RU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о</a:t>
            </a:r>
            <a:r>
              <a:rPr lang="ru-RU" b="1" dirty="0" smtClean="0"/>
              <a:t>существляется исходя из темы урока . </a:t>
            </a:r>
            <a:r>
              <a:rPr lang="ru-RU" sz="2400" b="1" i="1" dirty="0" smtClean="0"/>
              <a:t>Например, тема урока «Семья», значит цель – рассказать о своей семье; тема урока «Мой питомец» значит цель – рассказать о своём любимце.</a:t>
            </a:r>
          </a:p>
          <a:p>
            <a:r>
              <a:rPr lang="ru-RU" b="1" dirty="0"/>
              <a:t>б</a:t>
            </a:r>
            <a:r>
              <a:rPr lang="ru-RU" b="1" dirty="0" smtClean="0"/>
              <a:t>азируется на содержании упражнения домашнего задания. </a:t>
            </a:r>
            <a:r>
              <a:rPr lang="ru-RU" sz="2400" b="1" i="1" dirty="0" smtClean="0"/>
              <a:t>Например, тема урока «Школа», обучающиеся читают задание и формулируют цель – составить расписание уроков на понедельник. 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194862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345</TotalTime>
  <Words>800</Words>
  <Application>Microsoft Office PowerPoint</Application>
  <PresentationFormat>Экран (4:3)</PresentationFormat>
  <Paragraphs>68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Обучающиеся, под руководством педагога, самостоятельно определяют тему урока.  Для этого я использую: </vt:lpstr>
      <vt:lpstr>Презентация PowerPoint</vt:lpstr>
      <vt:lpstr> Следующий этап – это фонетическая зарядка</vt:lpstr>
      <vt:lpstr>Презентация PowerPoint</vt:lpstr>
      <vt:lpstr>Формулирование цели урока:</vt:lpstr>
      <vt:lpstr>Планирование деятельности</vt:lpstr>
      <vt:lpstr>Главная цель учителя на уроке - организовать деятельность детей, поэтому задания формулируются следующим образом: </vt:lpstr>
      <vt:lpstr>Современный урок характеризуется практической направленностью:  </vt:lpstr>
      <vt:lpstr>Презентация PowerPoint</vt:lpstr>
      <vt:lpstr>Презентация PowerPoint</vt:lpstr>
      <vt:lpstr>Этап рефлексии формирует умения анализировать свою деятельность на уроке. Среди наиболее эффективных приемов рефлексии я выделяю следующие: </vt:lpstr>
      <vt:lpstr>Презентация PowerPoint</vt:lpstr>
      <vt:lpstr>Примечательно то, что образовательная среда также создается обучающимися: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ФГОС на уроках английского языка</dc:title>
  <dc:creator>Лилия Васильевна</dc:creator>
  <cp:lastModifiedBy>RePack by Diakov</cp:lastModifiedBy>
  <cp:revision>38</cp:revision>
  <dcterms:created xsi:type="dcterms:W3CDTF">2016-06-29T05:53:44Z</dcterms:created>
  <dcterms:modified xsi:type="dcterms:W3CDTF">2017-01-09T16:35:11Z</dcterms:modified>
</cp:coreProperties>
</file>