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5" r:id="rId3"/>
    <p:sldId id="275" r:id="rId4"/>
    <p:sldId id="271" r:id="rId5"/>
    <p:sldId id="257" r:id="rId6"/>
    <p:sldId id="270" r:id="rId7"/>
    <p:sldId id="268" r:id="rId8"/>
    <p:sldId id="269" r:id="rId9"/>
    <p:sldId id="258" r:id="rId10"/>
    <p:sldId id="266" r:id="rId11"/>
    <p:sldId id="259" r:id="rId12"/>
    <p:sldId id="274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753805"/>
    <a:srgbClr val="7A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6" Type="http://schemas.openxmlformats.org/officeDocument/2006/relationships/image" Target="../media/image13.png"/><Relationship Id="rId5" Type="http://schemas.microsoft.com/office/2007/relationships/media" Target="../media/media3.mp3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microsoft.com/office/2007/relationships/media" Target="../media/media2.mp3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13.png"/><Relationship Id="rId5" Type="http://schemas.microsoft.com/office/2007/relationships/media" Target="../media/media2.mp3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287016"/>
          </a:xfrm>
        </p:spPr>
        <p:txBody>
          <a:bodyPr>
            <a:noAutofit/>
          </a:bodyPr>
          <a:lstStyle/>
          <a:p>
            <a:r>
              <a:rPr lang="ru-RU" sz="1600" dirty="0" smtClean="0"/>
              <a:t>Областные Пушкинские чтения </a:t>
            </a:r>
            <a:br>
              <a:rPr lang="ru-RU" sz="1600" dirty="0" smtClean="0"/>
            </a:br>
            <a:r>
              <a:rPr lang="ru-RU" sz="1600" dirty="0" smtClean="0"/>
              <a:t>«Погружаемся в творчество А.С.Пушкина»</a:t>
            </a:r>
            <a:br>
              <a:rPr lang="ru-RU" sz="1600" dirty="0" smtClean="0"/>
            </a:b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 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2800" dirty="0" smtClean="0"/>
              <a:t>Исследовательская  работа</a:t>
            </a:r>
          </a:p>
          <a:p>
            <a:pPr algn="ctr">
              <a:buNone/>
            </a:pPr>
            <a:r>
              <a:rPr lang="ru-RU" sz="2800" dirty="0" smtClean="0"/>
              <a:t> </a:t>
            </a:r>
          </a:p>
          <a:p>
            <a:pPr algn="ctr">
              <a:buNone/>
            </a:pPr>
            <a:r>
              <a:rPr lang="ru-RU" sz="4400" b="1" dirty="0" smtClean="0"/>
              <a:t>«Мир природы в романе А.С. Пушкина</a:t>
            </a:r>
            <a:endParaRPr lang="en-US" sz="4400" b="1" dirty="0" smtClean="0"/>
          </a:p>
          <a:p>
            <a:pPr algn="ctr">
              <a:buNone/>
            </a:pPr>
            <a:r>
              <a:rPr lang="ru-RU" sz="4400" b="1" dirty="0" smtClean="0"/>
              <a:t> «Евгений Онегин»</a:t>
            </a:r>
          </a:p>
          <a:p>
            <a:pPr algn="r">
              <a:buNone/>
            </a:pPr>
            <a:endParaRPr lang="en-US" sz="2800" b="1" dirty="0" smtClean="0"/>
          </a:p>
          <a:p>
            <a:pPr algn="r">
              <a:buNone/>
            </a:pPr>
            <a:endParaRPr lang="en-US" sz="2800" b="1" dirty="0" smtClean="0"/>
          </a:p>
          <a:p>
            <a:pPr algn="r">
              <a:buNone/>
            </a:pPr>
            <a:r>
              <a:rPr lang="ru-RU" sz="2800" b="1" dirty="0" smtClean="0"/>
              <a:t> </a:t>
            </a:r>
            <a:endParaRPr lang="ru-RU" sz="2500" b="1" dirty="0" smtClean="0"/>
          </a:p>
          <a:p>
            <a:pPr algn="r">
              <a:buNone/>
            </a:pPr>
            <a:r>
              <a:rPr lang="ru-RU" sz="2500" dirty="0" smtClean="0"/>
              <a:t>Выполнили: </a:t>
            </a:r>
          </a:p>
          <a:p>
            <a:pPr algn="r">
              <a:buNone/>
            </a:pPr>
            <a:r>
              <a:rPr lang="ru-RU" sz="2500" dirty="0" smtClean="0"/>
              <a:t>Шустикова Екатерина Романовна</a:t>
            </a:r>
          </a:p>
          <a:p>
            <a:pPr algn="r">
              <a:buNone/>
            </a:pPr>
            <a:r>
              <a:rPr lang="ru-RU" sz="2500" dirty="0" err="1" smtClean="0"/>
              <a:t>Тупоносов</a:t>
            </a:r>
            <a:r>
              <a:rPr lang="ru-RU" sz="2500" dirty="0" smtClean="0"/>
              <a:t> Андрей Владимирович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                              учащиеся 9 класса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         ГБОУ ООШ с. Малый Толкай</a:t>
            </a:r>
          </a:p>
          <a:p>
            <a:pPr algn="r">
              <a:buNone/>
            </a:pPr>
            <a:r>
              <a:rPr lang="ru-RU" sz="2500" dirty="0" smtClean="0"/>
              <a:t> 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 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Руководитель: Инкина М.Г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                          учитель русского языка и</a:t>
            </a:r>
          </a:p>
          <a:p>
            <a:pPr algn="r">
              <a:buNone/>
            </a:pPr>
            <a:r>
              <a:rPr lang="ru-RU" sz="2500" dirty="0" smtClean="0"/>
              <a:t> литературы</a:t>
            </a:r>
          </a:p>
          <a:p>
            <a:pPr algn="r">
              <a:buNone/>
            </a:pPr>
            <a:r>
              <a:rPr lang="ru-RU" sz="2500" dirty="0" smtClean="0"/>
              <a:t>ГБОУ ООШ с. Малый Толкай</a:t>
            </a:r>
            <a:endParaRPr lang="en-US" sz="2500" dirty="0" smtClean="0"/>
          </a:p>
          <a:p>
            <a:pPr algn="r">
              <a:buNone/>
            </a:pPr>
            <a:endParaRPr lang="en-US" sz="2500" dirty="0" smtClean="0"/>
          </a:p>
          <a:p>
            <a:pPr algn="r">
              <a:buNone/>
            </a:pPr>
            <a:endParaRPr lang="ru-RU" sz="2500" dirty="0" smtClean="0"/>
          </a:p>
          <a:p>
            <a:pPr algn="ctr">
              <a:buNone/>
            </a:pPr>
            <a:r>
              <a:rPr lang="ru-RU" sz="2500" dirty="0" smtClean="0"/>
              <a:t> </a:t>
            </a:r>
            <a:r>
              <a:rPr lang="ru-RU" sz="2500" dirty="0" smtClean="0"/>
              <a:t>Самара - 2017</a:t>
            </a:r>
            <a:endParaRPr lang="ru-RU" sz="2500" dirty="0" smtClean="0"/>
          </a:p>
          <a:p>
            <a:pPr algn="r">
              <a:buNone/>
            </a:pPr>
            <a:r>
              <a:rPr lang="ru-RU" sz="2500" dirty="0" smtClean="0"/>
              <a:t> 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1475656" y="1700808"/>
            <a:ext cx="6696744" cy="482453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552728" cy="77809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6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Рисунок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47664" y="764704"/>
            <a:ext cx="6766001" cy="841179"/>
          </a:xfrm>
          <a:prstGeom prst="rect">
            <a:avLst/>
          </a:prstGeom>
        </p:spPr>
      </p:pic>
      <p:pic>
        <p:nvPicPr>
          <p:cNvPr id="4098" name="Picture 2" descr="http://www.playcast.ru/uploads/2014/10/20/10290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4768"/>
            <a:ext cx="9144000" cy="6912768"/>
          </a:xfrm>
          <a:prstGeom prst="rect">
            <a:avLst/>
          </a:prstGeom>
          <a:noFill/>
        </p:spPr>
      </p:pic>
      <p:pic>
        <p:nvPicPr>
          <p:cNvPr id="2" name="Пётр Ильич Чайковский - То было раннею весной (minu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9256" y="59299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4294967295"/>
          </p:nvPr>
        </p:nvSpPr>
        <p:spPr>
          <a:xfrm>
            <a:off x="1439863" y="1628775"/>
            <a:ext cx="7704137" cy="496887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Рисунок7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87624" y="764704"/>
            <a:ext cx="7126041" cy="841179"/>
          </a:xfrm>
          <a:prstGeom prst="rect">
            <a:avLst/>
          </a:prstGeom>
        </p:spPr>
      </p:pic>
      <p:pic>
        <p:nvPicPr>
          <p:cNvPr id="11266" name="Picture 2" descr="http://aria-art.ru/0/D/Dmitrij%20Beljukin.%20Zhivopis%27.%20Grafika/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6" y="-4564"/>
            <a:ext cx="9144000" cy="6858000"/>
          </a:xfrm>
          <a:prstGeom prst="rect">
            <a:avLst/>
          </a:prstGeom>
          <a:noFill/>
        </p:spPr>
      </p:pic>
      <p:pic>
        <p:nvPicPr>
          <p:cNvPr id="2" name="Георгий Свиридов – Пушкин А.С. Метель 3.Весна и осень (www.petamusic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51520" y="59566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61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512167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        Заключение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type="subTitle" idx="1"/>
          </p:nvPr>
        </p:nvSpPr>
        <p:spPr>
          <a:xfrm>
            <a:off x="1331640" y="1988840"/>
            <a:ext cx="5400600" cy="3888432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900" dirty="0" smtClean="0">
                <a:solidFill>
                  <a:schemeClr val="tx1"/>
                </a:solidFill>
              </a:rPr>
              <a:t>Мы  думаем, что творческое наследие А.С. Пушкина очень близко нашим сегодняшним представлениям о мире, где человек — только частица живой природы, не противостоящая ей, а зависящая от нее. Чувство природы, ощущение единства с ней человека завещано нам гениальным  русским поэтом А. С. Пушкиным. Благодаря Пушкину мы останавливаемся в волнении и замираем перед прекрасной картиной осеннего дня или перед сиянием зимней дороги. Эти чувства должны помочь нам сохранить человечность, а значит, и человечество.</a:t>
            </a:r>
          </a:p>
          <a:p>
            <a:r>
              <a:rPr lang="ru-RU" sz="1900" dirty="0" smtClean="0"/>
              <a:t> </a:t>
            </a:r>
            <a:endParaRPr lang="ru-RU" sz="1900" b="1" dirty="0" smtClean="0"/>
          </a:p>
          <a:p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412776"/>
            <a:ext cx="8229600" cy="216024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2017 год в России объявлен годом экологии</a:t>
            </a:r>
            <a:endParaRPr lang="ru-RU" dirty="0"/>
          </a:p>
        </p:txBody>
      </p:sp>
      <p:pic>
        <p:nvPicPr>
          <p:cNvPr id="5122" name="Picture 2" descr="http://www.temaufa.ru/media/news/74/38974/61b414766e9f582c4c46f4d7fef91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806489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35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332656"/>
            <a:ext cx="76328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Объект исследования: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  роман в стихах  А.С.Пушкина «Евгений Онегин»</a:t>
            </a:r>
            <a:endParaRPr lang="en-US" dirty="0" smtClean="0"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836712"/>
            <a:ext cx="781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a typeface="Times New Roman" pitchFamily="18" charset="0"/>
                <a:cs typeface="Arial" pitchFamily="34" charset="0"/>
              </a:rPr>
              <a:t>Предмет исследования: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 пейзаж в романе А.С.Пушкин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«Евгений Онегин»</a:t>
            </a:r>
          </a:p>
          <a:p>
            <a:r>
              <a:rPr lang="ru-RU" b="1" dirty="0" smtClean="0"/>
              <a:t> </a:t>
            </a:r>
            <a:endParaRPr lang="en-US" b="1" dirty="0" smtClean="0"/>
          </a:p>
        </p:txBody>
      </p:sp>
      <p:pic>
        <p:nvPicPr>
          <p:cNvPr id="28674" name="Picture 2" descr="http://jkdkennel.narod.ru/_s/fr/poetry/imgs/Tatiana_Lary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620000" cy="433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4294967295"/>
          </p:nvPr>
        </p:nvSpPr>
        <p:spPr>
          <a:xfrm>
            <a:off x="2447925" y="1700213"/>
            <a:ext cx="6696075" cy="482441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" name="Рисунок 7" descr="Рисунок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47664" y="764704"/>
            <a:ext cx="6766001" cy="8411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9672" y="1166843"/>
            <a:ext cx="56886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 исследования:</a:t>
            </a:r>
          </a:p>
          <a:p>
            <a:endParaRPr lang="ru-RU" dirty="0" smtClean="0"/>
          </a:p>
          <a:p>
            <a:r>
              <a:rPr lang="ru-RU" dirty="0" smtClean="0"/>
              <a:t>Раскрытие   роли пейзажных зарисовок  в романе А.С.Пушкина  «Евгений Онегин»  в   воспитании гуманного  отношения  к  природе.</a:t>
            </a:r>
          </a:p>
          <a:p>
            <a:r>
              <a:rPr lang="ru-RU" dirty="0" smtClean="0"/>
              <a:t> </a:t>
            </a:r>
          </a:p>
          <a:p>
            <a:r>
              <a:rPr lang="ru-RU" b="1" dirty="0" smtClean="0"/>
              <a:t>Задачи:</a:t>
            </a:r>
          </a:p>
          <a:p>
            <a:endParaRPr lang="ru-RU" dirty="0" smtClean="0"/>
          </a:p>
          <a:p>
            <a:r>
              <a:rPr lang="ru-RU" dirty="0" smtClean="0"/>
              <a:t>- рассмотреть художественные функции пейзажа в романе А.Пушкина «Евгений  Онегин»;</a:t>
            </a:r>
          </a:p>
          <a:p>
            <a:r>
              <a:rPr lang="ru-RU" dirty="0" smtClean="0"/>
              <a:t>- выявить особенности смены пейзажных описаний романа;</a:t>
            </a:r>
          </a:p>
          <a:p>
            <a:r>
              <a:rPr lang="ru-RU" dirty="0" smtClean="0"/>
              <a:t> - определить  значение  художественного  слова  как средство воздействия на читателя.</a:t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5121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Гипотеза: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5" name="Содержимое 4"/>
          <p:cNvSpPr>
            <a:spLocks noGrp="1"/>
          </p:cNvSpPr>
          <p:nvPr>
            <p:ph type="subTitle" idx="1"/>
          </p:nvPr>
        </p:nvSpPr>
        <p:spPr>
          <a:xfrm>
            <a:off x="1331640" y="1628800"/>
            <a:ext cx="5400600" cy="367240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ru-RU" sz="2800" dirty="0" smtClean="0"/>
              <a:t>    </a:t>
            </a:r>
            <a:r>
              <a:rPr lang="ru-RU" sz="2100" dirty="0" smtClean="0">
                <a:solidFill>
                  <a:schemeClr val="tx1"/>
                </a:solidFill>
              </a:rPr>
              <a:t>Если смена времен года и смена пейзажных картин определяет хронологию сюжета романа А.С.Пушкина  «Евгений Онегин», одновременно являясь и метафорой вечного движения человеческой жизни, то картины природы в творчестве Пушкина служат превосходным средством воспитания любви к Родине, потому что можно любить лишь ту землю, ту красоту, среди которой вырос</a:t>
            </a:r>
            <a:r>
              <a:rPr lang="ru-RU" sz="2100" dirty="0" smtClean="0"/>
              <a:t>.  </a:t>
            </a:r>
          </a:p>
          <a:p>
            <a:endParaRPr lang="ru-RU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27584" y="764704"/>
            <a:ext cx="8064896" cy="100811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…У гробового входа младая будет жизнь играть</a:t>
            </a:r>
            <a:br>
              <a:rPr lang="ru-RU" sz="3100" dirty="0" smtClean="0"/>
            </a:br>
            <a:r>
              <a:rPr lang="ru-RU" sz="3100" dirty="0" smtClean="0"/>
              <a:t>и равнодушная природа красою вечною сиять.</a:t>
            </a:r>
            <a:br>
              <a:rPr lang="ru-RU" sz="3100" dirty="0" smtClean="0"/>
            </a:br>
            <a:r>
              <a:rPr lang="ru-RU" sz="3100" dirty="0" smtClean="0"/>
              <a:t>                                            </a:t>
            </a:r>
            <a:r>
              <a:rPr lang="ru-RU" sz="2200" dirty="0" smtClean="0"/>
              <a:t>Александр Сергеевич Пушкин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053" name="Group 2585"/>
          <p:cNvGrpSpPr>
            <a:grpSpLocks/>
          </p:cNvGrpSpPr>
          <p:nvPr/>
        </p:nvGrpSpPr>
        <p:grpSpPr bwMode="auto">
          <a:xfrm>
            <a:off x="971600" y="1988840"/>
            <a:ext cx="7223125" cy="4200525"/>
            <a:chOff x="0" y="0"/>
            <a:chExt cx="72233" cy="42001"/>
          </a:xfrm>
        </p:grpSpPr>
        <p:pic>
          <p:nvPicPr>
            <p:cNvPr id="534" name="Picture 53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834" y="5044"/>
              <a:ext cx="27405" cy="23576"/>
            </a:xfrm>
            <a:prstGeom prst="rect">
              <a:avLst/>
            </a:prstGeom>
            <a:noFill/>
          </p:spPr>
        </p:pic>
        <p:pic>
          <p:nvPicPr>
            <p:cNvPr id="535" name="Picture 53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6558"/>
              <a:ext cx="18799" cy="24955"/>
            </a:xfrm>
            <a:prstGeom prst="rect">
              <a:avLst/>
            </a:prstGeom>
            <a:noFill/>
          </p:spPr>
        </p:pic>
        <p:pic>
          <p:nvPicPr>
            <p:cNvPr id="536" name="Picture 53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78" y="0"/>
              <a:ext cx="26155" cy="19164"/>
            </a:xfrm>
            <a:prstGeom prst="rect">
              <a:avLst/>
            </a:prstGeom>
            <a:noFill/>
          </p:spPr>
        </p:pic>
        <p:pic>
          <p:nvPicPr>
            <p:cNvPr id="537" name="Picture 53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033" y="18714"/>
              <a:ext cx="24354" cy="2328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dpol4.ru/img/picture/Jan/24/f58caa81186a51f52aa315766564780a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зим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417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5"/>
          <p:cNvSpPr>
            <a:spLocks noGrp="1"/>
          </p:cNvSpPr>
          <p:nvPr>
            <p:ph idx="4294967295"/>
          </p:nvPr>
        </p:nvSpPr>
        <p:spPr>
          <a:xfrm>
            <a:off x="2087563" y="1628775"/>
            <a:ext cx="7056437" cy="496887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3" name="Рисунок 22" descr="Рисунок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47664" y="764704"/>
            <a:ext cx="6766001" cy="841179"/>
          </a:xfrm>
          <a:prstGeom prst="rect">
            <a:avLst/>
          </a:prstGeom>
        </p:spPr>
      </p:pic>
      <p:pic>
        <p:nvPicPr>
          <p:cNvPr id="12290" name="Picture 2" descr="http://images.myshared.ru/5/378698/slide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Георгий Свиридов – Пушкин А.С. Метель 3.Весна и осень (www.petamusic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548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635</TotalTime>
  <Words>201</Words>
  <Application>Microsoft Office PowerPoint</Application>
  <PresentationFormat>Экран (4:3)</PresentationFormat>
  <Paragraphs>49</Paragraphs>
  <Slides>14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Областные Пушкинские чтения  «Погружаемся в творчество А.С.Пушкина»     </vt:lpstr>
      <vt:lpstr>2017 год в России объявлен годом экологии</vt:lpstr>
      <vt:lpstr>Слайд 3</vt:lpstr>
      <vt:lpstr>Слайд 4</vt:lpstr>
      <vt:lpstr>Слайд 5</vt:lpstr>
      <vt:lpstr>Гипотеза: </vt:lpstr>
      <vt:lpstr>…У гробового входа младая будет жизнь играть и равнодушная природа красою вечною сиять.                                             Александр Сергеевич Пушкин    </vt:lpstr>
      <vt:lpstr>Слайд 8</vt:lpstr>
      <vt:lpstr>Слайд 9</vt:lpstr>
      <vt:lpstr>Слайд 10</vt:lpstr>
      <vt:lpstr>Слайд 11</vt:lpstr>
      <vt:lpstr>Слайд 12</vt:lpstr>
      <vt:lpstr>        Заключение 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Серёнька</cp:lastModifiedBy>
  <cp:revision>34</cp:revision>
  <dcterms:created xsi:type="dcterms:W3CDTF">2014-08-08T16:01:14Z</dcterms:created>
  <dcterms:modified xsi:type="dcterms:W3CDTF">2017-01-18T19:12:51Z</dcterms:modified>
</cp:coreProperties>
</file>