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72" r:id="rId9"/>
    <p:sldId id="262" r:id="rId10"/>
    <p:sldId id="263" r:id="rId11"/>
    <p:sldId id="264" r:id="rId12"/>
    <p:sldId id="270" r:id="rId13"/>
    <p:sldId id="274" r:id="rId14"/>
    <p:sldId id="271" r:id="rId15"/>
    <p:sldId id="265" r:id="rId16"/>
    <p:sldId id="267" r:id="rId17"/>
    <p:sldId id="268" r:id="rId18"/>
    <p:sldId id="269" r:id="rId19"/>
    <p:sldId id="266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7D7"/>
    <a:srgbClr val="B88EB2"/>
    <a:srgbClr val="77DF77"/>
    <a:srgbClr val="DD238D"/>
    <a:srgbClr val="E4E4BE"/>
    <a:srgbClr val="F7F9A1"/>
    <a:srgbClr val="45C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4FF8E-6E83-4AFD-8BDB-F8543E8A776C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A0F47-2DD5-471B-9DCB-E5F899295A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95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A0F47-2DD5-471B-9DCB-E5F899295A6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6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B31AA2D-E1DE-48BA-A989-77F0D25D4543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1C101A7-52D6-483F-A476-BEAC7E5B78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NUL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0">
              <a:srgbClr val="0A128C"/>
            </a:gs>
            <a:gs pos="25000">
              <a:srgbClr val="181CC7"/>
            </a:gs>
            <a:gs pos="47000">
              <a:srgbClr val="7005D4"/>
            </a:gs>
            <a:gs pos="69000">
              <a:srgbClr val="8C3D9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9"/>
            <a:ext cx="5472608" cy="208823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Параолимпийские</a:t>
            </a: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игры</a:t>
            </a:r>
            <a:b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Сочи  -  2014</a:t>
            </a:r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5387975" y="2997200"/>
            <a:ext cx="3756025" cy="3600450"/>
          </a:xfrm>
        </p:spPr>
        <p:txBody>
          <a:bodyPr>
            <a:normAutofit/>
          </a:bodyPr>
          <a:lstStyle/>
          <a:p>
            <a:r>
              <a:rPr lang="ru-RU" dirty="0" smtClean="0"/>
              <a:t>В соревнованиях принимало участие</a:t>
            </a:r>
          </a:p>
          <a:p>
            <a:r>
              <a:rPr lang="ru-RU" dirty="0" smtClean="0"/>
              <a:t>692 спортсменов  из 47 стран.</a:t>
            </a:r>
          </a:p>
          <a:p>
            <a:r>
              <a:rPr lang="ru-RU" dirty="0" smtClean="0"/>
              <a:t>На играх разыграно 72 комплекта медалей в 5 видах спорта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611560" y="5085184"/>
            <a:ext cx="4680520" cy="1772816"/>
          </a:xfrm>
        </p:spPr>
        <p:txBody>
          <a:bodyPr>
            <a:normAutofit fontScale="55000" lnSpcReduction="20000"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полусферы, цвета которых – красный, зеленый и синий - широко представлены в национальных флагах стран мира, символизируют Разум, Тело и Дух. </a:t>
            </a:r>
            <a:endParaRPr lang="ru-RU" sz="4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io\Desktop\О.И. Сочи (2)\paralimpiad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12" y="260649"/>
            <a:ext cx="304506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o\Desktop\О.И. Сочи (2)\55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4372448" cy="25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4036051" cy="349262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Конькобежный центр «Арена-Адлер» находится в центре Олимпийского парка.  Вместимость арены -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человек. После Олимпиады арену будут использовать как торгово-выставочный центр.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7"/>
          <a:stretch/>
        </p:blipFill>
        <p:spPr bwMode="auto">
          <a:xfrm>
            <a:off x="4493252" y="136003"/>
            <a:ext cx="4103370" cy="36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8" y="4005064"/>
            <a:ext cx="8030666" cy="25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35000">
              <a:srgbClr val="F8B049"/>
            </a:gs>
            <a:gs pos="77504">
              <a:srgbClr val="EF448F"/>
            </a:gs>
            <a:gs pos="55000">
              <a:srgbClr val="FEE7F2">
                <a:lumMod val="68000"/>
              </a:srgbClr>
            </a:gs>
            <a:gs pos="88000">
              <a:srgbClr val="F952A0">
                <a:lumMod val="45000"/>
                <a:alpha val="47000"/>
              </a:srgbClr>
            </a:gs>
            <a:gs pos="67000">
              <a:srgbClr val="C50849"/>
            </a:gs>
            <a:gs pos="100000">
              <a:srgbClr val="B43E85"/>
            </a:gs>
            <a:gs pos="100000">
              <a:srgbClr val="F8B04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32656"/>
            <a:ext cx="3888432" cy="352839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Малая ледовая арена «Шайба» в Сочи предназначена для проведения соревнований по хоккею и </a:t>
            </a:r>
            <a:r>
              <a:rPr lang="ru-RU" sz="3200" dirty="0" err="1">
                <a:solidFill>
                  <a:schemeClr val="bg1"/>
                </a:solidFill>
              </a:rPr>
              <a:t>следж</a:t>
            </a:r>
            <a:r>
              <a:rPr lang="ru-RU" sz="3200" dirty="0">
                <a:solidFill>
                  <a:schemeClr val="bg1"/>
                </a:solidFill>
              </a:rPr>
              <a:t>-хоккею на зимней Олимпиаде в 2014 году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3" b="18166"/>
          <a:stretch/>
        </p:blipFill>
        <p:spPr bwMode="auto">
          <a:xfrm>
            <a:off x="251520" y="332656"/>
            <a:ext cx="4536504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io\Desktop\О.И. Сочи (2)\DSCN13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t="23241" r="-9224" b="-70220"/>
          <a:stretch/>
        </p:blipFill>
        <p:spPr bwMode="auto">
          <a:xfrm>
            <a:off x="5125452" y="4005064"/>
            <a:ext cx="3817053" cy="510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675301" cy="294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4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2000">
              <a:srgbClr val="FEE7F2"/>
            </a:gs>
            <a:gs pos="8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5122911" cy="1764432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Следж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-хоккей. Изобретён тремя инвалидами из Швеции, которые занимались спортом на колясках на замёрзших озёрах. В финале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параолимпийского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 по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следж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-хоккею команда России завоевала серебряную медаль.</a:t>
            </a:r>
          </a:p>
        </p:txBody>
      </p:sp>
      <p:pic>
        <p:nvPicPr>
          <p:cNvPr id="13314" name="Picture 2" descr="C:\Users\io\Desktop\О.И. Сочи (2)\DSCN13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8203" r="12150" b="38587"/>
          <a:stretch/>
        </p:blipFill>
        <p:spPr bwMode="auto">
          <a:xfrm>
            <a:off x="179512" y="2146520"/>
            <a:ext cx="82089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o\Desktop\О.И. Сочи (2)\DSCN13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r="10794" b="22896"/>
          <a:stretch/>
        </p:blipFill>
        <p:spPr bwMode="auto">
          <a:xfrm>
            <a:off x="395536" y="4509119"/>
            <a:ext cx="3166020" cy="21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io\Desktop\О.И. Сочи (2)\DSCN1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12040"/>
            <a:ext cx="3312369" cy="16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o\Desktop\О.И. Сочи (2)\e6ce32999374e8127302eb2b7532afff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09119"/>
            <a:ext cx="4320480" cy="22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826768" cy="212447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для керлинга «Ледяной куб». В дизайне «Ледяного куба» отражается демократичность и праздничность, лаконичность и доступность. конструкция «Куба» сборно-разборного типа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3000 человек.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o\Desktop\О.И. Сочи (2)\19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52839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o\Desktop\О.И. Сочи (2)\DSCN13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8" b="21962"/>
          <a:stretch/>
        </p:blipFill>
        <p:spPr bwMode="auto">
          <a:xfrm>
            <a:off x="4499992" y="362372"/>
            <a:ext cx="446449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o\Desktop\О.И. Сочи (2)\wheelchair-curling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79084"/>
            <a:ext cx="4306981" cy="32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8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176443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Лыжно-биатлонный комплекс  "Лаура" расположен на хребте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Псехако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поселок Красная Поляна. Удаление от центра города Сочи - 90 км, от аэропорта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-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км.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расположена 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высоте 850 - 1430 метров над уровнем моря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7802415" cy="43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7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7DF77"/>
            </a:gs>
            <a:gs pos="44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o\Desktop\О.И. Сочи (2)\DSCN15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0"/>
          <a:stretch/>
        </p:blipFill>
        <p:spPr bwMode="auto">
          <a:xfrm>
            <a:off x="107504" y="116632"/>
            <a:ext cx="2904429" cy="33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o\Desktop\О.И. Сочи (2)\BiNNHkxIQAASRTW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9" r="13903"/>
          <a:stretch/>
        </p:blipFill>
        <p:spPr bwMode="auto">
          <a:xfrm>
            <a:off x="3203848" y="151926"/>
            <a:ext cx="2778844" cy="288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o\Desktop\О.И. Сочи (2)\iCAFGQ0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8" y="3606546"/>
            <a:ext cx="2381728" cy="19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o\Desktop\О.И. Сочи (2)\a33a960da3632e3a50162a3ddbf2f5c8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79" t="45266" r="14579"/>
          <a:stretch/>
        </p:blipFill>
        <p:spPr bwMode="auto">
          <a:xfrm>
            <a:off x="2210766" y="3174484"/>
            <a:ext cx="3456385" cy="134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o\Desktop\О.И. Сочи (2)\3_35a4fb8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92" y="532891"/>
            <a:ext cx="2981796" cy="25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io\Desktop\О.И. Сочи (2)\1394807552_1114812303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92" y="3378289"/>
            <a:ext cx="2981796" cy="29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301209"/>
            <a:ext cx="2018217" cy="104543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радость и слезы биатлона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 descr="C:\Users\io\Desktop\О.И. Сочи (2)\32s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58" y="4745301"/>
            <a:ext cx="3139378" cy="191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E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"/>
            <a:ext cx="3312368" cy="3356992"/>
          </a:xfrm>
        </p:spPr>
        <p:txBody>
          <a:bodyPr>
            <a:normAutofit fontScale="90000"/>
          </a:bodyPr>
          <a:lstStyle/>
          <a:p>
            <a:r>
              <a:rPr lang="ru-RU" dirty="0"/>
              <a:t>•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центр «Роза Хутор»;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проведения соревнований по всем горнолыжным дисциплинам, которые включает в себя программа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Паралимпиады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Сочи-2014: слалом-супергигант, слалом-гигант, скоростной пуск и слалом. Общая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горнолыжных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 — 20 км. Вместимость «Розы Хутор» — 7 500 человек. В дальнейшем будет использован как часть крупного горнолыжного курорта.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/>
          <a:stretch/>
        </p:blipFill>
        <p:spPr bwMode="auto">
          <a:xfrm>
            <a:off x="3707904" y="604244"/>
            <a:ext cx="2466325" cy="203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io\Desktop\О.И. Сочи (2)\DSCN1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06" y="4810995"/>
            <a:ext cx="2459567" cy="1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o\Desktop\О.И. Сочи (2)\DSCN12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-21321" b="14764"/>
          <a:stretch/>
        </p:blipFill>
        <p:spPr bwMode="auto">
          <a:xfrm>
            <a:off x="6448242" y="2304737"/>
            <a:ext cx="2489920" cy="231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o\Desktop\О.И. Сочи (2)\3ae844387e0462d8bba7833f5e90a74f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71" y="604243"/>
            <a:ext cx="2814463" cy="20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io\Desktop\О.И. Сочи (2)\xEFCmEvTNWWQ5EOcPJFv0Q-article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51643"/>
            <a:ext cx="246632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io\Desktop\О.И. Сочи (2)\DSCN12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686" y="4794139"/>
            <a:ext cx="2372541" cy="177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io\Desktop\О.И. Сочи (2)\DSCN1278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7747"/>
            <a:ext cx="3307928" cy="28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4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lumMod val="0"/>
                <a:lumOff val="100000"/>
                <a:alpha val="58000"/>
              </a:srgbClr>
            </a:gs>
            <a:gs pos="11000">
              <a:srgbClr val="FF6633"/>
            </a:gs>
            <a:gs pos="23000">
              <a:srgbClr val="FFFF00"/>
            </a:gs>
            <a:gs pos="56000">
              <a:srgbClr val="01A78F"/>
            </a:gs>
            <a:gs pos="99000">
              <a:srgbClr val="99B3FF"/>
            </a:gs>
            <a:gs pos="85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6095" y="3086962"/>
            <a:ext cx="2572397" cy="1921689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лыжные гонки на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Параолимпийских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зимних играх были проведены в 1976 г. в Швеции. В лыжных гонках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паралимпиады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 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спортсмены  24 стран.</a:t>
            </a:r>
          </a:p>
        </p:txBody>
      </p:sp>
      <p:pic>
        <p:nvPicPr>
          <p:cNvPr id="3074" name="Picture 2" descr="C:\Users\io\Desktop\О.И. Сочи (2)\DSCN1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2520280" cy="28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o\Desktop\О.И. Сочи (2)\DSCN14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/>
          <a:stretch/>
        </p:blipFill>
        <p:spPr bwMode="auto">
          <a:xfrm>
            <a:off x="3131840" y="278850"/>
            <a:ext cx="3256505" cy="23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o\Desktop\О.И. Сочи (2)\paralimpiada_ski_b(34)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6" y="4911869"/>
            <a:ext cx="2864216" cy="17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o\Desktop\О.И. Сочи (2)\960058464-pic4-452x302-3013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85" y="5133873"/>
            <a:ext cx="2506851" cy="15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io\Desktop\О.И. Сочи (2)\x_23a4e3f8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" r="558" b="21881"/>
          <a:stretch/>
        </p:blipFill>
        <p:spPr bwMode="auto">
          <a:xfrm>
            <a:off x="233416" y="3096634"/>
            <a:ext cx="2645063" cy="174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o\Desktop\О.И. Сочи (2)\24s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r="21929"/>
          <a:stretch/>
        </p:blipFill>
        <p:spPr bwMode="auto">
          <a:xfrm>
            <a:off x="9324528" y="475425"/>
            <a:ext cx="2038758" cy="263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io\Desktop\О.И. Сочи (2)\DSCN149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4" t="33361" r="44206" b="37134"/>
          <a:stretch/>
        </p:blipFill>
        <p:spPr bwMode="auto">
          <a:xfrm>
            <a:off x="3131840" y="2693326"/>
            <a:ext cx="3224255" cy="18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28" y="4743204"/>
            <a:ext cx="2952328" cy="19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3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o\Desktop\О.И. Сочи (2)\479029811-693X5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455431"/>
            <a:ext cx="2681610" cy="24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o\Desktop\О.И. Сочи (2)\iCADBMS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12" y="404663"/>
            <a:ext cx="2964548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o\Desktop\О.И. Сочи (2)\DSCN1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2242"/>
            <a:ext cx="3024336" cy="31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io\Desktop\О.И. Сочи (2)\13699162007479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4916" r="6515" b="22863"/>
          <a:stretch/>
        </p:blipFill>
        <p:spPr bwMode="auto">
          <a:xfrm>
            <a:off x="3178144" y="3036358"/>
            <a:ext cx="2703483" cy="31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io\Desktop\О.И. Сочи (2)\DSCN15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2" t="18513" r="26804" b="21187"/>
          <a:stretch/>
        </p:blipFill>
        <p:spPr bwMode="auto">
          <a:xfrm>
            <a:off x="6401308" y="-1"/>
            <a:ext cx="2419163" cy="27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o\Desktop\101NIKON\DSCN14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r="20353"/>
          <a:stretch/>
        </p:blipFill>
        <p:spPr bwMode="auto">
          <a:xfrm>
            <a:off x="-2508035" y="3182242"/>
            <a:ext cx="2516689" cy="31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3" y="548680"/>
            <a:ext cx="251095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4170835"/>
            <a:ext cx="30305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io\Desktop\101NIKON\DSCN14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r="20353"/>
          <a:stretch/>
        </p:blipFill>
        <p:spPr bwMode="auto">
          <a:xfrm>
            <a:off x="-2355635" y="3334642"/>
            <a:ext cx="2516689" cy="316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o\Desktop\О.И. Сочи (2)\DSCN1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-16507" r="-2718" b="16507"/>
          <a:stretch/>
        </p:blipFill>
        <p:spPr bwMode="auto">
          <a:xfrm>
            <a:off x="6095764" y="-72862"/>
            <a:ext cx="2616187" cy="221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o\Desktop\О.И. Сочи (2)\DSCN14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t="23721" r="19867" b="27698"/>
          <a:stretch/>
        </p:blipFill>
        <p:spPr bwMode="auto">
          <a:xfrm>
            <a:off x="2947321" y="224508"/>
            <a:ext cx="2664296" cy="19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io\Desktop\О.И. Сочи (2)\DSCN15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122" y="4445893"/>
            <a:ext cx="2810945" cy="22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io\Desktop\О.И. Сочи (2)\DSCN13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21229" b="5942"/>
          <a:stretch/>
        </p:blipFill>
        <p:spPr bwMode="auto">
          <a:xfrm>
            <a:off x="329997" y="184547"/>
            <a:ext cx="2394860" cy="195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io\Desktop\О.И. Сочи (2)\DSCN15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53068"/>
            <a:ext cx="2599720" cy="20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io\Desktop\О.И. Сочи (2)\DSCN1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0" y="2224214"/>
            <a:ext cx="2551814" cy="204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io\Desktop\О.И. Сочи (2)\DSCN12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05"/>
          <a:stretch/>
        </p:blipFill>
        <p:spPr bwMode="auto">
          <a:xfrm>
            <a:off x="2947320" y="2224214"/>
            <a:ext cx="2954747" cy="204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0"/>
          <a:stretch/>
        </p:blipFill>
        <p:spPr bwMode="auto">
          <a:xfrm>
            <a:off x="251520" y="4452730"/>
            <a:ext cx="2511425" cy="239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io\Desktop\О.И. Сочи (2)\DSCN126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t="8534" r="21602"/>
          <a:stretch/>
        </p:blipFill>
        <p:spPr bwMode="auto">
          <a:xfrm>
            <a:off x="9684568" y="401813"/>
            <a:ext cx="1455372" cy="194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>
                <a:lumMod val="87000"/>
              </a:srgbClr>
            </a:gs>
            <a:gs pos="100000">
              <a:srgbClr val="FEE7F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330824" cy="295232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effectLst/>
              </a:rPr>
              <a:t/>
            </a:r>
            <a:br>
              <a:rPr lang="ru-RU" sz="2700" b="1" dirty="0" smtClean="0">
                <a:effectLst/>
              </a:rPr>
            </a:b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Параолимпийские </a:t>
            </a: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игры»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первоначально было связано с термином  (паралич нижних конечностей), т.к. первые соревнования проводились среди людей с заболеваниями позвоночника. С началом участия в Играх спортсменов с другими видами инвалидности термин «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Параолимпийские 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игры» был переосмыслен как «рядом, вне Олимпиады». Новая интерпретация это проведении соревнований среди людей с инвалидностью  равноправно с Олимпийским играми.</a:t>
            </a:r>
            <a:b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4664"/>
            <a:ext cx="3384376" cy="2538282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00192" y="3933056"/>
            <a:ext cx="2160240" cy="201622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сборная СССР приняла участие 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зимних играх в 1984 году в Инсбруке, Австрия.-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/>
          <a:stretch/>
        </p:blipFill>
        <p:spPr bwMode="auto">
          <a:xfrm>
            <a:off x="323528" y="3118895"/>
            <a:ext cx="5746908" cy="356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777D7"/>
            </a:gs>
            <a:gs pos="46000">
              <a:srgbClr val="FEE7F2"/>
            </a:gs>
            <a:gs pos="75000">
              <a:srgbClr val="FAC77D"/>
            </a:gs>
            <a:gs pos="92000">
              <a:srgbClr val="FBA97D"/>
            </a:gs>
            <a:gs pos="95000">
              <a:srgbClr val="FBD49C"/>
            </a:gs>
            <a:gs pos="47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65" y="2453120"/>
            <a:ext cx="28829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23115"/>
            <a:ext cx="2249487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0" y="253766"/>
            <a:ext cx="2405103" cy="174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io\Desktop\О.И. Сочи (2)\DSCN13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9247" r="13785" b="13983"/>
          <a:stretch/>
        </p:blipFill>
        <p:spPr bwMode="auto">
          <a:xfrm>
            <a:off x="5668396" y="188640"/>
            <a:ext cx="3259109" cy="21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io\Desktop\О.И. Сочи (2)\DSCN13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r="11201" b="19579"/>
          <a:stretch/>
        </p:blipFill>
        <p:spPr bwMode="auto">
          <a:xfrm>
            <a:off x="33296" y="2321991"/>
            <a:ext cx="2549338" cy="217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io\Desktop\О.И. Сочи (2)\DSCN14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9652" r="23756" b="34160"/>
          <a:stretch/>
        </p:blipFill>
        <p:spPr bwMode="auto">
          <a:xfrm>
            <a:off x="2551492" y="117967"/>
            <a:ext cx="3056021" cy="22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io\Desktop\О.И. Сочи (2)\DSCN14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80278"/>
            <a:ext cx="3026813" cy="208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io\Desktop\О.И. Сочи (2)\DSCN138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14327" r="14850" b="13167"/>
          <a:stretch/>
        </p:blipFill>
        <p:spPr bwMode="auto">
          <a:xfrm>
            <a:off x="2863246" y="2415871"/>
            <a:ext cx="3076906" cy="211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io\Desktop\О.И. Сочи (2)\DSCN1420 - копия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8" t="14198" b="31410"/>
          <a:stretch/>
        </p:blipFill>
        <p:spPr bwMode="auto">
          <a:xfrm>
            <a:off x="2847509" y="4680278"/>
            <a:ext cx="2908723" cy="20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2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2880320" cy="6768751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 Олимпиады лег принцип лоскутного одеяла — сочетание 28 орнаментов 16 национальных промыслов России.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«Каждый из лоскутов насыщен персональным теплом множества народных промыслов различных регионов России: в одном одеяле объединили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уфтюжскую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роспись и вологодское кружево, гжель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жостовскую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эмаль,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кубачинские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узоры и цветы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павлово-посадских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платков, мезенскую роспись и хохлому, якутские узоры, ивановский ситец и другие характерные русские узоры. Таким образом, получили совершенно оригинальный и современный визуальный образ нашей Сочинской Олимпиады», Впервые сборная СССР приняла участие в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Параолимпийских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зимних играх в 1984 году в Инсбруке, Австрия.-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o\Desktop\О.И. Сочи (2)\DSCN1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15" y="188640"/>
            <a:ext cx="2817961" cy="32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o\Desktop\О.И. Сочи (2)\DSCN14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r="64070" b="3920"/>
          <a:stretch/>
        </p:blipFill>
        <p:spPr bwMode="auto">
          <a:xfrm>
            <a:off x="6300191" y="188641"/>
            <a:ext cx="2648193" cy="326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29860" y="4005064"/>
            <a:ext cx="29185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Сборная России победила на </a:t>
            </a:r>
            <a:r>
              <a:rPr lang="ru-RU" dirty="0" smtClean="0">
                <a:solidFill>
                  <a:schemeClr val="bg1"/>
                </a:solidFill>
              </a:rPr>
              <a:t>Параолимпийских </a:t>
            </a:r>
            <a:r>
              <a:rPr lang="ru-RU" dirty="0">
                <a:solidFill>
                  <a:schemeClr val="bg1"/>
                </a:solidFill>
              </a:rPr>
              <a:t>играх в Сочи в медальном зачете. На счету нашей команды 80 медалей — в том числе 30 золотых. Российская сборная установила рекорд по количеству наград на зимней </a:t>
            </a:r>
            <a:r>
              <a:rPr lang="ru-RU" dirty="0" err="1">
                <a:solidFill>
                  <a:schemeClr val="bg1"/>
                </a:solidFill>
              </a:rPr>
              <a:t>Паралимпиаде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143380"/>
            <a:ext cx="2797481" cy="209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9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4000">
              <a:srgbClr val="99CCFF"/>
            </a:gs>
            <a:gs pos="13000">
              <a:srgbClr val="9966FF"/>
            </a:gs>
            <a:gs pos="49000">
              <a:srgbClr val="CC99FF"/>
            </a:gs>
            <a:gs pos="93000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86536"/>
            <a:ext cx="2880320" cy="3250575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Волонтёры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настоящие олимпийцы, которые прониклись духом Олимпийских Игр» - так сказал о незаметных героях Олимпиад президент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  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Рогге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Волонтер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латыни означает «доброволец», то есть человек, который готов помогать по собственной воле, не ожидая материального вознаграждения за свой труд и свою помощь.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Волонтерских Центров «Сочи 2014» получила высокую оценку со стороны представителей МОК, российского Правительства и Оргкомитета «Сочи 2014».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2106535" cy="157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56"/>
            <a:ext cx="2843808" cy="212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132856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0"/>
          <a:stretch/>
        </p:blipFill>
        <p:spPr bwMode="auto">
          <a:xfrm>
            <a:off x="251520" y="4606835"/>
            <a:ext cx="2736407" cy="200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io\Desktop\О.И. Сочи (2)\DSCN12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9" t="18997" r="23040"/>
          <a:stretch/>
        </p:blipFill>
        <p:spPr bwMode="auto">
          <a:xfrm>
            <a:off x="6594699" y="4293097"/>
            <a:ext cx="2003273" cy="233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42" y="436059"/>
            <a:ext cx="2139130" cy="150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41515"/>
            <a:ext cx="2965034" cy="208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60419"/>
            <a:ext cx="3011917" cy="203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12000">
              <a:srgbClr val="FF6633"/>
            </a:gs>
            <a:gs pos="5000">
              <a:srgbClr val="FFFF00"/>
            </a:gs>
            <a:gs pos="73000">
              <a:srgbClr val="01A78F"/>
            </a:gs>
            <a:gs pos="100000">
              <a:srgbClr val="3366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30425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СПОРТИВНЫЕ СООРУЖЕНИЯ ЗИМНИХ ОЛИМПИЙСКИХ ИГР 2014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 (ПРИБРЕЖНЫЙ КЛАСТЕР)</a:t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0" y="2204864"/>
            <a:ext cx="76200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5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C53F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Транспорт на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параолимпийских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играх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08876"/>
            <a:ext cx="4532312" cy="251936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5"/>
          <a:stretch/>
        </p:blipFill>
        <p:spPr>
          <a:xfrm>
            <a:off x="4572000" y="1340768"/>
            <a:ext cx="4038600" cy="2496304"/>
          </a:xfrm>
        </p:spPr>
      </p:pic>
      <p:pic>
        <p:nvPicPr>
          <p:cNvPr id="1026" name="Picture 2" descr="C:\Users\io\Desktop\О.И. Сочи (2)\DSCN1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56552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o\Desktop\О.И. Сочи (2)\DSCN13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565529" cy="27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53000">
              <a:srgbClr val="F8B049"/>
            </a:gs>
            <a:gs pos="63000">
              <a:srgbClr val="FEE7F2"/>
            </a:gs>
            <a:gs pos="67000">
              <a:srgbClr val="F952A0"/>
            </a:gs>
            <a:gs pos="86000">
              <a:srgbClr val="C50849"/>
            </a:gs>
            <a:gs pos="60000">
              <a:srgbClr val="B43E85"/>
            </a:gs>
            <a:gs pos="100000">
              <a:srgbClr val="F8B04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188640"/>
            <a:ext cx="3744416" cy="144016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Олимпийский парк</a:t>
            </a:r>
            <a:endParaRPr lang="ru-RU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io\Desktop\О.И. Сочи (2)\DSCN13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77"/>
          <a:stretch/>
        </p:blipFill>
        <p:spPr bwMode="auto">
          <a:xfrm>
            <a:off x="1763688" y="974616"/>
            <a:ext cx="280544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o\Desktop\О.И. Сочи (2)\DSCN13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8"/>
          <a:stretch/>
        </p:blipFill>
        <p:spPr bwMode="auto">
          <a:xfrm>
            <a:off x="4860032" y="213732"/>
            <a:ext cx="3905632" cy="36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io\Desktop\О.И. Сочи (2)\DSCN13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13971" r="25917" b="25472"/>
          <a:stretch/>
        </p:blipFill>
        <p:spPr bwMode="auto">
          <a:xfrm>
            <a:off x="4860032" y="3926569"/>
            <a:ext cx="3867316" cy="29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io\Desktop\О.И. Сочи (2)\DSCN14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9" y="3775763"/>
            <a:ext cx="4394484" cy="30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89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3399"/>
            </a:gs>
            <a:gs pos="8000">
              <a:srgbClr val="FF6633"/>
            </a:gs>
            <a:gs pos="23000">
              <a:srgbClr val="FFFF00"/>
            </a:gs>
            <a:gs pos="89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2400"/>
            <a:ext cx="6912768" cy="126037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3200">
                  <a:solidFill>
                    <a:srgbClr val="00B0F0"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Олимпийский стадион «</a:t>
            </a:r>
            <a:r>
              <a:rPr lang="ru-RU" dirty="0" err="1" smtClean="0">
                <a:ln w="3200">
                  <a:solidFill>
                    <a:srgbClr val="00B0F0"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Фишт</a:t>
            </a:r>
            <a:r>
              <a:rPr lang="ru-RU" dirty="0" smtClean="0">
                <a:ln w="3200">
                  <a:solidFill>
                    <a:srgbClr val="00B0F0"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»</a:t>
            </a:r>
            <a:br>
              <a:rPr lang="ru-RU" dirty="0" smtClean="0">
                <a:ln w="3200">
                  <a:solidFill>
                    <a:srgbClr val="00B0F0"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ru-RU" dirty="0" smtClean="0">
                <a:ln w="3200">
                  <a:solidFill>
                    <a:srgbClr val="00B0F0"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вмещает 40 000 тысяч человек</a:t>
            </a:r>
            <a:endParaRPr lang="ru-RU" dirty="0">
              <a:ln w="3200">
                <a:solidFill>
                  <a:srgbClr val="00B0F0">
                    <a:alpha val="25000"/>
                  </a:srgbClr>
                </a:solidFill>
                <a:prstDash val="solid"/>
                <a:round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704856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7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238D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зимнего спорта «Айсберг», имеет сборно-разборную конструкцию и пригоден для транспортировки в другие города России для проведения соревнований после завершения Олимпийских и </a:t>
            </a:r>
            <a:r>
              <a:rPr lang="ru-RU" sz="3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Параолимпийских 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Сочи-2014.</a:t>
            </a:r>
            <a:b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, </a:t>
            </a:r>
            <a:endParaRPr lang="ru-RU" dirty="0"/>
          </a:p>
        </p:txBody>
      </p:sp>
      <p:pic>
        <p:nvPicPr>
          <p:cNvPr id="4098" name="Picture 2" descr="C:\Users\io\Desktop\О.И. Сочи (2)\DSCN13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b="17713"/>
          <a:stretch/>
        </p:blipFill>
        <p:spPr bwMode="auto">
          <a:xfrm>
            <a:off x="539552" y="2636912"/>
            <a:ext cx="7992888" cy="40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 ледовом дворце спорта  "Айсберг" </a:t>
            </a:r>
            <a:r>
              <a:rPr lang="ru-RU" sz="3200" dirty="0" smtClean="0">
                <a:solidFill>
                  <a:schemeClr val="bg1"/>
                </a:solidFill>
              </a:rPr>
              <a:t>проходили </a:t>
            </a:r>
            <a:r>
              <a:rPr lang="ru-RU" sz="3200" dirty="0">
                <a:solidFill>
                  <a:schemeClr val="bg1"/>
                </a:solidFill>
              </a:rPr>
              <a:t>соревнования по фигурному катанию и шорт-треку.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776864" cy="44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DF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2160240" cy="644495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«Большой» ледовый дворец.  вместимость  12 000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архитектуре Дворец напоминает замёрзшую каплю. Цвет покрытий купола — жемчужно-белый. Ночью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подсвечен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иллюминацией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&quot;Большой&quot; олимпийский дворец в Сочи-20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9"/>
          <a:stretch/>
        </p:blipFill>
        <p:spPr bwMode="auto">
          <a:xfrm>
            <a:off x="2915816" y="188640"/>
            <a:ext cx="57786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0"/>
          <a:stretch/>
        </p:blipFill>
        <p:spPr bwMode="auto">
          <a:xfrm>
            <a:off x="2915816" y="3501008"/>
            <a:ext cx="577864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7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473</Words>
  <Application>Microsoft Office PowerPoint</Application>
  <PresentationFormat>Экран (4:3)</PresentationFormat>
  <Paragraphs>26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Бумажная</vt:lpstr>
      <vt:lpstr>  XI Параолимпийские   игры    Сочи  -  2014</vt:lpstr>
      <vt:lpstr> Название «Параолимпийские игры» первоначально было связано с термином  (паралич нижних конечностей), т.к. первые соревнования проводились среди людей с заболеваниями позвоночника. С началом участия в Играх спортсменов с другими видами инвалидности термин «Параолимпийские игры» был переосмыслен как «рядом, вне Олимпиады». Новая интерпретация это проведении соревнований среди людей с инвалидностью  равноправно с Олимпийским играми. </vt:lpstr>
      <vt:lpstr>СПОРТИВНЫЕ СООРУЖЕНИЯ ЗИМНИХ ОЛИМПИЙСКИХ ИГР 2014  (ПРИБРЕЖНЫЙ КЛАСТЕР) </vt:lpstr>
      <vt:lpstr>Транспорт на параолимпийских играх</vt:lpstr>
      <vt:lpstr>Олимпийский парк</vt:lpstr>
      <vt:lpstr>Олимпийский стадион «Фишт» вмещает 40 000 тысяч человек</vt:lpstr>
      <vt:lpstr>Дворец зимнего спорта «Айсберг», имеет сборно-разборную конструкцию и пригоден для транспортировки в другие города России для проведения соревнований после завершения Олимпийских и Параолимпийских игр Сочи-2014. , </vt:lpstr>
      <vt:lpstr>В ледовом дворце спорта  "Айсберг" проходили соревнования по фигурному катанию и шорт-треку.</vt:lpstr>
      <vt:lpstr>«Большой» ледовый дворец.  вместимость  12 000 человек. По архитектуре Дворец напоминает замёрзшую каплю. Цвет покрытий купола — жемчужно-белый. Ночью подсвечен иллюминацией.</vt:lpstr>
      <vt:lpstr>Конькобежный центр «Арена-Адлер» находится в центре Олимпийского парка.  Вместимость арены -8 000 человек. После Олимпиады арену будут использовать как торгово-выставочный центр.</vt:lpstr>
      <vt:lpstr>Малая ледовая арена «Шайба» в Сочи предназначена для проведения соревнований по хоккею и следж-хоккею на зимней Олимпиаде в 2014 году</vt:lpstr>
      <vt:lpstr>Следж-хоккей. Изобретён тремя инвалидами из Швеции, которые занимались спортом на колясках на замёрзших озёрах. В финале параолимпийского турнира по следж-хоккею команда России завоевала серебряную медаль.</vt:lpstr>
      <vt:lpstr>Комплекс для керлинга «Ледяной куб». В дизайне «Ледяного куба» отражается демократичность и праздничность, лаконичность и доступность. конструкция «Куба» сборно-разборного типа. Вместимость 3000 человек.</vt:lpstr>
      <vt:lpstr>Лыжно-биатлонный комплекс  "Лаура" расположен на хребте Псехако, поселок Красная Поляна. Удаление от центра города Сочи - 90 км, от аэропорта Сочи - 60 км. Площадка расположена на высоте 850 - 1430 метров над уровнем моря.</vt:lpstr>
      <vt:lpstr>Это радость и слезы биатлона</vt:lpstr>
      <vt:lpstr>•Горнолыжный центр «Роза Хутор»;  предназначен для проведения соревнований по всем горнолыжным дисциплинам, которые включает в себя программа Паралимпиады Сочи-2014: слалом-супергигант, слалом-гигант, скоростной пуск и слалом. Общая длина горнолыжных трасс — 20 км. Вместимость «Розы Хутор» — 7 500 человек. В дальнейшем будет использован как часть крупного горнолыжного курорта.</vt:lpstr>
      <vt:lpstr>Первые лыжные гонки на Параолимпийских зимних играх были проведены в 1976 г. в Швеции. В лыжных гонках паралимпиады 2014  участвовали спортсмены  24 стран.</vt:lpstr>
      <vt:lpstr>Презентация PowerPoint</vt:lpstr>
      <vt:lpstr>Презентация PowerPoint</vt:lpstr>
      <vt:lpstr>Презентация PowerPoint</vt:lpstr>
      <vt:lpstr>В основу образа Олимпиады лег принцип лоскутного одеяла — сочетание 28 орнаментов 16 национальных промыслов России. «Каждый из лоскутов насыщен персональным теплом множества народных промыслов различных регионов России: в одном одеяле объединили уфтюжскую роспись и вологодское кружево, гжель и жостовскую эмаль, кубачинские узоры и цветы павлово-посадских платков, мезенскую роспись и хохлому, якутские узоры, ивановский ситец и другие характерные русские узоры. Таким образом, получили совершенно оригинальный и современный визуальный образ нашей Сочинской Олимпиады», Впервые сборная СССР приняла участие в Параолимпийских зимних играх в 1984 году в Инсбруке, Австрия.- </vt:lpstr>
      <vt:lpstr>- Волонтёры - настоящие олимпийцы, которые прониклись духом Олимпийских Игр» - так сказал о незаметных героях Олимпиад президент МОК    Жак Рогге. - Волонтер в переводе с латыни означает «доброволец», то есть человек, который готов помогать по собственной воле, не ожидая материального вознаграждения за свой труд и свою помощь.  - Работа Волонтерских Центров «Сочи 2014» получила высокую оценку со стороны представителей МОК, российского Правительства и Оргкомитета «Сочи 2014».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io</dc:creator>
  <cp:lastModifiedBy>1</cp:lastModifiedBy>
  <cp:revision>93</cp:revision>
  <dcterms:created xsi:type="dcterms:W3CDTF">2014-03-14T17:34:13Z</dcterms:created>
  <dcterms:modified xsi:type="dcterms:W3CDTF">2017-10-01T17:59:49Z</dcterms:modified>
</cp:coreProperties>
</file>