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1" r:id="rId5"/>
    <p:sldId id="272" r:id="rId6"/>
    <p:sldId id="274" r:id="rId7"/>
    <p:sldId id="275" r:id="rId8"/>
    <p:sldId id="276" r:id="rId9"/>
    <p:sldId id="279" r:id="rId10"/>
    <p:sldId id="277" r:id="rId11"/>
    <p:sldId id="278" r:id="rId12"/>
    <p:sldId id="273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EDB8-212B-49C4-B1FF-B77E478CE781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122D4-417D-411B-A22F-17DF5AB9E13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EDB8-212B-49C4-B1FF-B77E478CE781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122D4-417D-411B-A22F-17DF5AB9E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EDB8-212B-49C4-B1FF-B77E478CE781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122D4-417D-411B-A22F-17DF5AB9E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EDB8-212B-49C4-B1FF-B77E478CE781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122D4-417D-411B-A22F-17DF5AB9E13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EDB8-212B-49C4-B1FF-B77E478CE781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122D4-417D-411B-A22F-17DF5AB9E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EDB8-212B-49C4-B1FF-B77E478CE781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122D4-417D-411B-A22F-17DF5AB9E13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EDB8-212B-49C4-B1FF-B77E478CE781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122D4-417D-411B-A22F-17DF5AB9E13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EDB8-212B-49C4-B1FF-B77E478CE781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122D4-417D-411B-A22F-17DF5AB9E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EDB8-212B-49C4-B1FF-B77E478CE781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122D4-417D-411B-A22F-17DF5AB9E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EDB8-212B-49C4-B1FF-B77E478CE781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122D4-417D-411B-A22F-17DF5AB9E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EDB8-212B-49C4-B1FF-B77E478CE781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122D4-417D-411B-A22F-17DF5AB9E13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9A8EDB8-212B-49C4-B1FF-B77E478CE781}" type="datetimeFigureOut">
              <a:rPr lang="ru-RU" smtClean="0"/>
              <a:t>19.01.2015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02122D4-417D-411B-A22F-17DF5AB9E13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3933057"/>
            <a:ext cx="4464496" cy="2001608"/>
          </a:xfrm>
        </p:spPr>
        <p:txBody>
          <a:bodyPr/>
          <a:lstStyle/>
          <a:p>
            <a:r>
              <a:rPr lang="ru-RU" dirty="0" smtClean="0"/>
              <a:t>Учитель ИЗО </a:t>
            </a:r>
          </a:p>
          <a:p>
            <a:r>
              <a:rPr lang="ru-RU" dirty="0" smtClean="0"/>
              <a:t>МБОУ «Ивановская СОШ»</a:t>
            </a:r>
          </a:p>
          <a:p>
            <a:r>
              <a:rPr lang="ru-RU" dirty="0" err="1" smtClean="0"/>
              <a:t>Колдоркина</a:t>
            </a:r>
            <a:r>
              <a:rPr lang="ru-RU" dirty="0" smtClean="0"/>
              <a:t> Ольга Александровна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260648"/>
            <a:ext cx="7858875" cy="4664809"/>
          </a:xfrm>
        </p:spPr>
        <p:txBody>
          <a:bodyPr/>
          <a:lstStyle/>
          <a:p>
            <a:pPr marL="182880" indent="0"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Знаменитые архитектурные ансамбли Москвы и Санкт - Петербурга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0"/>
            <a:ext cx="9577064" cy="141277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Московский государственный университет </a:t>
            </a:r>
            <a:r>
              <a:rPr lang="ru-RU" sz="3600" dirty="0"/>
              <a:t>имени </a:t>
            </a:r>
            <a:r>
              <a:rPr lang="ru-RU" sz="3600" dirty="0" smtClean="0"/>
              <a:t>М</a:t>
            </a:r>
            <a:r>
              <a:rPr lang="ru-RU" sz="3600" dirty="0"/>
              <a:t>. В. Ломоносова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628800"/>
            <a:ext cx="3960440" cy="489654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/>
              <a:t> Он основан в 1755 году. Учреждение университета в Москве стало возможным благодаря деятельности выдающегося ученого-энциклопедиста, первого русского академика Михаила Васильевича Ломоносова (1711–1765).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4871863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70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920879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Третьяковская галерея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556792"/>
            <a:ext cx="3744416" cy="496855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Третьяковская галерея в Москве - самый известный музей. Как Эрмитаж в Санкт-Петербурге, как Лувр в Париже или музей Прадо в Мадриде – так Третьяковская галерея является своеобразной визитной карточкой Москвы.</a:t>
            </a:r>
          </a:p>
          <a:p>
            <a:endParaRPr lang="ru-RU" dirty="0"/>
          </a:p>
          <a:p>
            <a:r>
              <a:rPr lang="ru-RU" dirty="0"/>
              <a:t>Датой основания Третьяковской галереи считается 1856 год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460851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73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856984" cy="664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29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80920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ЕКАТЕРИНИСКИЙ ДВОРЕЦ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92896"/>
            <a:ext cx="468052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348880"/>
            <a:ext cx="360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Чрезвычайно пышен и грациозен Екатерининский дворец! Протяженность его фасада 306 м. Царскосельский дворцово-парковый ансамбль – одна из вершин творчества Растрелли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1641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24935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Петропавловская крепость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052736"/>
            <a:ext cx="8856984" cy="5472608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/>
              <a:t>С истории создания Петропавловской крепости начинается история Санкт-Петербурга. С 1700 года Россия вела Северную войну со Швецией, к 1703 были отвоёваны </a:t>
            </a:r>
            <a:r>
              <a:rPr lang="ru-RU" dirty="0" err="1"/>
              <a:t>приневские</a:t>
            </a:r>
            <a:r>
              <a:rPr lang="ru-RU" dirty="0"/>
              <a:t> земли. Для их защиты от нападения шведов здесь было необходимо закрепиться</a:t>
            </a:r>
            <a:r>
              <a:rPr lang="ru-RU" dirty="0" smtClean="0"/>
              <a:t>.</a:t>
            </a:r>
          </a:p>
          <a:p>
            <a:pPr marL="45720" indent="0">
              <a:buNone/>
            </a:pPr>
            <a:r>
              <a:rPr lang="ru-RU" dirty="0"/>
              <a:t>При строительстве Петропавловской крепости был применён совершенно новый для России принцип сооружения фортификаций. Толщина стен бастионов достигла порядка 20 метров (5-6 метров кирпичной стены снаружи и изнутри, между ними земляная засыпка с толчёным кирпичом), высота стен - 12 метров. Под стены крепости было забито порядка 40 000 свай. На </a:t>
            </a:r>
            <a:r>
              <a:rPr lang="ru-RU" dirty="0" smtClean="0"/>
              <a:t>каждом </a:t>
            </a:r>
            <a:r>
              <a:rPr lang="ru-RU" dirty="0"/>
              <a:t>бастионе установили по 50-60 орудий. </a:t>
            </a:r>
            <a:endParaRPr lang="ru-RU" dirty="0" smtClean="0"/>
          </a:p>
          <a:p>
            <a:pPr marL="45720" indent="0">
              <a:buNone/>
            </a:pPr>
            <a:r>
              <a:rPr lang="ru-RU" dirty="0"/>
              <a:t>В 1798-1806 годах по проекту А. Порто строится здания Монетного Двора. Монетный двор переведён из Москвы в Санкт-Петербург в 1724 году, до постройки специального здания монеты чеканили в помещениях Трубецкого и Нарышкина бастионов. До недавнего времени только здесь производились все металлические монеты, все ордена и медали (за исключением орденов ручной работы). С конца 1990-х годов монеты начали чеканить и в Москве. </a:t>
            </a:r>
          </a:p>
        </p:txBody>
      </p:sp>
    </p:spTree>
    <p:extLst>
      <p:ext uri="{BB962C8B-B14F-4D97-AF65-F5344CB8AC3E}">
        <p14:creationId xmlns:p14="http://schemas.microsoft.com/office/powerpoint/2010/main" val="293280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98" y="97211"/>
            <a:ext cx="4636338" cy="373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9" y="3861048"/>
            <a:ext cx="4608511" cy="280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2776"/>
            <a:ext cx="453548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15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05273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Зимний дворец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19" y="836713"/>
            <a:ext cx="4526257" cy="626469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Зимний дворец был построен  для Елизаветы Петровны по проекту </a:t>
            </a:r>
            <a:r>
              <a:rPr lang="ru-RU" dirty="0" err="1"/>
              <a:t>Франческо</a:t>
            </a:r>
            <a:r>
              <a:rPr lang="ru-RU" dirty="0"/>
              <a:t> </a:t>
            </a:r>
            <a:r>
              <a:rPr lang="ru-RU" dirty="0" err="1"/>
              <a:t>Бартоломео</a:t>
            </a:r>
            <a:r>
              <a:rPr lang="ru-RU" dirty="0"/>
              <a:t> Растрелли в 1754-1762 годы и до 1917 года оставался главной императорской резиденцией. Это четвертый по счету каменный Зимний дворец</a:t>
            </a:r>
            <a:r>
              <a:rPr lang="ru-RU" dirty="0" smtClean="0"/>
              <a:t>.</a:t>
            </a:r>
          </a:p>
          <a:p>
            <a:r>
              <a:rPr lang="ru-RU" dirty="0"/>
              <a:t> Помимо Зимнего дворца в ансамбль вошли: здание Главного Штаба, построенное по проекту </a:t>
            </a:r>
            <a:r>
              <a:rPr lang="ru-RU" dirty="0" err="1"/>
              <a:t>К.И.Росси</a:t>
            </a:r>
            <a:r>
              <a:rPr lang="ru-RU" dirty="0"/>
              <a:t>, а так же здание Штаба Гвардейского корпуса, созданное по проекту архитектора </a:t>
            </a:r>
            <a:r>
              <a:rPr lang="ru-RU" dirty="0" err="1"/>
              <a:t>А.Брюллова</a:t>
            </a:r>
            <a:r>
              <a:rPr lang="ru-RU" dirty="0"/>
              <a:t>. В 1834 году на Дворцовой площади торжественно был открыт монумент, посвященный победе русских войск в войне с Наполеоном-Александровская колонна, исполненный по проекту </a:t>
            </a:r>
            <a:r>
              <a:rPr lang="ru-RU" dirty="0" err="1"/>
              <a:t>О.Монферрана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77" y="1340768"/>
            <a:ext cx="422446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09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74068"/>
            <a:ext cx="8136903" cy="139874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Здание Главного Штаба и Александровская колонна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996952"/>
            <a:ext cx="7461448" cy="173415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32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453650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32" y="3068960"/>
            <a:ext cx="469521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79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404664"/>
            <a:ext cx="7622232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Эрмитаж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339752" y="2420888"/>
            <a:ext cx="6400800" cy="38164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848872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53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548680"/>
            <a:ext cx="7406208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Крейсер «Аврора»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36912"/>
            <a:ext cx="6400800" cy="36724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7177980" cy="406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8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332656"/>
            <a:ext cx="7478216" cy="165618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Архитектурный ансамбль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484784"/>
            <a:ext cx="7920880" cy="460851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от </a:t>
            </a:r>
            <a:r>
              <a:rPr lang="ru-RU" dirty="0"/>
              <a:t>франц. </a:t>
            </a:r>
            <a:r>
              <a:rPr lang="ru-RU" dirty="0" err="1"/>
              <a:t>ensemble</a:t>
            </a:r>
            <a:r>
              <a:rPr lang="ru-RU" dirty="0"/>
              <a:t> – совокупность), ряд сооружений, образующих стройное целое, т. е. подчиненных единому ритму, размещенных с учетом определенных точек зрительского восприятия, масштабно и пропорционально соотнесенных друг с другом и образующих уравновешенную композицию. Ансамбль может строиться как на принципе симметрии (Версаль, 17–18 вв.), так и асимметрии (афинский Акрополь, 5 в. до н. э.), объединять здания одной эпохи и стиля (Смольный монастырь в Санкт-Петербурге в стиле барокко, Б. Ф. Растрелли, 1748–54) или разностильные (Новодевичий монастырь в Москве, 16–17 вв.).</a:t>
            </a:r>
          </a:p>
          <a:p>
            <a:r>
              <a:rPr lang="ru-RU" b="1" dirty="0"/>
              <a:t>Основные типы ансамблей</a:t>
            </a:r>
            <a:r>
              <a:rPr lang="ru-RU" dirty="0"/>
              <a:t>: ансамбль городской площади; ансамбль главного здания (дворцового, общественного) и примыкающих к нему флигелей; дворцово-парковый ансамбль. </a:t>
            </a:r>
          </a:p>
        </p:txBody>
      </p:sp>
    </p:spTree>
    <p:extLst>
      <p:ext uri="{BB962C8B-B14F-4D97-AF65-F5344CB8AC3E}">
        <p14:creationId xmlns:p14="http://schemas.microsoft.com/office/powerpoint/2010/main" val="16569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332656"/>
            <a:ext cx="6512511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Казанский собор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348880"/>
            <a:ext cx="6400800" cy="38164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09750"/>
            <a:ext cx="7810750" cy="442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04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80919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Памятник Петру </a:t>
            </a:r>
            <a:r>
              <a:rPr lang="en-US" dirty="0" smtClean="0"/>
              <a:t>I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(Медный всадник)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852936"/>
            <a:ext cx="6400800" cy="34563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560840" cy="448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57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260648"/>
            <a:ext cx="6512511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Дворцовый мост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340768"/>
            <a:ext cx="4320480" cy="5184576"/>
          </a:xfrm>
        </p:spPr>
        <p:txBody>
          <a:bodyPr>
            <a:normAutofit/>
          </a:bodyPr>
          <a:lstStyle/>
          <a:p>
            <a:r>
              <a:rPr lang="ru-RU" dirty="0"/>
              <a:t>Дворцовый мост – </a:t>
            </a:r>
            <a:r>
              <a:rPr lang="ru-RU" dirty="0" err="1"/>
              <a:t>пятипролётный</a:t>
            </a:r>
            <a:r>
              <a:rPr lang="ru-RU" dirty="0"/>
              <a:t> чугунный мост, с центральным двукрылым разводным пролётом. Он переброшен через Большую Неву и соединяет Адмиралтейский остров (его Дворцовую площадь) со Стрелкой Васильевского острова. Его длина - 260,1 м, ширина - 27,8 м, уникальный разводной механизм моста поднимает вверх 700-тонные центральные пролёты!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3"/>
            <a:ext cx="4332475" cy="4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3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48478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Архитектурные </a:t>
            </a:r>
            <a:r>
              <a:rPr lang="ru-RU" dirty="0"/>
              <a:t>ансамбли Москвы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484784"/>
            <a:ext cx="3888432" cy="5112568"/>
          </a:xfrm>
        </p:spPr>
        <p:txBody>
          <a:bodyPr>
            <a:normAutofit fontScale="85000" lnSpcReduction="20000"/>
          </a:bodyPr>
          <a:lstStyle/>
          <a:p>
            <a:pPr marL="45720" indent="0" algn="ctr"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Красная площадь</a:t>
            </a:r>
          </a:p>
          <a:p>
            <a:pPr marL="4572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Красная площадь — главная и наиболее известная площадь Москвы, расположена в Китай-городе, у северо-восточной стены Кремля, между Кремлёвским проездом, проездом Воскресенские ворота, Никольской улицей, Ильинкой, Варваркой и Васильевским спуском к Кремлёвской набережной. К западу от неё находится Московский Кремль, к востоку — Верхние (ГУМ) и Средние торговые ряды, к северу — Исторический музей и Казанский собор, к югу — Покровский собор (храм Василия Блаженного).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4824"/>
            <a:ext cx="4427984" cy="392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80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476672"/>
            <a:ext cx="7838256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Архангельский собор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132856"/>
            <a:ext cx="4752528" cy="41948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 smtClean="0"/>
              <a:t>Собор </a:t>
            </a:r>
            <a:r>
              <a:rPr lang="ru-RU" sz="3200" dirty="0"/>
              <a:t>святого Архистратига </a:t>
            </a:r>
            <a:r>
              <a:rPr lang="ru-RU" sz="3200" dirty="0" err="1"/>
              <a:t>Михаиила</a:t>
            </a:r>
            <a:r>
              <a:rPr lang="ru-RU" sz="3200" dirty="0"/>
              <a:t> (Архангельский собор) в Кремле — православный храм, расположенный на Соборной площади Московского Кремля.</a:t>
            </a:r>
          </a:p>
          <a:p>
            <a:pPr marL="45720" indent="0">
              <a:buNone/>
            </a:pPr>
            <a:endParaRPr lang="ru-RU" sz="3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67240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404664"/>
            <a:ext cx="7478216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Успенский собор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556792"/>
            <a:ext cx="3960440" cy="4824536"/>
          </a:xfrm>
        </p:spPr>
        <p:txBody>
          <a:bodyPr/>
          <a:lstStyle/>
          <a:p>
            <a:pPr marL="45720" indent="0">
              <a:buNone/>
            </a:pPr>
            <a:r>
              <a:rPr lang="ru-RU" dirty="0"/>
              <a:t>Успенский собор Московского Кремля — православный храм, расположенный на Соборной площади Московского Кремля.. Сооружён в 1475—1479 под руководством итальянского зодчего Аристотеля </a:t>
            </a:r>
            <a:r>
              <a:rPr lang="ru-RU" dirty="0" err="1"/>
              <a:t>Фиораванти</a:t>
            </a:r>
            <a:r>
              <a:rPr lang="ru-RU" dirty="0"/>
              <a:t>.  Старейшее полностью сохранившееся здание Москвы.</a:t>
            </a:r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865612" cy="536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38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488832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Царь-колокол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132856"/>
            <a:ext cx="3744416" cy="4320480"/>
          </a:xfrm>
        </p:spPr>
        <p:txBody>
          <a:bodyPr/>
          <a:lstStyle/>
          <a:p>
            <a:pPr marL="45720" indent="0">
              <a:buNone/>
            </a:pPr>
            <a:r>
              <a:rPr lang="ru-RU" sz="3200" dirty="0"/>
              <a:t>Царь-колокол — памятник русского литейного искусства 18 века.</a:t>
            </a: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4200525" cy="528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96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188640"/>
            <a:ext cx="7190184" cy="936104"/>
          </a:xfrm>
        </p:spPr>
        <p:txBody>
          <a:bodyPr/>
          <a:lstStyle/>
          <a:p>
            <a:pPr marL="0" indent="0" algn="ctr">
              <a:buNone/>
            </a:pPr>
            <a:r>
              <a:rPr lang="vi-VN" dirty="0"/>
              <a:t>Царь-пу́шка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3672408" cy="5616624"/>
          </a:xfrm>
        </p:spPr>
        <p:txBody>
          <a:bodyPr>
            <a:normAutofit/>
          </a:bodyPr>
          <a:lstStyle/>
          <a:p>
            <a:r>
              <a:rPr lang="ru-RU" dirty="0" err="1"/>
              <a:t>Царь-пу́шка</a:t>
            </a:r>
            <a:r>
              <a:rPr lang="ru-RU" dirty="0"/>
              <a:t> — средневековое артиллерийское орудие (бомбарда), памятник русской артиллерии и литейного искусства, отлитое из бронзы в 1586 году русским мастером А. </a:t>
            </a:r>
            <a:r>
              <a:rPr lang="ru-RU" dirty="0" err="1"/>
              <a:t>Чоховым</a:t>
            </a:r>
            <a:r>
              <a:rPr lang="ru-RU" dirty="0"/>
              <a:t> на Пушечном дворе.</a:t>
            </a:r>
          </a:p>
          <a:p>
            <a:r>
              <a:rPr lang="ru-RU" dirty="0"/>
              <a:t>Длина пушки — 5,34 м, наружный диаметр ствола — 120 см, диаметр узорного пояса у дула — 134 см, калибр 890 мм, масса — 39,31 т.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112" y="1772816"/>
            <a:ext cx="496855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50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5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Собор Василия Блаженного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340768"/>
            <a:ext cx="4536504" cy="5328592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/>
              <a:t>Собор Покрова Пресвятой </a:t>
            </a:r>
            <a:r>
              <a:rPr lang="ru-RU" dirty="0" smtClean="0"/>
              <a:t>Богородицы , </a:t>
            </a:r>
            <a:r>
              <a:rPr lang="ru-RU" dirty="0"/>
              <a:t>что на Рву, также называемый Собор Василия Блаженного — православный храм, расположенный на Красной площади Китай-города в Москве. Широко известный памятник русской архитектуры. До XVII века обычно назывался Троицким, так как первоначальный деревянный храм был посвящён Святой Троице; был также известен как «иерусалимский», что связано как с посвящением одного из приделов, так и с совершавшимся в Вербное воскресенье крестным ходом к нему из Успенского собора с «шествием на </a:t>
            </a:r>
            <a:r>
              <a:rPr lang="ru-RU" dirty="0" err="1"/>
              <a:t>осляти</a:t>
            </a:r>
            <a:r>
              <a:rPr lang="ru-RU" dirty="0"/>
              <a:t>» Патриарха.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286250" cy="542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61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526"/>
            <a:ext cx="8964488" cy="1266234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/>
              <a:t>Государственный исторический музей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268760"/>
            <a:ext cx="4104456" cy="532859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smtClean="0"/>
              <a:t>Основан </a:t>
            </a:r>
            <a:r>
              <a:rPr lang="ru-RU" dirty="0"/>
              <a:t>музей указом императора Александра Второго 21 февраля 1872 года, а первых посетителей принял 27 мая 1883 года. Здание для Исторического музея на Красной площади  было построено по проекту выдающихся архитекторов В.О. Шервуда и А.А. Семенова в псевдорусском стиле с элементами теремной архитектуры, отделку интерьеров выполнили известные художники Айвазовский, Репин, Васнецов, Коровин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32048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35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98</TotalTime>
  <Words>948</Words>
  <Application>Microsoft Office PowerPoint</Application>
  <PresentationFormat>Экран (4:3)</PresentationFormat>
  <Paragraphs>45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Знаменитые архитектурные ансамбли Москвы и Санкт - Петербурга</vt:lpstr>
      <vt:lpstr>Архитектурный ансамбль</vt:lpstr>
      <vt:lpstr>Архитектурные ансамбли Москвы </vt:lpstr>
      <vt:lpstr>Архангельский собор</vt:lpstr>
      <vt:lpstr>Успенский собор </vt:lpstr>
      <vt:lpstr>Царь-колокол</vt:lpstr>
      <vt:lpstr>Царь-пу́шка</vt:lpstr>
      <vt:lpstr>Собор Василия Блаженного </vt:lpstr>
      <vt:lpstr>Государственный исторический музей</vt:lpstr>
      <vt:lpstr>Московский государственный университет имени М. В. Ломоносова </vt:lpstr>
      <vt:lpstr>Третьяковская галерея</vt:lpstr>
      <vt:lpstr>Презентация PowerPoint</vt:lpstr>
      <vt:lpstr>ЕКАТЕРИНИСКИЙ ДВОРЕЦ</vt:lpstr>
      <vt:lpstr>Петропавловская крепость</vt:lpstr>
      <vt:lpstr>Презентация PowerPoint</vt:lpstr>
      <vt:lpstr>Зимний дворец</vt:lpstr>
      <vt:lpstr>Здание Главного Штаба и Александровская колонна </vt:lpstr>
      <vt:lpstr>Эрмитаж</vt:lpstr>
      <vt:lpstr>Крейсер «Аврора»</vt:lpstr>
      <vt:lpstr>Казанский собор</vt:lpstr>
      <vt:lpstr>Памятник Петру I  (Медный всадник)</vt:lpstr>
      <vt:lpstr>Дворцовый мост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Знаменитые архитектурные ансамбли Москвы и Санкт - Петербурга</dc:title>
  <dc:creator>МБОУ Ивановская СОШ</dc:creator>
  <cp:lastModifiedBy>МБОУ Ивановская СОШ</cp:lastModifiedBy>
  <cp:revision>10</cp:revision>
  <dcterms:created xsi:type="dcterms:W3CDTF">2015-01-19T17:54:28Z</dcterms:created>
  <dcterms:modified xsi:type="dcterms:W3CDTF">2015-01-19T19:32:56Z</dcterms:modified>
</cp:coreProperties>
</file>