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56" r:id="rId5"/>
    <p:sldId id="25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420" y="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F773CCC1-6A2A-4360-9341-CA0986CB3C79}" type="datetimeFigureOut">
              <a:rPr lang="ru-RU" smtClean="0"/>
              <a:t>05.01.2018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4E8DA7C7-2164-4665-A870-BCC91AD6B62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1988840"/>
            <a:ext cx="734481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Хафизова Роза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Зуфаровна</a:t>
            </a:r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2000" b="1" spc="600" dirty="0" smtClean="0">
                <a:solidFill>
                  <a:srgbClr val="0070C0"/>
                </a:solidFill>
              </a:rPr>
              <a:t> </a:t>
            </a:r>
            <a:r>
              <a:rPr lang="ru-RU" sz="2000" b="1" spc="600" dirty="0" err="1" smtClean="0">
                <a:solidFill>
                  <a:srgbClr val="0070C0"/>
                </a:solidFill>
              </a:rPr>
              <a:t>г.Казань</a:t>
            </a:r>
            <a:r>
              <a:rPr lang="ru-RU" sz="2000" b="1" spc="600" dirty="0">
                <a:solidFill>
                  <a:srgbClr val="0070C0"/>
                </a:solidFill>
              </a:rPr>
              <a:t>,</a:t>
            </a:r>
            <a:r>
              <a:rPr lang="ru-RU" sz="2000" b="1" spc="600" dirty="0" smtClean="0">
                <a:solidFill>
                  <a:srgbClr val="0070C0"/>
                </a:solidFill>
              </a:rPr>
              <a:t> Московский район,</a:t>
            </a:r>
          </a:p>
          <a:p>
            <a:pPr algn="ctr"/>
            <a:r>
              <a:rPr lang="ru-RU" sz="2000" b="1" spc="600" dirty="0" smtClean="0">
                <a:solidFill>
                  <a:srgbClr val="0070C0"/>
                </a:solidFill>
              </a:rPr>
              <a:t>МБОУ «Гимназия№122 имени </a:t>
            </a:r>
            <a:r>
              <a:rPr lang="ru-RU" sz="2000" b="1" spc="600" dirty="0" err="1" smtClean="0">
                <a:solidFill>
                  <a:srgbClr val="0070C0"/>
                </a:solidFill>
              </a:rPr>
              <a:t>Ж.А.Зайцевой</a:t>
            </a:r>
            <a:r>
              <a:rPr lang="ru-RU" sz="2000" b="1" spc="600" dirty="0" smtClean="0">
                <a:solidFill>
                  <a:srgbClr val="0070C0"/>
                </a:solidFill>
              </a:rPr>
              <a:t>»</a:t>
            </a:r>
          </a:p>
          <a:p>
            <a:pPr algn="ctr"/>
            <a:endParaRPr lang="ru-RU" sz="2400" b="1" spc="600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 родного(татарского) языка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184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4" y="1988840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spc="600" dirty="0" smtClean="0">
                <a:solidFill>
                  <a:srgbClr val="0070C0"/>
                </a:solidFill>
              </a:rPr>
              <a:t>В </a:t>
            </a:r>
            <a:r>
              <a:rPr lang="ru-RU" sz="4000" b="1" spc="600" dirty="0" err="1" smtClean="0">
                <a:solidFill>
                  <a:srgbClr val="0070C0"/>
                </a:solidFill>
              </a:rPr>
              <a:t>гОсТ</a:t>
            </a:r>
            <a:r>
              <a:rPr lang="ru-RU" sz="4000" b="1" spc="600" dirty="0" err="1">
                <a:solidFill>
                  <a:srgbClr val="0070C0"/>
                </a:solidFill>
              </a:rPr>
              <a:t>я</a:t>
            </a:r>
            <a:r>
              <a:rPr lang="ru-RU" sz="4000" b="1" spc="600" dirty="0" err="1" smtClean="0">
                <a:solidFill>
                  <a:srgbClr val="0070C0"/>
                </a:solidFill>
              </a:rPr>
              <a:t>Х</a:t>
            </a:r>
            <a:r>
              <a:rPr lang="ru-RU" sz="4000" b="1" spc="600" dirty="0" smtClean="0">
                <a:solidFill>
                  <a:srgbClr val="0070C0"/>
                </a:solidFill>
              </a:rPr>
              <a:t> у </a:t>
            </a:r>
            <a:r>
              <a:rPr lang="ru-RU" sz="4000" b="1" spc="600" dirty="0" err="1" smtClean="0">
                <a:solidFill>
                  <a:srgbClr val="0070C0"/>
                </a:solidFill>
              </a:rPr>
              <a:t>СкАзКи</a:t>
            </a:r>
            <a:r>
              <a:rPr lang="ru-RU" sz="4000" b="1" spc="600" dirty="0" smtClean="0">
                <a:solidFill>
                  <a:srgbClr val="0070C0"/>
                </a:solidFill>
              </a:rPr>
              <a:t>…</a:t>
            </a:r>
            <a:endParaRPr lang="ru-RU" sz="4000" b="1" spc="600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15413" y="4582869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Кроссворд составлен для любознательных учеников, которые любят читать сказки</a:t>
            </a:r>
            <a:endParaRPr lang="ru-RU" b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376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124744"/>
            <a:ext cx="77768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0070C0"/>
                </a:solidFill>
              </a:rPr>
              <a:t>В</a:t>
            </a:r>
            <a:r>
              <a:rPr lang="ru-RU" b="1" dirty="0" smtClean="0">
                <a:solidFill>
                  <a:srgbClr val="0070C0"/>
                </a:solidFill>
              </a:rPr>
              <a:t>опросы к кроссворду.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</a:rPr>
              <a:t>1. </a:t>
            </a:r>
            <a:r>
              <a:rPr lang="ru-RU" b="1" dirty="0" smtClean="0">
                <a:solidFill>
                  <a:srgbClr val="0070C0"/>
                </a:solidFill>
              </a:rPr>
              <a:t>Автор </a:t>
            </a:r>
            <a:r>
              <a:rPr lang="ru-RU" b="1" dirty="0" smtClean="0">
                <a:solidFill>
                  <a:srgbClr val="0070C0"/>
                </a:solidFill>
              </a:rPr>
              <a:t>сказок «</a:t>
            </a:r>
            <a:r>
              <a:rPr lang="ru-RU" b="1" dirty="0" err="1" smtClean="0">
                <a:solidFill>
                  <a:srgbClr val="0070C0"/>
                </a:solidFill>
              </a:rPr>
              <a:t>Тараканище</a:t>
            </a:r>
            <a:r>
              <a:rPr lang="ru-RU" b="1" dirty="0" smtClean="0">
                <a:solidFill>
                  <a:srgbClr val="0070C0"/>
                </a:solidFill>
              </a:rPr>
              <a:t>», «</a:t>
            </a:r>
            <a:r>
              <a:rPr lang="ru-RU" b="1" dirty="0" err="1" smtClean="0">
                <a:solidFill>
                  <a:srgbClr val="0070C0"/>
                </a:solidFill>
              </a:rPr>
              <a:t>Мойдодыр</a:t>
            </a:r>
            <a:r>
              <a:rPr lang="ru-RU" b="1" dirty="0" smtClean="0">
                <a:solidFill>
                  <a:srgbClr val="0070C0"/>
                </a:solidFill>
              </a:rPr>
              <a:t>», «</a:t>
            </a:r>
            <a:r>
              <a:rPr lang="ru-RU" b="1" dirty="0" err="1" smtClean="0">
                <a:solidFill>
                  <a:srgbClr val="0070C0"/>
                </a:solidFill>
              </a:rPr>
              <a:t>Федорино</a:t>
            </a:r>
            <a:r>
              <a:rPr lang="ru-RU" b="1" dirty="0" smtClean="0">
                <a:solidFill>
                  <a:srgbClr val="0070C0"/>
                </a:solidFill>
              </a:rPr>
              <a:t> горе» и др.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2. Весёлый, озорной и очень любопытный деревянный человечек с длинным-предлинным носом. </a:t>
            </a:r>
            <a:endParaRPr lang="ru-RU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3. Он очень добрый, смелый, но его терпеть не может Синьор Помидор. </a:t>
            </a:r>
            <a:endParaRPr lang="ru-RU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4. Соломенный друг Элли и </a:t>
            </a:r>
            <a:r>
              <a:rPr lang="ru-RU" b="1" dirty="0" err="1" smtClean="0">
                <a:solidFill>
                  <a:srgbClr val="0070C0"/>
                </a:solidFill>
              </a:rPr>
              <a:t>Тотошки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5. Он очень любит хвастаться, не любит учиться, но при этом всё желает знать, а ещё он путешествовал на воздушном шаре и летал с Пончиком на Луну.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Выноска со стрелками влево/вправо 2">
            <a:hlinkClick r:id="rId2" action="ppaction://hlinksldjump"/>
          </p:cNvPr>
          <p:cNvSpPr/>
          <p:nvPr/>
        </p:nvSpPr>
        <p:spPr>
          <a:xfrm>
            <a:off x="971600" y="260648"/>
            <a:ext cx="576064" cy="360040"/>
          </a:xfrm>
          <a:prstGeom prst="leftRightArrow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5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980772"/>
              </p:ext>
            </p:extLst>
          </p:nvPr>
        </p:nvGraphicFramePr>
        <p:xfrm>
          <a:off x="1524000" y="1397000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endParaRPr lang="ru-RU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2.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1.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3.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4.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6.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7.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8.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9.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10</a:t>
                      </a:r>
                      <a:endParaRPr lang="ru-RU" sz="16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44417"/>
              </p:ext>
            </p:extLst>
          </p:nvPr>
        </p:nvGraphicFramePr>
        <p:xfrm>
          <a:off x="2699792" y="1412776"/>
          <a:ext cx="406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</a:rPr>
                        <a:t>Ч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</a:rPr>
                        <a:t>У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</a:rPr>
                        <a:t>К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</a:rPr>
                        <a:t>О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>
                            <a:glow rad="5461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В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>
                          <a:glow rad="5461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</a:rPr>
                        <a:t>С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</a:rPr>
                        <a:t>К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</a:rPr>
                        <a:t>И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n>
                            <a:solidFill>
                              <a:schemeClr val="accent1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</a:rPr>
                        <a:t>Й</a:t>
                      </a:r>
                      <a:endParaRPr lang="ru-RU" b="1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572040"/>
              </p:ext>
            </p:extLst>
          </p:nvPr>
        </p:nvGraphicFramePr>
        <p:xfrm>
          <a:off x="1547664" y="1772816"/>
          <a:ext cx="4032440" cy="442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"/>
                <a:gridCol w="403244"/>
                <a:gridCol w="403244"/>
                <a:gridCol w="403244"/>
                <a:gridCol w="403244"/>
                <a:gridCol w="403244"/>
                <a:gridCol w="403244"/>
                <a:gridCol w="403244"/>
                <a:gridCol w="403244"/>
                <a:gridCol w="403244"/>
              </a:tblGrid>
              <a:tr h="442848"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/>
                        </a:rPr>
                        <a:t>Б</a:t>
                      </a:r>
                      <a:endParaRPr lang="ru-RU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/>
                        </a:rPr>
                        <a:t>У</a:t>
                      </a:r>
                      <a:endParaRPr lang="ru-RU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/>
                        </a:rPr>
                        <a:t>А</a:t>
                      </a:r>
                      <a:endParaRPr lang="ru-RU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/>
                        </a:rPr>
                        <a:t>Т</a:t>
                      </a:r>
                      <a:endParaRPr lang="ru-RU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/>
                        </a:rPr>
                        <a:t>И</a:t>
                      </a:r>
                      <a:endParaRPr lang="ru-RU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/>
                        </a:rPr>
                        <a:t>Н</a:t>
                      </a:r>
                      <a:endParaRPr lang="ru-RU" b="1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5842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5842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443576"/>
              </p:ext>
            </p:extLst>
          </p:nvPr>
        </p:nvGraphicFramePr>
        <p:xfrm>
          <a:off x="2771802" y="2132856"/>
          <a:ext cx="362899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22"/>
                <a:gridCol w="403222"/>
                <a:gridCol w="403222"/>
                <a:gridCol w="403222"/>
                <a:gridCol w="403222"/>
                <a:gridCol w="403222"/>
                <a:gridCol w="403222"/>
                <a:gridCol w="403222"/>
                <a:gridCol w="4032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Ч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П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7493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Л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7493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903654"/>
              </p:ext>
            </p:extLst>
          </p:nvPr>
        </p:nvGraphicFramePr>
        <p:xfrm>
          <a:off x="3131840" y="2492896"/>
          <a:ext cx="3251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С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Р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7874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Ш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7874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034099"/>
              </p:ext>
            </p:extLst>
          </p:nvPr>
        </p:nvGraphicFramePr>
        <p:xfrm>
          <a:off x="4355976" y="2852936"/>
          <a:ext cx="3251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5461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Е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5461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З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Й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К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564176"/>
              </p:ext>
            </p:extLst>
          </p:nvPr>
        </p:nvGraphicFramePr>
        <p:xfrm>
          <a:off x="3149600" y="3243580"/>
          <a:ext cx="2844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К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 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5588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Б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5588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К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98288"/>
              </p:ext>
            </p:extLst>
          </p:nvPr>
        </p:nvGraphicFramePr>
        <p:xfrm>
          <a:off x="2771800" y="3645024"/>
          <a:ext cx="3251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Д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Е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Р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8636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С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8636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297643"/>
              </p:ext>
            </p:extLst>
          </p:nvPr>
        </p:nvGraphicFramePr>
        <p:xfrm>
          <a:off x="3563888" y="4005064"/>
          <a:ext cx="2844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Т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Р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8128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Т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8128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011361"/>
              </p:ext>
            </p:extLst>
          </p:nvPr>
        </p:nvGraphicFramePr>
        <p:xfrm>
          <a:off x="3563888" y="4365104"/>
          <a:ext cx="2438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Г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У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Д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5715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В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5715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И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585880"/>
              </p:ext>
            </p:extLst>
          </p:nvPr>
        </p:nvGraphicFramePr>
        <p:xfrm>
          <a:off x="4355976" y="4725144"/>
          <a:ext cx="2844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/>
                <a:gridCol w="406400"/>
                <a:gridCol w="406400"/>
                <a:gridCol w="406400"/>
                <a:gridCol w="406400"/>
                <a:gridCol w="406400"/>
                <a:gridCol w="40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З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effectLst>
                            <a:glow rad="965200">
                              <a:srgbClr val="FFFF00">
                                <a:alpha val="40000"/>
                              </a:srgbClr>
                            </a:glow>
                          </a:effectLst>
                        </a:rPr>
                        <a:t>О</a:t>
                      </a:r>
                      <a:endParaRPr lang="ru-RU" b="1" dirty="0">
                        <a:solidFill>
                          <a:srgbClr val="002060"/>
                        </a:solidFill>
                        <a:effectLst>
                          <a:glow rad="965200">
                            <a:srgbClr val="FFFF00">
                              <a:alpha val="40000"/>
                            </a:srgbClr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Л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У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Ш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К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</a:rPr>
                        <a:t>А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060600" y="288429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5.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Вертикальный свиток 1">
            <a:hlinkClick r:id="rId2" action="ppaction://hlinksldjump"/>
          </p:cNvPr>
          <p:cNvSpPr/>
          <p:nvPr/>
        </p:nvSpPr>
        <p:spPr>
          <a:xfrm>
            <a:off x="1187624" y="5359139"/>
            <a:ext cx="720080" cy="720080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1-5</a:t>
            </a:r>
            <a:endParaRPr lang="ru-RU" dirty="0"/>
          </a:p>
        </p:txBody>
      </p:sp>
      <p:sp>
        <p:nvSpPr>
          <p:cNvPr id="20" name="Вертикальный свиток 19">
            <a:hlinkClick r:id="rId3" action="ppaction://hlinksldjump"/>
          </p:cNvPr>
          <p:cNvSpPr/>
          <p:nvPr/>
        </p:nvSpPr>
        <p:spPr>
          <a:xfrm>
            <a:off x="7236296" y="5359139"/>
            <a:ext cx="864096" cy="720080"/>
          </a:xfrm>
          <a:prstGeom prst="vertic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5-10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01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052736"/>
            <a:ext cx="7488832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0070C0"/>
                </a:solidFill>
              </a:rPr>
              <a:t>В</a:t>
            </a:r>
            <a:r>
              <a:rPr lang="ru-RU" b="1" dirty="0" smtClean="0">
                <a:solidFill>
                  <a:srgbClr val="0070C0"/>
                </a:solidFill>
              </a:rPr>
              <a:t>опросы к кроссворду.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6</a:t>
            </a:r>
            <a:r>
              <a:rPr lang="ru-RU" b="1" dirty="0" smtClean="0">
                <a:solidFill>
                  <a:srgbClr val="0070C0"/>
                </a:solidFill>
              </a:rPr>
              <a:t>. Персонаж русской народной сказки, которого съела лиса.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7. Датский писатель, написавший множество интересных сказок для детей («Русалочка», «Дикие лебеди», «</a:t>
            </a:r>
            <a:r>
              <a:rPr lang="ru-RU" b="1" dirty="0" err="1" smtClean="0">
                <a:solidFill>
                  <a:srgbClr val="0070C0"/>
                </a:solidFill>
              </a:rPr>
              <a:t>Дюймовочка</a:t>
            </a:r>
            <a:r>
              <a:rPr lang="ru-RU" b="1" dirty="0" smtClean="0">
                <a:solidFill>
                  <a:srgbClr val="0070C0"/>
                </a:solidFill>
              </a:rPr>
              <a:t>» и др.)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8. Она подарила Буратино Золотой ключик.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9. Как звали волшебника и правителя Изумрудного города, к которому шли Элли и её друзья, чтобы рассказать о своих желаниях?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10. Карета из тыквы, хрустальные туфельки… Как звали девушку, которой подарила эти подарки Фея?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Выноска со стрелками влево/вправо 2">
            <a:hlinkClick r:id="rId2" action="ppaction://hlinksldjump"/>
          </p:cNvPr>
          <p:cNvSpPr/>
          <p:nvPr/>
        </p:nvSpPr>
        <p:spPr>
          <a:xfrm>
            <a:off x="971600" y="260648"/>
            <a:ext cx="576064" cy="360040"/>
          </a:xfrm>
          <a:prstGeom prst="leftRightArrow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0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131</TotalTime>
  <Words>315</Words>
  <Application>Microsoft Office PowerPoint</Application>
  <PresentationFormat>Экран (4:3)</PresentationFormat>
  <Paragraphs>110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Кутюр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23</cp:revision>
  <dcterms:created xsi:type="dcterms:W3CDTF">2018-01-05T11:36:26Z</dcterms:created>
  <dcterms:modified xsi:type="dcterms:W3CDTF">2018-01-05T15:59:08Z</dcterms:modified>
</cp:coreProperties>
</file>