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30" r:id="rId2"/>
    <p:sldId id="297" r:id="rId3"/>
    <p:sldId id="257" r:id="rId4"/>
    <p:sldId id="260" r:id="rId5"/>
    <p:sldId id="298" r:id="rId6"/>
    <p:sldId id="262" r:id="rId7"/>
    <p:sldId id="258" r:id="rId8"/>
    <p:sldId id="299" r:id="rId9"/>
    <p:sldId id="300" r:id="rId10"/>
    <p:sldId id="261" r:id="rId11"/>
    <p:sldId id="259" r:id="rId12"/>
    <p:sldId id="263" r:id="rId13"/>
    <p:sldId id="301" r:id="rId14"/>
    <p:sldId id="266" r:id="rId15"/>
    <p:sldId id="302" r:id="rId16"/>
    <p:sldId id="264" r:id="rId17"/>
    <p:sldId id="303" r:id="rId18"/>
    <p:sldId id="304" r:id="rId19"/>
    <p:sldId id="265" r:id="rId20"/>
    <p:sldId id="305" r:id="rId21"/>
    <p:sldId id="306" r:id="rId22"/>
    <p:sldId id="307" r:id="rId23"/>
    <p:sldId id="269" r:id="rId24"/>
    <p:sldId id="309" r:id="rId25"/>
    <p:sldId id="267" r:id="rId26"/>
    <p:sldId id="310" r:id="rId27"/>
    <p:sldId id="270" r:id="rId28"/>
    <p:sldId id="311" r:id="rId29"/>
    <p:sldId id="271" r:id="rId30"/>
    <p:sldId id="268" r:id="rId31"/>
    <p:sldId id="312" r:id="rId32"/>
    <p:sldId id="272" r:id="rId33"/>
    <p:sldId id="314" r:id="rId34"/>
    <p:sldId id="313" r:id="rId35"/>
    <p:sldId id="273" r:id="rId36"/>
    <p:sldId id="278" r:id="rId37"/>
    <p:sldId id="315" r:id="rId38"/>
    <p:sldId id="316" r:id="rId39"/>
    <p:sldId id="317" r:id="rId40"/>
    <p:sldId id="274" r:id="rId41"/>
    <p:sldId id="318" r:id="rId42"/>
    <p:sldId id="319" r:id="rId43"/>
    <p:sldId id="275" r:id="rId44"/>
    <p:sldId id="320" r:id="rId45"/>
    <p:sldId id="276" r:id="rId46"/>
    <p:sldId id="321" r:id="rId47"/>
    <p:sldId id="277" r:id="rId48"/>
    <p:sldId id="322" r:id="rId49"/>
    <p:sldId id="279" r:id="rId50"/>
    <p:sldId id="323" r:id="rId51"/>
    <p:sldId id="280" r:id="rId52"/>
    <p:sldId id="281" r:id="rId53"/>
    <p:sldId id="324" r:id="rId54"/>
    <p:sldId id="325" r:id="rId55"/>
    <p:sldId id="283" r:id="rId56"/>
    <p:sldId id="287" r:id="rId57"/>
    <p:sldId id="284" r:id="rId58"/>
    <p:sldId id="285" r:id="rId59"/>
    <p:sldId id="282" r:id="rId60"/>
    <p:sldId id="326" r:id="rId61"/>
    <p:sldId id="327" r:id="rId62"/>
    <p:sldId id="289" r:id="rId63"/>
    <p:sldId id="288" r:id="rId64"/>
    <p:sldId id="328" r:id="rId65"/>
    <p:sldId id="290" r:id="rId66"/>
    <p:sldId id="291" r:id="rId67"/>
    <p:sldId id="292" r:id="rId68"/>
    <p:sldId id="293" r:id="rId69"/>
    <p:sldId id="294" r:id="rId70"/>
    <p:sldId id="296" r:id="rId71"/>
    <p:sldId id="331"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1434" y="-22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10.01.2013</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10.01.2013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10.01.2013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10.01.2013</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10.01.2013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10.01.2013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10.01.2013</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10.01.2013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10.01.2013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10.01.2013</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10.01.2013</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10.01.2013</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5.jpg"/></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sz="4900" dirty="0" smtClean="0">
                <a:solidFill>
                  <a:srgbClr val="FF0000"/>
                </a:solidFill>
              </a:rPr>
              <a:t>Воронеж! Сердца моего частица!</a:t>
            </a:r>
            <a:endParaRPr lang="ru-RU" sz="4900" dirty="0">
              <a:solidFill>
                <a:srgbClr val="FF0000"/>
              </a:solidFill>
            </a:endParaRPr>
          </a:p>
        </p:txBody>
      </p:sp>
      <p:sp>
        <p:nvSpPr>
          <p:cNvPr id="3" name="Объект 2"/>
          <p:cNvSpPr>
            <a:spLocks noGrp="1"/>
          </p:cNvSpPr>
          <p:nvPr>
            <p:ph sz="half" idx="1"/>
          </p:nvPr>
        </p:nvSpPr>
        <p:spPr/>
        <p:txBody>
          <a:bodyPr>
            <a:normAutofit/>
          </a:bodyPr>
          <a:lstStyle/>
          <a:p>
            <a:endParaRPr lang="ru-RU"/>
          </a:p>
        </p:txBody>
      </p:sp>
      <p:sp>
        <p:nvSpPr>
          <p:cNvPr id="5" name="Объект 4"/>
          <p:cNvSpPr>
            <a:spLocks noGrp="1"/>
          </p:cNvSpPr>
          <p:nvPr>
            <p:ph sz="half" idx="2"/>
          </p:nvPr>
        </p:nvSpPr>
        <p:spPr/>
        <p:txBody>
          <a:bodyPr>
            <a:normAutofit/>
          </a:bodyPr>
          <a:lstStyle/>
          <a:p>
            <a:pPr algn="r"/>
            <a:endParaRPr lang="ru-RU" dirty="0" smtClean="0"/>
          </a:p>
          <a:p>
            <a:pPr algn="r"/>
            <a:endParaRPr lang="ru-RU" dirty="0"/>
          </a:p>
          <a:p>
            <a:pPr algn="r"/>
            <a:endParaRPr lang="ru-RU" dirty="0" smtClean="0"/>
          </a:p>
          <a:p>
            <a:pPr algn="r"/>
            <a:endParaRPr lang="ru-RU" dirty="0"/>
          </a:p>
          <a:p>
            <a:pPr algn="r"/>
            <a:endParaRPr lang="ru-RU" dirty="0" smtClean="0"/>
          </a:p>
          <a:p>
            <a:pPr algn="r"/>
            <a:endParaRPr lang="ru-RU" dirty="0"/>
          </a:p>
          <a:p>
            <a:pPr algn="r"/>
            <a:r>
              <a:rPr lang="ru-RU" sz="2400" dirty="0" smtClean="0"/>
              <a:t>Автор: Левина Е.Л. Учитель истории и обществознания МБОУ СОШ № </a:t>
            </a:r>
            <a:r>
              <a:rPr lang="ru-RU" sz="3200" dirty="0" smtClean="0"/>
              <a:t>12</a:t>
            </a:r>
            <a:endParaRPr lang="ru-RU" sz="3200"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412776"/>
            <a:ext cx="4680520" cy="4848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47729979"/>
      </p:ext>
    </p:extLst>
  </p:cSld>
  <p:clrMapOvr>
    <a:masterClrMapping/>
  </p:clrMapOvr>
  <mc:AlternateContent xmlns:mc="http://schemas.openxmlformats.org/markup-compatibility/2006" xmlns:p14="http://schemas.microsoft.com/office/powerpoint/2010/main">
    <mc:Choice Requires="p14">
      <p:transition spd="slow" p14:dur="3750" advTm="18163">
        <p14:reveal/>
      </p:transition>
    </mc:Choice>
    <mc:Fallback xmlns="">
      <p:transition spd="slow" advTm="18163">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dirty="0"/>
              <a:t/>
            </a:r>
            <a:br>
              <a:rPr lang="ru-RU" dirty="0"/>
            </a:br>
            <a:r>
              <a:rPr lang="ru-RU" sz="4900" dirty="0">
                <a:solidFill>
                  <a:srgbClr val="FF0000"/>
                </a:solidFill>
              </a:rPr>
              <a:t>Первое</a:t>
            </a:r>
            <a:r>
              <a:rPr lang="ru-RU" sz="4900" b="1" dirty="0">
                <a:solidFill>
                  <a:srgbClr val="FF0000"/>
                </a:solidFill>
              </a:rPr>
              <a:t> </a:t>
            </a:r>
            <a:r>
              <a:rPr lang="ru-RU" sz="4900" dirty="0">
                <a:solidFill>
                  <a:srgbClr val="FF0000"/>
                </a:solidFill>
              </a:rPr>
              <a:t>упоминание</a:t>
            </a:r>
            <a:r>
              <a:rPr lang="ru-RU" sz="4900" b="1" dirty="0">
                <a:solidFill>
                  <a:srgbClr val="FF0000"/>
                </a:solidFill>
              </a:rPr>
              <a:t> </a:t>
            </a:r>
            <a:r>
              <a:rPr lang="ru-RU" sz="4900" dirty="0">
                <a:solidFill>
                  <a:srgbClr val="FF0000"/>
                </a:solidFill>
              </a:rPr>
              <a:t>о</a:t>
            </a:r>
            <a:r>
              <a:rPr lang="ru-RU" sz="4900" b="1" dirty="0">
                <a:solidFill>
                  <a:srgbClr val="FF0000"/>
                </a:solidFill>
              </a:rPr>
              <a:t> </a:t>
            </a:r>
            <a:r>
              <a:rPr lang="ru-RU" sz="4900" dirty="0">
                <a:solidFill>
                  <a:srgbClr val="FF0000"/>
                </a:solidFill>
              </a:rPr>
              <a:t>Воронеже</a:t>
            </a:r>
            <a:r>
              <a:rPr lang="ru-RU" sz="4900" b="1" dirty="0">
                <a:solidFill>
                  <a:srgbClr val="FF0000"/>
                </a:solidFill>
              </a:rPr>
              <a:t> </a:t>
            </a:r>
            <a:endParaRPr lang="ru-RU" dirty="0">
              <a:solidFill>
                <a:srgbClr val="FF0000"/>
              </a:solidFill>
            </a:endParaRPr>
          </a:p>
        </p:txBody>
      </p:sp>
      <p:sp>
        <p:nvSpPr>
          <p:cNvPr id="5" name="Объект 4"/>
          <p:cNvSpPr>
            <a:spLocks noGrp="1"/>
          </p:cNvSpPr>
          <p:nvPr>
            <p:ph sz="half" idx="1"/>
          </p:nvPr>
        </p:nvSpPr>
        <p:spPr>
          <a:xfrm>
            <a:off x="611560" y="1268760"/>
            <a:ext cx="3816424" cy="4886003"/>
          </a:xfrm>
        </p:spPr>
        <p:txBody>
          <a:bodyPr>
            <a:noAutofit/>
          </a:bodyPr>
          <a:lstStyle/>
          <a:p>
            <a:r>
              <a:rPr lang="ru-RU" sz="1600" dirty="0" smtClean="0"/>
              <a:t>Первые </a:t>
            </a:r>
            <a:r>
              <a:rPr lang="ru-RU" sz="1600" dirty="0"/>
              <a:t>упоминания о поселении датируются 1177 годом. Соответственная запись обнаружена в </a:t>
            </a:r>
            <a:r>
              <a:rPr lang="ru-RU" sz="1600" dirty="0" err="1"/>
              <a:t>Никоновской</a:t>
            </a:r>
            <a:r>
              <a:rPr lang="ru-RU" sz="1600" dirty="0"/>
              <a:t>, Лаврентьевской и </a:t>
            </a:r>
            <a:r>
              <a:rPr lang="ru-RU" sz="1600" dirty="0" err="1"/>
              <a:t>Ипатьевской</a:t>
            </a:r>
            <a:r>
              <a:rPr lang="ru-RU" sz="1600" dirty="0"/>
              <a:t> летописях. В древних сказаниях рассказывается о битве рязанских и владимирских князей, а также о побеге рязанского правителя Ярополка в Воронеж. По сказаньям Лаврентьевской летописи </a:t>
            </a:r>
            <a:r>
              <a:rPr lang="ru-RU" sz="1600" dirty="0" err="1"/>
              <a:t>владимирцы</a:t>
            </a:r>
            <a:r>
              <a:rPr lang="ru-RU" sz="1600" dirty="0"/>
              <a:t> победили и потребовали выдачи рязанского воеводы. Жители Рязани на пути в «</a:t>
            </a:r>
            <a:r>
              <a:rPr lang="ru-RU" sz="1600" dirty="0" err="1"/>
              <a:t>Вороножь</a:t>
            </a:r>
            <a:r>
              <a:rPr lang="ru-RU" sz="1600" dirty="0"/>
              <a:t>» выдали врагам беглеца. В </a:t>
            </a:r>
            <a:r>
              <a:rPr lang="ru-RU" sz="1600" dirty="0" err="1"/>
              <a:t>Ипатьевском</a:t>
            </a:r>
            <a:r>
              <a:rPr lang="ru-RU" sz="1600" dirty="0"/>
              <a:t> летописном своде также упоминается данное событие, но населённый пункт называют здесь «</a:t>
            </a:r>
            <a:r>
              <a:rPr lang="ru-RU" sz="1600" dirty="0" err="1"/>
              <a:t>Воронажем</a:t>
            </a:r>
            <a:r>
              <a:rPr lang="ru-RU" sz="1600" dirty="0"/>
              <a:t>» и «</a:t>
            </a:r>
            <a:r>
              <a:rPr lang="ru-RU" sz="1600" dirty="0" err="1"/>
              <a:t>Вороняжем</a:t>
            </a:r>
            <a:r>
              <a:rPr lang="ru-RU" sz="1600" dirty="0" smtClean="0"/>
              <a:t>».</a:t>
            </a:r>
            <a:endParaRPr lang="ru-RU" sz="1600" dirty="0"/>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0546" y="1524000"/>
            <a:ext cx="3694545"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74305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6735" y="188640"/>
            <a:ext cx="8229600" cy="1219200"/>
          </a:xfrm>
        </p:spPr>
        <p:txBody>
          <a:bodyPr>
            <a:noAutofit/>
          </a:bodyPr>
          <a:lstStyle/>
          <a:p>
            <a:pPr algn="ctr"/>
            <a:r>
              <a:rPr lang="ru-RU" sz="4400" dirty="0">
                <a:solidFill>
                  <a:srgbClr val="FF0000"/>
                </a:solidFill>
              </a:rPr>
              <a:t>Первое упоминание о Воронеже</a:t>
            </a:r>
          </a:p>
        </p:txBody>
      </p:sp>
      <p:sp>
        <p:nvSpPr>
          <p:cNvPr id="5" name="Объект 4"/>
          <p:cNvSpPr>
            <a:spLocks noGrp="1"/>
          </p:cNvSpPr>
          <p:nvPr>
            <p:ph sz="half" idx="1"/>
          </p:nvPr>
        </p:nvSpPr>
        <p:spPr/>
        <p:txBody>
          <a:bodyPr>
            <a:normAutofit fontScale="70000" lnSpcReduction="20000"/>
          </a:bodyPr>
          <a:lstStyle/>
          <a:p>
            <a:r>
              <a:rPr lang="ru-RU" dirty="0"/>
              <a:t> </a:t>
            </a:r>
          </a:p>
          <a:p>
            <a:endParaRPr lang="ru-RU" dirty="0"/>
          </a:p>
        </p:txBody>
      </p:sp>
      <p:sp>
        <p:nvSpPr>
          <p:cNvPr id="6" name="Объект 5"/>
          <p:cNvSpPr>
            <a:spLocks noGrp="1"/>
          </p:cNvSpPr>
          <p:nvPr>
            <p:ph sz="half" idx="2"/>
          </p:nvPr>
        </p:nvSpPr>
        <p:spPr/>
        <p:txBody>
          <a:bodyPr>
            <a:normAutofit fontScale="70000" lnSpcReduction="20000"/>
          </a:bodyPr>
          <a:lstStyle/>
          <a:p>
            <a:r>
              <a:rPr lang="ru-RU" sz="2800" dirty="0"/>
              <a:t>Основываясь на этих отрывках, историки полагают, что Воронеж как поселение существовал уже в XII столетии. Город также вспоминается в мемуарах Юлиана, венгерского монаха, что был выдающим средневековым путешественником Европы и дважды посещал Русь: в 1235 и 1238 годах. При описании расправы татар над жителями Курского княжества снова появляются записи о лесах вблизи Воронежа. В виду имеется место у одноименной реки.</a:t>
            </a:r>
          </a:p>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700808"/>
            <a:ext cx="4176464" cy="45861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9451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27584" y="476672"/>
            <a:ext cx="8229600" cy="864096"/>
          </a:xfrm>
        </p:spPr>
        <p:txBody>
          <a:bodyPr>
            <a:normAutofit/>
          </a:bodyPr>
          <a:lstStyle/>
          <a:p>
            <a:pPr algn="ctr"/>
            <a:r>
              <a:rPr lang="ru-RU" sz="4400" dirty="0" smtClean="0">
                <a:solidFill>
                  <a:srgbClr val="FF0000"/>
                </a:solidFill>
              </a:rPr>
              <a:t> </a:t>
            </a:r>
            <a:endParaRPr lang="ru-RU" dirty="0"/>
          </a:p>
        </p:txBody>
      </p:sp>
      <p:pic>
        <p:nvPicPr>
          <p:cNvPr id="2" name="Объект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5576" y="1700808"/>
            <a:ext cx="3888432" cy="41764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Объект 5"/>
          <p:cNvSpPr>
            <a:spLocks noGrp="1"/>
          </p:cNvSpPr>
          <p:nvPr>
            <p:ph sz="half" idx="2"/>
          </p:nvPr>
        </p:nvSpPr>
        <p:spPr/>
        <p:txBody>
          <a:bodyPr>
            <a:normAutofit fontScale="62500" lnSpcReduction="20000"/>
          </a:bodyPr>
          <a:lstStyle/>
          <a:p>
            <a:r>
              <a:rPr lang="ru-RU" dirty="0" smtClean="0"/>
              <a:t>В </a:t>
            </a:r>
            <a:r>
              <a:rPr lang="ru-RU" dirty="0"/>
              <a:t>1571 году боярин Михаил Воротынский «на Поле» (на территориях современных Орловской, Курской, Белгородской, Харьковской, Луганской, Липецкой и Тамбовской областей) организовал сторожевую службу Московского государства. Строго в определённое время и по заранее заданным маршрутам выезжали станицы (конные отряды), в летнее время в некоторых местах выставлялись сторожевые посты. Наиболее крупным сторожевым постом был пост у Богатого затона, который был ликвидирован после основания Воронежа. Воронеж вместе с городом Ливны стали первыми южными укреплёнными городами в конце XVI века, защищавшими Московское государство от набегов крымских и ногайских татар в придонских степях</a:t>
            </a:r>
            <a:r>
              <a:rPr lang="ru-RU" dirty="0" smtClean="0"/>
              <a:t>.</a:t>
            </a:r>
            <a:endParaRPr lang="ru-RU" dirty="0"/>
          </a:p>
        </p:txBody>
      </p:sp>
    </p:spTree>
    <p:extLst>
      <p:ext uri="{BB962C8B-B14F-4D97-AF65-F5344CB8AC3E}">
        <p14:creationId xmlns:p14="http://schemas.microsoft.com/office/powerpoint/2010/main" val="1990102770"/>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Город - крепость</a:t>
            </a:r>
            <a:endParaRPr lang="ru-RU" sz="4800" dirty="0">
              <a:solidFill>
                <a:srgbClr val="FF0000"/>
              </a:solidFill>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1772816"/>
            <a:ext cx="4059238" cy="42484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Объект 3"/>
          <p:cNvSpPr>
            <a:spLocks noGrp="1"/>
          </p:cNvSpPr>
          <p:nvPr>
            <p:ph sz="half" idx="2"/>
          </p:nvPr>
        </p:nvSpPr>
        <p:spPr/>
        <p:txBody>
          <a:bodyPr>
            <a:normAutofit fontScale="77500" lnSpcReduction="20000"/>
          </a:bodyPr>
          <a:lstStyle/>
          <a:p>
            <a:r>
              <a:rPr lang="ru-RU" dirty="0"/>
              <a:t>Воронежская крепость была построена под руководством первого воронежского воеводы Семёна Фёдоровича Сабурова. На строительство были присланы крестьяне из Данкова, Переславля Рязанского, Ряжска, а также плотники, стрельцы и другие служилые люди. В 1590 году крепость была подожжена украинскими казаками-</a:t>
            </a:r>
            <a:r>
              <a:rPr lang="ru-RU" dirty="0" err="1"/>
              <a:t>черкасами</a:t>
            </a:r>
            <a:r>
              <a:rPr lang="ru-RU" dirty="0"/>
              <a:t>. Город был почти полностью уничтожен. Несмотря на это уже к 1594 году Воронеж был «рублен» заново.</a:t>
            </a:r>
          </a:p>
          <a:p>
            <a:endParaRPr lang="ru-RU" dirty="0"/>
          </a:p>
        </p:txBody>
      </p:sp>
    </p:spTree>
    <p:extLst>
      <p:ext uri="{BB962C8B-B14F-4D97-AF65-F5344CB8AC3E}">
        <p14:creationId xmlns:p14="http://schemas.microsoft.com/office/powerpoint/2010/main" val="3910773321"/>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28097"/>
            <a:ext cx="8229600" cy="1143000"/>
          </a:xfrm>
        </p:spPr>
        <p:txBody>
          <a:bodyPr>
            <a:normAutofit/>
          </a:bodyPr>
          <a:lstStyle/>
          <a:p>
            <a:pPr algn="ctr"/>
            <a:r>
              <a:rPr lang="ru-RU" sz="4800" dirty="0" smtClean="0">
                <a:solidFill>
                  <a:srgbClr val="FF0000"/>
                </a:solidFill>
              </a:rPr>
              <a:t>Царский указ</a:t>
            </a:r>
            <a:endParaRPr lang="ru-RU" sz="4800" dirty="0">
              <a:solidFill>
                <a:srgbClr val="FF0000"/>
              </a:solidFill>
            </a:endParaRPr>
          </a:p>
        </p:txBody>
      </p:sp>
      <p:sp>
        <p:nvSpPr>
          <p:cNvPr id="5" name="Объект 4"/>
          <p:cNvSpPr>
            <a:spLocks noGrp="1"/>
          </p:cNvSpPr>
          <p:nvPr>
            <p:ph sz="half" idx="1"/>
          </p:nvPr>
        </p:nvSpPr>
        <p:spPr>
          <a:xfrm>
            <a:off x="457200" y="1268760"/>
            <a:ext cx="4038600" cy="4857403"/>
          </a:xfrm>
        </p:spPr>
        <p:txBody>
          <a:bodyPr>
            <a:noAutofit/>
          </a:bodyPr>
          <a:lstStyle/>
          <a:p>
            <a:r>
              <a:rPr lang="ru-RU" sz="1400" dirty="0"/>
              <a:t>Царский указ об основании Воронежа пока не найден. В архиве хранится распоряжение боярина Никиты Романовича Юрьева от 1 марта 1586 года о реорганизации сторожевой службы на южной окраине Московского государства, в котором написано: «По государеву царёву и великого князя Фёдора Ивановича всея Руси указу и по приговору бояр князя Фёдора Ивановича Мстиславского с товарища на Сосне, не доезжая Оскола два днища, поставить велено город Ливны, а на Дону, на Воронеже, не доезжая </a:t>
            </a:r>
            <a:r>
              <a:rPr lang="ru-RU" sz="1400" dirty="0" err="1"/>
              <a:t>Богатово</a:t>
            </a:r>
            <a:r>
              <a:rPr lang="ru-RU" sz="1400" dirty="0"/>
              <a:t> затону два днища, велено поставить Воронеж…» Тем не менее, запись в Разрядном приказе от 1585 года «об отписке рязанских бортных </a:t>
            </a:r>
            <a:r>
              <a:rPr lang="ru-RU" sz="1400" dirty="0" err="1"/>
              <a:t>ухожьев</a:t>
            </a:r>
            <a:r>
              <a:rPr lang="ru-RU" sz="1400" dirty="0"/>
              <a:t> и рыбных ловель новому городу Воронежу» доказывает, что Воронеж уже существовал в 1585 году. Тем не менее так как крепость была построена в 1586 году, то официально годом основания Воронежа считается именно 1586 год</a:t>
            </a:r>
            <a:r>
              <a:rPr lang="ru-RU" sz="1400" dirty="0" smtClean="0"/>
              <a:t>.</a:t>
            </a:r>
            <a:endParaRPr lang="ru-RU" sz="1400" dirty="0"/>
          </a:p>
        </p:txBody>
      </p:sp>
      <p:pic>
        <p:nvPicPr>
          <p:cNvPr id="17" name="Объект 1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484784"/>
            <a:ext cx="3653176"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58005100"/>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Город- крепость</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800" dirty="0"/>
              <a:t>Находясь на таком бойком торговом пути, как точка слияния Воронежа с Доном, тогда ещё вполне судоходных рек, Воронеж не мог надолго оставаться исключительно военным городом. К середине XVII века торговля достигла здесь больших размеров. Вскоре, однако, стали возникать новые, более южные укреплённые города, построенные, главным образом, прибывшими в 1652 году </a:t>
            </a:r>
            <a:r>
              <a:rPr lang="ru-RU" sz="2800" dirty="0" err="1"/>
              <a:t>острогожскими</a:t>
            </a:r>
            <a:r>
              <a:rPr lang="ru-RU" sz="2800" dirty="0"/>
              <a:t> </a:t>
            </a:r>
            <a:r>
              <a:rPr lang="ru-RU" sz="2800" dirty="0" err="1"/>
              <a:t>черкасами</a:t>
            </a:r>
            <a:r>
              <a:rPr lang="ru-RU" sz="2800" dirty="0"/>
              <a:t>. Последние получили новые права и преимущества, в том числе право беспошлинной торговли и безоброчного шинкования. Это нанесло сильный удар торговле Воронежа, лишённого привилегий.</a:t>
            </a:r>
          </a:p>
          <a:p>
            <a:endParaRPr lang="ru-RU"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628800"/>
            <a:ext cx="4059238" cy="4248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57328921"/>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11560" y="404664"/>
            <a:ext cx="8229600" cy="1080120"/>
          </a:xfrm>
        </p:spPr>
        <p:txBody>
          <a:bodyPr>
            <a:noAutofit/>
          </a:bodyPr>
          <a:lstStyle/>
          <a:p>
            <a:pPr algn="ctr"/>
            <a:r>
              <a:rPr lang="ru-RU" sz="4400" dirty="0">
                <a:solidFill>
                  <a:srgbClr val="FF0000"/>
                </a:solidFill>
              </a:rPr>
              <a:t>Смутное время</a:t>
            </a:r>
            <a:br>
              <a:rPr lang="ru-RU" sz="4400" dirty="0">
                <a:solidFill>
                  <a:srgbClr val="FF0000"/>
                </a:solidFill>
              </a:rPr>
            </a:br>
            <a:endParaRPr lang="ru-RU" sz="4400" dirty="0">
              <a:solidFill>
                <a:srgbClr val="FF0000"/>
              </a:solidFill>
            </a:endParaRPr>
          </a:p>
        </p:txBody>
      </p:sp>
      <p:sp>
        <p:nvSpPr>
          <p:cNvPr id="5" name="Объект 4"/>
          <p:cNvSpPr>
            <a:spLocks noGrp="1"/>
          </p:cNvSpPr>
          <p:nvPr>
            <p:ph sz="half" idx="1"/>
          </p:nvPr>
        </p:nvSpPr>
        <p:spPr>
          <a:xfrm>
            <a:off x="539552" y="1196752"/>
            <a:ext cx="4038600" cy="4886003"/>
          </a:xfrm>
        </p:spPr>
        <p:txBody>
          <a:bodyPr>
            <a:noAutofit/>
          </a:bodyPr>
          <a:lstStyle/>
          <a:p>
            <a:endParaRPr lang="ru-RU" sz="1400" dirty="0" smtClean="0"/>
          </a:p>
          <a:p>
            <a:r>
              <a:rPr lang="ru-RU" sz="1400" dirty="0" smtClean="0"/>
              <a:t>В </a:t>
            </a:r>
            <a:r>
              <a:rPr lang="ru-RU" sz="1400" dirty="0"/>
              <a:t>годы смуты воронежцы были настроены против официальной власти. На это повлияло то, что в 1601 году в центральной части Московского государства не уродился хлеб. От голода люди умирали тысячами. Многие искали продовольствие на юге страны, в том числе и в Воронеже. Данные об урожае в окрестностях города не сохранились. Тем не менее, появление переселенцев скорее всего усложнило ситуацию с продовольствием и в самом городе. Всё это, а также введённая Борисом Годуновым «десятинная повинность» (работа на 300 десятинах пашни около города для сбора урожая в пользу государства) привело к высказыванию неудовольствий властью. Поэтому в 1605 году Воронеж поддержал самозванца — Лжедмитрия I, а после его смерти не принял воцарение Шуйского </a:t>
            </a:r>
            <a:r>
              <a:rPr lang="ru-RU" sz="1400" dirty="0" smtClean="0"/>
              <a:t>.</a:t>
            </a:r>
            <a:endParaRPr lang="ru-RU" sz="1400" dirty="0"/>
          </a:p>
          <a:p>
            <a:endParaRPr lang="ru-RU" sz="1400" dirty="0"/>
          </a:p>
        </p:txBody>
      </p:sp>
      <p:pic>
        <p:nvPicPr>
          <p:cNvPr id="2" name="Объект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32040" y="1556792"/>
            <a:ext cx="3168352"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58932486"/>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Смутное время</a:t>
            </a:r>
            <a:endParaRPr lang="ru-RU" sz="4800" dirty="0">
              <a:solidFill>
                <a:srgbClr val="FF0000"/>
              </a:solidFill>
            </a:endParaRPr>
          </a:p>
        </p:txBody>
      </p:sp>
      <p:sp>
        <p:nvSpPr>
          <p:cNvPr id="3" name="Объект 2"/>
          <p:cNvSpPr>
            <a:spLocks noGrp="1"/>
          </p:cNvSpPr>
          <p:nvPr>
            <p:ph sz="half" idx="1"/>
          </p:nvPr>
        </p:nvSpPr>
        <p:spPr/>
        <p:txBody>
          <a:bodyPr>
            <a:normAutofit/>
          </a:bodyPr>
          <a:lstStyle/>
          <a:p>
            <a:r>
              <a:rPr lang="ru-RU" sz="2200" dirty="0"/>
              <a:t>В 1610 году Воронеж оказал поддержку Лжедмитрию II, который готовил себе в городе убежище, собирая здесь оружие и продовольствие. Переждать неприятности в Воронеже Лжедмитрию II так и не удалось, потому что 22 декабря 1610 года он был убит</a:t>
            </a:r>
            <a:r>
              <a:rPr lang="ru-RU" sz="2800" dirty="0"/>
              <a:t>.</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2040" y="1628800"/>
            <a:ext cx="3816424" cy="41764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44555387"/>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Смутное время</a:t>
            </a:r>
            <a:endParaRPr lang="ru-RU" sz="4800" dirty="0">
              <a:solidFill>
                <a:srgbClr val="FF0000"/>
              </a:solidFill>
            </a:endParaRPr>
          </a:p>
        </p:txBody>
      </p:sp>
      <p:sp>
        <p:nvSpPr>
          <p:cNvPr id="3" name="Объект 2"/>
          <p:cNvSpPr>
            <a:spLocks noGrp="1"/>
          </p:cNvSpPr>
          <p:nvPr>
            <p:ph sz="half" idx="1"/>
          </p:nvPr>
        </p:nvSpPr>
        <p:spPr/>
        <p:txBody>
          <a:bodyPr>
            <a:normAutofit fontScale="70000" lnSpcReduction="20000"/>
          </a:bodyPr>
          <a:lstStyle/>
          <a:p>
            <a:r>
              <a:rPr lang="ru-RU" sz="2800" dirty="0"/>
              <a:t>Тем не менее, воронежцы не стали присягать польскому королевичу Владиславу. 29 июля (по старому стилю) 1613 года сторонники королевича — атаман И. М. </a:t>
            </a:r>
            <a:r>
              <a:rPr lang="ru-RU" sz="2800" dirty="0" err="1"/>
              <a:t>Заруцкий</a:t>
            </a:r>
            <a:r>
              <a:rPr lang="ru-RU" sz="2800" dirty="0"/>
              <a:t> с Мариной Мнишек и отряд мятежных казаков были разгромлены к северу от городской крепости (в районе современного Северного микрорайона). После сражения казаки бежали. Многие из них потонули при переправе через реку Дон. </a:t>
            </a:r>
            <a:r>
              <a:rPr lang="ru-RU" sz="2800" dirty="0" err="1"/>
              <a:t>Заруцкий</a:t>
            </a:r>
            <a:r>
              <a:rPr lang="ru-RU" sz="2800" dirty="0"/>
              <a:t> и Мнишек смогли добраться до Астрахани.</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4008" y="1484784"/>
            <a:ext cx="1800200" cy="2448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2708920"/>
            <a:ext cx="2066925" cy="3362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49900281"/>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algn="ctr"/>
            <a:r>
              <a:rPr lang="ru-RU" sz="4800" dirty="0">
                <a:solidFill>
                  <a:srgbClr val="FF0000"/>
                </a:solidFill>
                <a:effectLst>
                  <a:outerShdw blurRad="38100" dist="38100" dir="2700000" algn="tl">
                    <a:srgbClr val="000000">
                      <a:alpha val="43137"/>
                    </a:srgbClr>
                  </a:outerShdw>
                </a:effectLst>
              </a:rPr>
              <a:t>Петр I и Воронеж</a:t>
            </a:r>
          </a:p>
        </p:txBody>
      </p:sp>
      <p:sp>
        <p:nvSpPr>
          <p:cNvPr id="5" name="Объект 4"/>
          <p:cNvSpPr>
            <a:spLocks noGrp="1"/>
          </p:cNvSpPr>
          <p:nvPr>
            <p:ph sz="half" idx="1"/>
          </p:nvPr>
        </p:nvSpPr>
        <p:spPr/>
        <p:txBody>
          <a:bodyPr>
            <a:noAutofit/>
          </a:bodyPr>
          <a:lstStyle/>
          <a:p>
            <a:r>
              <a:rPr lang="ru-RU" sz="1800" dirty="0"/>
              <a:t>При подготовке первого азовского похода зимой 1695 года в Воронеже и Воронежском уезде осуществлялась подготовка 522 стругов, 42 мореходных лодок, 134 плота. Впервые в истории города такое большое количество ненагруженных кораблей ушло вниз по течению реки Воронеж.</a:t>
            </a:r>
          </a:p>
          <a:p>
            <a:pPr marL="0" indent="0">
              <a:buNone/>
            </a:pPr>
            <a:endParaRPr lang="ru-RU" sz="1050" dirty="0"/>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600" y="4110623"/>
            <a:ext cx="4717116" cy="2381169"/>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1" y="1412776"/>
            <a:ext cx="2797890" cy="3888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93207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ctr"/>
            <a:r>
              <a:rPr lang="ru-RU" sz="4800" dirty="0">
                <a:solidFill>
                  <a:srgbClr val="FF0000"/>
                </a:solidFill>
              </a:rPr>
              <a:t>Этимология</a:t>
            </a:r>
          </a:p>
        </p:txBody>
      </p:sp>
      <p:sp>
        <p:nvSpPr>
          <p:cNvPr id="2" name="Объект 1"/>
          <p:cNvSpPr>
            <a:spLocks noGrp="1"/>
          </p:cNvSpPr>
          <p:nvPr>
            <p:ph sz="half" idx="1"/>
          </p:nvPr>
        </p:nvSpPr>
        <p:spPr/>
        <p:txBody>
          <a:bodyPr>
            <a:normAutofit fontScale="70000" lnSpcReduction="20000"/>
          </a:bodyPr>
          <a:lstStyle/>
          <a:p>
            <a:r>
              <a:rPr lang="ru-RU" sz="2800" dirty="0"/>
              <a:t>Русский языковед-славист XIX века И. И. Срезневский считал, что слово «</a:t>
            </a:r>
            <a:r>
              <a:rPr lang="ru-RU" sz="2800" dirty="0" err="1"/>
              <a:t>Воро́неж</a:t>
            </a:r>
            <a:r>
              <a:rPr lang="ru-RU" sz="2800" dirty="0"/>
              <a:t>» произошло от слова «</a:t>
            </a:r>
            <a:r>
              <a:rPr lang="ru-RU" sz="2800" dirty="0" err="1"/>
              <a:t>во́рон</a:t>
            </a:r>
            <a:r>
              <a:rPr lang="ru-RU" sz="2800" dirty="0"/>
              <a:t>», имени птицы. Немецкий языковед М. Фасмер, который является автором трёхтомного «Этимологического словаря русского языка», сделал предположение, что название «</a:t>
            </a:r>
            <a:r>
              <a:rPr lang="ru-RU" sz="2800" dirty="0" err="1"/>
              <a:t>Воро́неж</a:t>
            </a:r>
            <a:r>
              <a:rPr lang="ru-RU" sz="2800" dirty="0"/>
              <a:t>» имеет связь с прилагательным «вороной́» (чёрный). Мнения И. И. Срезневского и М. Фасмера объединил Н. П. Милонов в своей статье в топонимических словарях М. Н. </a:t>
            </a:r>
            <a:r>
              <a:rPr lang="ru-RU" sz="2800" dirty="0" err="1"/>
              <a:t>Мельхеева</a:t>
            </a:r>
            <a:r>
              <a:rPr lang="ru-RU" sz="2800" dirty="0"/>
              <a:t> и В. А. Никонова. </a:t>
            </a:r>
          </a:p>
          <a:p>
            <a:pPr marL="0" indent="0">
              <a:buNone/>
            </a:pPr>
            <a:endParaRPr lang="ru-RU" dirty="0"/>
          </a:p>
        </p:txBody>
      </p:sp>
      <p:pic>
        <p:nvPicPr>
          <p:cNvPr id="5"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484784"/>
            <a:ext cx="4059238" cy="4680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4833785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«Морским судам быть…..!»</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800" dirty="0"/>
              <a:t>Первый Азовский поход не принёс больших побед России. Крепость Азов завоевать не получилось. Неудачи были связаны с отсутствием военного флота. Поэтому Петр I принял решение начать его строительство. Местом для этого был выбран город Воронеж из-за своего стратегического положения. Во-первых, город находился на реке Воронеж, которая впадала в Дон. Во-вторых, рядом с городом были леса, которые могли быть использованы как строительный материал. В-третьих, жители Воронежа имели опыт строительства речных судов и управления ими.</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10944" y="1657350"/>
            <a:ext cx="3333750" cy="4305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701192"/>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Колыбель русского флота</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800" dirty="0"/>
              <a:t>Строительство кораблей на Воронежской верфи началось в 1695 году с прибытием в Воронеж Петра. Из-за нехватки денег было принято решение строить флот с помощью </a:t>
            </a:r>
            <a:r>
              <a:rPr lang="ru-RU" sz="2800" dirty="0" err="1"/>
              <a:t>кумпанств</a:t>
            </a:r>
            <a:r>
              <a:rPr lang="ru-RU" sz="2800" dirty="0"/>
              <a:t>, между которыми были разделены лесные участки с указанием бережного отношения к лесу. Самовольные вырубки дуба и осины были запрещены под страхом смертной казни. Следить за выполнением этих поручений Петр I велел Антону Лаврентьевичу Веневитинову . Для улучшения управления каждому </a:t>
            </a:r>
            <a:r>
              <a:rPr lang="ru-RU" sz="2800" dirty="0" err="1"/>
              <a:t>кумпанству</a:t>
            </a:r>
            <a:r>
              <a:rPr lang="ru-RU" sz="2800" dirty="0"/>
              <a:t> было велено иметь двух начальников.</a:t>
            </a:r>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556792"/>
            <a:ext cx="3240360" cy="3528392"/>
          </a:xfrm>
        </p:spPr>
      </p:pic>
    </p:spTree>
    <p:extLst>
      <p:ext uri="{BB962C8B-B14F-4D97-AF65-F5344CB8AC3E}">
        <p14:creationId xmlns:p14="http://schemas.microsoft.com/office/powerpoint/2010/main" val="3316250241"/>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a:solidFill>
                  <a:srgbClr val="FF0000"/>
                </a:solidFill>
              </a:rPr>
              <a:t>Воронеж - колыбель русского флота</a:t>
            </a:r>
          </a:p>
        </p:txBody>
      </p:sp>
      <p:sp>
        <p:nvSpPr>
          <p:cNvPr id="3" name="Объект 2"/>
          <p:cNvSpPr>
            <a:spLocks noGrp="1"/>
          </p:cNvSpPr>
          <p:nvPr>
            <p:ph sz="half" idx="1"/>
          </p:nvPr>
        </p:nvSpPr>
        <p:spPr/>
        <p:txBody>
          <a:bodyPr>
            <a:normAutofit fontScale="77500" lnSpcReduction="20000"/>
          </a:bodyPr>
          <a:lstStyle/>
          <a:p>
            <a:r>
              <a:rPr lang="ru-RU" sz="2800" dirty="0"/>
              <a:t>В местах строительства флота находилось большое количество людей. Из-за антисанитарных условий и плохого питания возникали эпидемии. Поэтому в Воронеже и других городах был издан сенатский указ о том, чтобы «в знатных городах» появились лекари. При этом приписывалось содержать их на средства города, предоставить им квартиру и освободить от других обязанностей.</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1484784"/>
            <a:ext cx="4059238" cy="1878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789040"/>
            <a:ext cx="3801616"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474460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34082"/>
          </a:xfrm>
        </p:spPr>
        <p:txBody>
          <a:bodyPr>
            <a:normAutofit fontScale="90000"/>
          </a:bodyPr>
          <a:lstStyle/>
          <a:p>
            <a:r>
              <a:rPr lang="ru-RU" b="1" dirty="0" smtClean="0"/>
              <a:t> </a:t>
            </a:r>
            <a:r>
              <a:rPr lang="ru-RU" dirty="0"/>
              <a:t/>
            </a:r>
            <a:br>
              <a:rPr lang="ru-RU" dirty="0"/>
            </a:br>
            <a:endParaRPr lang="ru-RU" dirty="0"/>
          </a:p>
        </p:txBody>
      </p:sp>
      <p:sp>
        <p:nvSpPr>
          <p:cNvPr id="3" name="Объект 2"/>
          <p:cNvSpPr>
            <a:spLocks noGrp="1"/>
          </p:cNvSpPr>
          <p:nvPr>
            <p:ph sz="half" idx="1"/>
          </p:nvPr>
        </p:nvSpPr>
        <p:spPr>
          <a:xfrm>
            <a:off x="457200" y="908720"/>
            <a:ext cx="4038600" cy="5217443"/>
          </a:xfrm>
        </p:spPr>
        <p:txBody>
          <a:bodyPr>
            <a:noAutofit/>
          </a:bodyPr>
          <a:lstStyle/>
          <a:p>
            <a:r>
              <a:rPr lang="ru-RU" sz="1600" dirty="0"/>
              <a:t>Воронеж с прилегающими к нему уездами стал одним из первых мест в России, где начали использовать пилы. Тем не менее, сначала разрешалось использовать и топоры, потому что пил не хватало. Впоследствии применение топоров было запрещено совсем под страхом непринятия судов из тёсаного леса. В апреле 1696 года царь узнал, что в городе </a:t>
            </a:r>
            <a:r>
              <a:rPr lang="ru-RU" sz="1600" dirty="0" err="1"/>
              <a:t>Костёнске</a:t>
            </a:r>
            <a:r>
              <a:rPr lang="ru-RU" sz="1600" dirty="0"/>
              <a:t> (ныне село </a:t>
            </a:r>
            <a:r>
              <a:rPr lang="ru-RU" sz="1600" dirty="0" err="1"/>
              <a:t>Костёнки</a:t>
            </a:r>
            <a:r>
              <a:rPr lang="ru-RU" sz="1600" dirty="0"/>
              <a:t>) найдены большие кости. После этого им был отправлен туда солдат Преображенского полка Филимон </a:t>
            </a:r>
            <a:r>
              <a:rPr lang="ru-RU" sz="1600" dirty="0" err="1"/>
              <a:t>Катасонов</a:t>
            </a:r>
            <a:r>
              <a:rPr lang="ru-RU" sz="1600" dirty="0"/>
              <a:t> для проведения раскопок. Этот год можно считать началом археологических исследований в районе Воронежа.</a:t>
            </a:r>
          </a:p>
          <a:p>
            <a:endParaRPr lang="ru-RU" sz="1400" dirty="0"/>
          </a:p>
          <a:p>
            <a:endParaRPr lang="ru-RU" sz="1400" dirty="0"/>
          </a:p>
        </p:txBody>
      </p:sp>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196752"/>
            <a:ext cx="3960440" cy="4212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658748"/>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188368"/>
          </a:xfrm>
        </p:spPr>
        <p:txBody>
          <a:bodyPr>
            <a:noAutofit/>
          </a:bodyPr>
          <a:lstStyle/>
          <a:p>
            <a:pPr algn="ctr"/>
            <a:r>
              <a:rPr lang="ru-RU" sz="4400" dirty="0" err="1" smtClean="0">
                <a:solidFill>
                  <a:srgbClr val="FF0000"/>
                </a:solidFill>
              </a:rPr>
              <a:t>Митрофаний</a:t>
            </a:r>
            <a:r>
              <a:rPr lang="ru-RU" sz="4400" dirty="0" smtClean="0">
                <a:solidFill>
                  <a:srgbClr val="FF0000"/>
                </a:solidFill>
              </a:rPr>
              <a:t> Воронежский</a:t>
            </a:r>
            <a:endParaRPr lang="ru-RU" sz="4400" dirty="0">
              <a:solidFill>
                <a:srgbClr val="FF0000"/>
              </a:solidFill>
            </a:endParaRPr>
          </a:p>
        </p:txBody>
      </p:sp>
      <p:sp>
        <p:nvSpPr>
          <p:cNvPr id="3" name="Объект 2"/>
          <p:cNvSpPr>
            <a:spLocks noGrp="1"/>
          </p:cNvSpPr>
          <p:nvPr>
            <p:ph sz="half" idx="1"/>
          </p:nvPr>
        </p:nvSpPr>
        <p:spPr/>
        <p:txBody>
          <a:bodyPr>
            <a:normAutofit fontScale="77500" lnSpcReduction="20000"/>
          </a:bodyPr>
          <a:lstStyle/>
          <a:p>
            <a:r>
              <a:rPr lang="ru-RU" sz="2800" dirty="0" smtClean="0"/>
              <a:t>Деятельность </a:t>
            </a:r>
            <a:r>
              <a:rPr lang="ru-RU" sz="2800" dirty="0"/>
              <a:t>Петра I вызвало недовольство жителей Воронежа. Поэтому Митрофан старался примирить людей с происходящим. Оказывал он поддержку и Петру I, в том числе и финансовую. На постройку кораблей епископ пожертвовал в Воронежское адмиралтейство 3000 рублей, за что был пожалован царской грамотой.</a:t>
            </a:r>
          </a:p>
          <a:p>
            <a:endParaRPr lang="ru-RU" sz="2800" dirty="0"/>
          </a:p>
          <a:p>
            <a:endParaRPr lang="ru-RU" dirty="0"/>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8625" y="4437112"/>
            <a:ext cx="4059238" cy="2027688"/>
          </a:xfrm>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914" y="1340768"/>
            <a:ext cx="2232248" cy="3074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41456346"/>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algn="ctr"/>
            <a:r>
              <a:rPr lang="ru-RU" sz="4800" dirty="0" smtClean="0">
                <a:solidFill>
                  <a:srgbClr val="FF0000"/>
                </a:solidFill>
              </a:rPr>
              <a:t>Первые корабли</a:t>
            </a:r>
            <a:endParaRPr lang="ru-RU" sz="4800" dirty="0">
              <a:solidFill>
                <a:srgbClr val="FF0000"/>
              </a:solidFill>
            </a:endParaRPr>
          </a:p>
        </p:txBody>
      </p:sp>
      <p:sp>
        <p:nvSpPr>
          <p:cNvPr id="6" name="Объект 5"/>
          <p:cNvSpPr>
            <a:spLocks noGrp="1"/>
          </p:cNvSpPr>
          <p:nvPr>
            <p:ph sz="half" idx="2"/>
          </p:nvPr>
        </p:nvSpPr>
        <p:spPr/>
        <p:txBody>
          <a:bodyPr>
            <a:normAutofit fontScale="70000" lnSpcReduction="20000"/>
          </a:bodyPr>
          <a:lstStyle/>
          <a:p>
            <a:r>
              <a:rPr lang="ru-RU" dirty="0" smtClean="0"/>
              <a:t> Постройкой первого многопушечного корабля ,по распоряжению царя ,занялся </a:t>
            </a:r>
            <a:r>
              <a:rPr lang="ru-RU" dirty="0"/>
              <a:t>корабельный мастер </a:t>
            </a:r>
            <a:r>
              <a:rPr lang="ru-RU" dirty="0" err="1"/>
              <a:t>Федосий</a:t>
            </a:r>
            <a:r>
              <a:rPr lang="ru-RU" dirty="0"/>
              <a:t> </a:t>
            </a:r>
            <a:r>
              <a:rPr lang="ru-RU" dirty="0" err="1"/>
              <a:t>Скляев</a:t>
            </a:r>
            <a:r>
              <a:rPr lang="ru-RU" dirty="0"/>
              <a:t>. 27 апреля 1700 года в присутствии царевича Алексея Петровича (сына Петра-I), царевны Натальи Алексеевны (сестры Петра-I), иностранных послов и других почетных гостей был спущен на воду 58-пушечный корабль «</a:t>
            </a:r>
            <a:r>
              <a:rPr lang="ru-RU" dirty="0" err="1"/>
              <a:t>Гото</a:t>
            </a:r>
            <a:r>
              <a:rPr lang="ru-RU" dirty="0"/>
              <a:t> </a:t>
            </a:r>
            <a:r>
              <a:rPr lang="ru-RU" dirty="0" err="1"/>
              <a:t>Предестинация</a:t>
            </a:r>
            <a:r>
              <a:rPr lang="ru-RU" dirty="0"/>
              <a:t>», который был построен по чертежам царя. Посол Дании Поль </a:t>
            </a:r>
            <a:r>
              <a:rPr lang="ru-RU" dirty="0" err="1"/>
              <a:t>Гейнс</a:t>
            </a:r>
            <a:r>
              <a:rPr lang="ru-RU" dirty="0"/>
              <a:t> отзывается о корабле «Божьем Предвидении» как о шедевре. К. де </a:t>
            </a:r>
            <a:r>
              <a:rPr lang="ru-RU" dirty="0" err="1"/>
              <a:t>Бруин</a:t>
            </a:r>
            <a:r>
              <a:rPr lang="ru-RU" dirty="0"/>
              <a:t> также сообщает о красоте этого судна  отмечая, что каюта капитана была обита ореховым деревом.</a:t>
            </a:r>
          </a:p>
          <a:p>
            <a:endParaRPr lang="ru-RU" dirty="0"/>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700808"/>
            <a:ext cx="4104456" cy="345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23637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Первые корабли</a:t>
            </a:r>
            <a:endParaRPr lang="ru-RU" sz="4800" dirty="0">
              <a:solidFill>
                <a:srgbClr val="FF0000"/>
              </a:solidFill>
            </a:endParaRPr>
          </a:p>
        </p:txBody>
      </p:sp>
      <p:sp>
        <p:nvSpPr>
          <p:cNvPr id="3" name="Объект 2"/>
          <p:cNvSpPr>
            <a:spLocks noGrp="1"/>
          </p:cNvSpPr>
          <p:nvPr>
            <p:ph sz="half" idx="1"/>
          </p:nvPr>
        </p:nvSpPr>
        <p:spPr>
          <a:xfrm>
            <a:off x="457200" y="1524000"/>
            <a:ext cx="4059936" cy="4569296"/>
          </a:xfrm>
        </p:spPr>
        <p:txBody>
          <a:bodyPr>
            <a:normAutofit fontScale="62500" lnSpcReduction="20000"/>
          </a:bodyPr>
          <a:lstStyle/>
          <a:p>
            <a:r>
              <a:rPr lang="ru-RU" sz="2800" dirty="0" smtClean="0"/>
              <a:t>В </a:t>
            </a:r>
            <a:r>
              <a:rPr lang="ru-RU" sz="2800" dirty="0"/>
              <a:t>начале XVIII века Воронежский флот насчитывал более 68 кораблей, 21 галер и около 200 бригантин.</a:t>
            </a:r>
          </a:p>
          <a:p>
            <a:r>
              <a:rPr lang="ru-RU" sz="2800" dirty="0"/>
              <a:t>В 1700 году в Воронеже были установлены большие железные часы с пятью боевыми колоколами  Это были одни из первых общественных часов в России. В то время их появление в городе означало повышение его статуса. В октябре 1700 года для работы часовщиком из Москвы в Воронеж прибыл дьякон Иван Яковлев, которому в месяц платили 1 рубль. После Яковлева часами заведовал Микула Митрохин.</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8024" y="1524000"/>
            <a:ext cx="346758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6194084"/>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34082"/>
          </a:xfrm>
        </p:spPr>
        <p:txBody>
          <a:bodyPr>
            <a:noAutofit/>
          </a:bodyPr>
          <a:lstStyle/>
          <a:p>
            <a:pPr algn="ctr"/>
            <a:r>
              <a:rPr lang="ru-RU" sz="4000" dirty="0" smtClean="0">
                <a:solidFill>
                  <a:srgbClr val="FF0000"/>
                </a:solidFill>
              </a:rPr>
              <a:t>Корабли на </a:t>
            </a:r>
            <a:r>
              <a:rPr lang="ru-RU" sz="4000" dirty="0">
                <a:solidFill>
                  <a:srgbClr val="FF0000"/>
                </a:solidFill>
              </a:rPr>
              <a:t>В</a:t>
            </a:r>
            <a:r>
              <a:rPr lang="ru-RU" sz="4000" dirty="0" smtClean="0">
                <a:solidFill>
                  <a:srgbClr val="FF0000"/>
                </a:solidFill>
              </a:rPr>
              <a:t>оронежской верфи</a:t>
            </a:r>
            <a:endParaRPr lang="ru-RU" sz="4000" dirty="0">
              <a:solidFill>
                <a:srgbClr val="FF0000"/>
              </a:solidFill>
            </a:endParaRPr>
          </a:p>
        </p:txBody>
      </p:sp>
      <p:pic>
        <p:nvPicPr>
          <p:cNvPr id="2" name="Объект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9552" y="1052737"/>
            <a:ext cx="3973484" cy="23762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Объект 5"/>
          <p:cNvSpPr>
            <a:spLocks noGrp="1"/>
          </p:cNvSpPr>
          <p:nvPr>
            <p:ph sz="half" idx="2"/>
          </p:nvPr>
        </p:nvSpPr>
        <p:spPr>
          <a:xfrm>
            <a:off x="4648200" y="1124744"/>
            <a:ext cx="4038600" cy="5328592"/>
          </a:xfrm>
        </p:spPr>
        <p:txBody>
          <a:bodyPr>
            <a:noAutofit/>
          </a:bodyPr>
          <a:lstStyle/>
          <a:p>
            <a:r>
              <a:rPr lang="ru-RU" sz="1400" dirty="0" smtClean="0"/>
              <a:t>В </a:t>
            </a:r>
            <a:r>
              <a:rPr lang="ru-RU" sz="1400" dirty="0"/>
              <a:t>1700 году </a:t>
            </a:r>
            <a:r>
              <a:rPr lang="ru-RU" sz="1400" dirty="0" err="1"/>
              <a:t>адмиралтейцем</a:t>
            </a:r>
            <a:r>
              <a:rPr lang="ru-RU" sz="1400" dirty="0"/>
              <a:t> Петр I назначил Апраксина, а Протасьева А. П. смещает с этой должности за казнокрадство. В этом же году Воронеж перестал подчиняться воеводе Белгородского полка. Город стал управляться начальником Адмиралтейского приказа.</a:t>
            </a:r>
          </a:p>
          <a:p>
            <a:r>
              <a:rPr lang="ru-RU" sz="1400" dirty="0"/>
              <a:t>В 1702 году из Воронежа к устью реки Воронеж ушли 15 боевых кораблей, из них только три — «</a:t>
            </a:r>
            <a:r>
              <a:rPr lang="ru-RU" sz="1400" dirty="0" err="1"/>
              <a:t>Разжённое</a:t>
            </a:r>
            <a:r>
              <a:rPr lang="ru-RU" sz="1400" dirty="0"/>
              <a:t> железо», «Святая Наталья» и «Святой Георгий» — были полностью укомплектованы офицерами и матросами. 2 мая 1702 года Апраксин в своём письме в Москву писал, что офицеры на воронежской верфи очень нужны. В 1703 году в Воронеже открывается первая городская школа для подготовки младших офицеров. В 1714 году появилась первое городское учебное заведение для детей от 10 до 15 лет.</a:t>
            </a:r>
          </a:p>
          <a:p>
            <a:endParaRPr lang="ru-RU" sz="105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3645024"/>
            <a:ext cx="2736304" cy="24482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44624087"/>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smtClean="0">
                <a:solidFill>
                  <a:srgbClr val="FF0000"/>
                </a:solidFill>
              </a:rPr>
              <a:t>Корабельная верфь в </a:t>
            </a:r>
            <a:r>
              <a:rPr lang="ru-RU" sz="4400" dirty="0" err="1" smtClean="0">
                <a:solidFill>
                  <a:srgbClr val="FF0000"/>
                </a:solidFill>
              </a:rPr>
              <a:t>Таврово</a:t>
            </a:r>
            <a:endParaRPr lang="ru-RU" sz="4400" dirty="0">
              <a:solidFill>
                <a:srgbClr val="FF0000"/>
              </a:solidFill>
            </a:endParaRPr>
          </a:p>
        </p:txBody>
      </p:sp>
      <p:sp>
        <p:nvSpPr>
          <p:cNvPr id="4" name="Объект 3"/>
          <p:cNvSpPr>
            <a:spLocks noGrp="1"/>
          </p:cNvSpPr>
          <p:nvPr>
            <p:ph sz="half" idx="2"/>
          </p:nvPr>
        </p:nvSpPr>
        <p:spPr/>
        <p:txBody>
          <a:bodyPr>
            <a:normAutofit fontScale="77500" lnSpcReduction="20000"/>
          </a:bodyPr>
          <a:lstStyle/>
          <a:p>
            <a:r>
              <a:rPr lang="ru-RU" sz="2800" dirty="0"/>
              <a:t>В местах строительства флота находилось большое количество людей. Из-за антисанитарных условий и плохого питания возникали эпидемии . Летом 1701 года помощник </a:t>
            </a:r>
            <a:r>
              <a:rPr lang="ru-RU" sz="2800" dirty="0" err="1"/>
              <a:t>адмералтейца</a:t>
            </a:r>
            <a:r>
              <a:rPr lang="ru-RU" sz="2800" dirty="0"/>
              <a:t> П. М. Игнатьев в донесении царю сообщал болезнях в Воронеже, которые продолжались и потом. В июле 1705 года в Воронеже, </a:t>
            </a:r>
            <a:r>
              <a:rPr lang="ru-RU" sz="2800" dirty="0" err="1"/>
              <a:t>Таврове</a:t>
            </a:r>
            <a:r>
              <a:rPr lang="ru-RU" sz="2800" dirty="0"/>
              <a:t> и в месте впадения реки в Дон года заболело 2218 человек.</a:t>
            </a:r>
          </a:p>
          <a:p>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44824"/>
            <a:ext cx="4059238" cy="38884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43432141"/>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332655"/>
            <a:ext cx="8229600" cy="576065"/>
          </a:xfrm>
        </p:spPr>
        <p:txBody>
          <a:bodyPr>
            <a:noAutofit/>
          </a:bodyPr>
          <a:lstStyle/>
          <a:p>
            <a:pPr algn="ctr"/>
            <a:r>
              <a:rPr lang="ru-RU" sz="4400" dirty="0" smtClean="0">
                <a:solidFill>
                  <a:srgbClr val="FF0000"/>
                </a:solidFill>
              </a:rPr>
              <a:t>Первые провинции</a:t>
            </a:r>
            <a:endParaRPr lang="ru-RU" sz="4400" dirty="0">
              <a:solidFill>
                <a:srgbClr val="FF0000"/>
              </a:solidFill>
            </a:endParaRPr>
          </a:p>
        </p:txBody>
      </p:sp>
      <p:sp>
        <p:nvSpPr>
          <p:cNvPr id="5" name="Объект 4"/>
          <p:cNvSpPr>
            <a:spLocks noGrp="1"/>
          </p:cNvSpPr>
          <p:nvPr>
            <p:ph sz="half" idx="1"/>
          </p:nvPr>
        </p:nvSpPr>
        <p:spPr>
          <a:xfrm>
            <a:off x="457200" y="1124744"/>
            <a:ext cx="4038600" cy="5001419"/>
          </a:xfrm>
        </p:spPr>
        <p:txBody>
          <a:bodyPr>
            <a:normAutofit fontScale="32500" lnSpcReduction="20000"/>
          </a:bodyPr>
          <a:lstStyle/>
          <a:p>
            <a:r>
              <a:rPr lang="ru-RU" sz="4800" dirty="0" smtClean="0"/>
              <a:t>В </a:t>
            </a:r>
            <a:r>
              <a:rPr lang="ru-RU" sz="4800" dirty="0"/>
              <a:t>ходе Областной реформы 1708 года по указу Петра I была сформирована Азовская губерния, которая состояла из 5 провинций — Воронежской, Елецкой, Тамбовской, </a:t>
            </a:r>
            <a:r>
              <a:rPr lang="ru-RU" sz="4800" dirty="0" err="1"/>
              <a:t>Шацкой</a:t>
            </a:r>
            <a:r>
              <a:rPr lang="ru-RU" sz="4800" dirty="0"/>
              <a:t>, </a:t>
            </a:r>
            <a:r>
              <a:rPr lang="ru-RU" sz="4800" dirty="0" err="1"/>
              <a:t>Бахмутской</a:t>
            </a:r>
            <a:r>
              <a:rPr lang="ru-RU" sz="4800" dirty="0"/>
              <a:t>, с 50 городами. Главой (генерал-губернатором) был назначен Толстой И. А. При этом Воронежская губерния стала </a:t>
            </a:r>
            <a:r>
              <a:rPr lang="ru-RU" sz="4800" dirty="0" err="1"/>
              <a:t>обер</a:t>
            </a:r>
            <a:r>
              <a:rPr lang="ru-RU" sz="4800" dirty="0"/>
              <a:t>-комендантской провинцией с центром в Воронеже под управлением Апраксина Фёдора Матвеевича. Статуса губернии у неё не было, но фактически до 1712 г. ею являлась. Потом она была включена в Азовскую губернию, которую теперь уже возглавил Апраксин Ф. М. Под его руководством центр губернии из Азова был переведен в Воронеж. В 1725 году после смерти Петра I Азовская губерния была переименована в Воронежскую.</a:t>
            </a:r>
          </a:p>
          <a:p>
            <a:endParaRPr lang="ru-RU" sz="4400" dirty="0"/>
          </a:p>
          <a:p>
            <a:endParaRPr lang="ru-RU" dirty="0"/>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124744"/>
            <a:ext cx="4059238" cy="439140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5622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sz="6700" dirty="0"/>
              <a:t/>
            </a:r>
            <a:br>
              <a:rPr lang="ru-RU" sz="6700" dirty="0"/>
            </a:br>
            <a:endParaRPr lang="ru-RU" dirty="0"/>
          </a:p>
        </p:txBody>
      </p:sp>
      <p:pic>
        <p:nvPicPr>
          <p:cNvPr id="3" name="Объект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3954" y="1268760"/>
            <a:ext cx="4039985" cy="3764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Объект 8"/>
          <p:cNvSpPr>
            <a:spLocks noGrp="1"/>
          </p:cNvSpPr>
          <p:nvPr>
            <p:ph sz="half" idx="2"/>
          </p:nvPr>
        </p:nvSpPr>
        <p:spPr/>
        <p:txBody>
          <a:bodyPr/>
          <a:lstStyle/>
          <a:p>
            <a:r>
              <a:rPr lang="ru-RU" dirty="0"/>
              <a:t>Он предположил, что названия рек </a:t>
            </a:r>
            <a:r>
              <a:rPr lang="ru-RU" dirty="0" err="1"/>
              <a:t>Воро́неж</a:t>
            </a:r>
            <a:r>
              <a:rPr lang="ru-RU" dirty="0"/>
              <a:t> и </a:t>
            </a:r>
            <a:r>
              <a:rPr lang="ru-RU" dirty="0" err="1"/>
              <a:t>Воро́на</a:t>
            </a:r>
            <a:r>
              <a:rPr lang="ru-RU" dirty="0"/>
              <a:t> связаны с цветом воды в них. Н. П. Милонов также обратил внимание на часть слова «еж» или «</a:t>
            </a:r>
            <a:r>
              <a:rPr lang="ru-RU" dirty="0" err="1"/>
              <a:t>неж</a:t>
            </a:r>
            <a:r>
              <a:rPr lang="ru-RU" dirty="0"/>
              <a:t>», которая часто встречается в других древних названиях.</a:t>
            </a:r>
          </a:p>
          <a:p>
            <a:endParaRPr lang="ru-RU" dirty="0"/>
          </a:p>
        </p:txBody>
      </p:sp>
      <p:sp>
        <p:nvSpPr>
          <p:cNvPr id="7" name="Прямоугольник 6"/>
          <p:cNvSpPr/>
          <p:nvPr/>
        </p:nvSpPr>
        <p:spPr>
          <a:xfrm>
            <a:off x="2286000" y="2551837"/>
            <a:ext cx="4572000" cy="369332"/>
          </a:xfrm>
          <a:prstGeom prst="rect">
            <a:avLst/>
          </a:prstGeom>
        </p:spPr>
        <p:txBody>
          <a:bodyPr>
            <a:spAutoFit/>
          </a:bodyPr>
          <a:lstStyle/>
          <a:p>
            <a:pPr algn="ctr"/>
            <a:r>
              <a:rPr lang="ru-RU" dirty="0"/>
              <a:t>. </a:t>
            </a:r>
          </a:p>
        </p:txBody>
      </p:sp>
    </p:spTree>
    <p:extLst>
      <p:ext uri="{BB962C8B-B14F-4D97-AF65-F5344CB8AC3E}">
        <p14:creationId xmlns:p14="http://schemas.microsoft.com/office/powerpoint/2010/main" val="48321473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04664"/>
            <a:ext cx="8229600" cy="994122"/>
          </a:xfrm>
        </p:spPr>
        <p:txBody>
          <a:bodyPr>
            <a:normAutofit fontScale="90000"/>
          </a:bodyPr>
          <a:lstStyle/>
          <a:p>
            <a:pPr algn="ctr"/>
            <a:r>
              <a:rPr lang="ru-RU" dirty="0"/>
              <a:t/>
            </a:r>
            <a:br>
              <a:rPr lang="ru-RU" dirty="0"/>
            </a:br>
            <a:r>
              <a:rPr lang="ru-RU" dirty="0"/>
              <a:t/>
            </a:r>
            <a:br>
              <a:rPr lang="ru-RU" dirty="0"/>
            </a:br>
            <a:r>
              <a:rPr lang="ru-RU" sz="4000" dirty="0">
                <a:solidFill>
                  <a:srgbClr val="FF0000"/>
                </a:solidFill>
              </a:rPr>
              <a:t>Пожар 1748 года и последующая застройка Воронежа </a:t>
            </a:r>
            <a:endParaRPr lang="ru-RU" dirty="0">
              <a:solidFill>
                <a:srgbClr val="FF0000"/>
              </a:solidFill>
            </a:endParaRPr>
          </a:p>
        </p:txBody>
      </p:sp>
      <p:sp>
        <p:nvSpPr>
          <p:cNvPr id="7" name="Объект 6"/>
          <p:cNvSpPr>
            <a:spLocks noGrp="1"/>
          </p:cNvSpPr>
          <p:nvPr>
            <p:ph sz="half" idx="1"/>
          </p:nvPr>
        </p:nvSpPr>
        <p:spPr>
          <a:xfrm>
            <a:off x="457200" y="1484784"/>
            <a:ext cx="4038600" cy="4641379"/>
          </a:xfrm>
        </p:spPr>
        <p:txBody>
          <a:bodyPr>
            <a:noAutofit/>
          </a:bodyPr>
          <a:lstStyle/>
          <a:p>
            <a:r>
              <a:rPr lang="ru-RU" sz="1600" dirty="0" smtClean="0"/>
              <a:t>Судьбоносным </a:t>
            </a:r>
            <a:r>
              <a:rPr lang="ru-RU" sz="1600" dirty="0"/>
              <a:t>для дальнейшего развития облика Воронежа имел небывалый по силе пожар, вспыхнувший в городе 10 мая 1748 г. В огне погибли остатки деревянных строений петровской эпохи: губернская канцелярия и городской архив, дом губернатора, контора полицмейстера, купеческие ряды, шесть церквей, 681 обывательский дом. Злого умысла в причинах пожара найдено не было, но стало ясно, что узость улочек и скученность деревянных построек не могут гарантировать в будущем от подобных последствий.</a:t>
            </a:r>
          </a:p>
          <a:p>
            <a:endParaRPr lang="ru-RU" sz="1600" dirty="0"/>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8024" y="2276872"/>
            <a:ext cx="4059238" cy="3691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16082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Воронеж в </a:t>
            </a:r>
            <a:r>
              <a:rPr lang="en-US" sz="4800" dirty="0" smtClean="0">
                <a:solidFill>
                  <a:srgbClr val="FF0000"/>
                </a:solidFill>
              </a:rPr>
              <a:t>XVIII</a:t>
            </a:r>
            <a:r>
              <a:rPr lang="ru-RU" sz="4800" dirty="0" smtClean="0">
                <a:solidFill>
                  <a:srgbClr val="FF0000"/>
                </a:solidFill>
              </a:rPr>
              <a:t> веке</a:t>
            </a:r>
            <a:endParaRPr lang="ru-RU" sz="4800" dirty="0">
              <a:solidFill>
                <a:srgbClr val="FF0000"/>
              </a:solidFill>
            </a:endParaRPr>
          </a:p>
        </p:txBody>
      </p:sp>
      <p:sp>
        <p:nvSpPr>
          <p:cNvPr id="3" name="Объект 2"/>
          <p:cNvSpPr>
            <a:spLocks noGrp="1"/>
          </p:cNvSpPr>
          <p:nvPr>
            <p:ph sz="half" idx="1"/>
          </p:nvPr>
        </p:nvSpPr>
        <p:spPr/>
        <p:txBody>
          <a:bodyPr>
            <a:normAutofit/>
          </a:bodyPr>
          <a:lstStyle/>
          <a:p>
            <a:r>
              <a:rPr lang="ru-RU" sz="1600" dirty="0"/>
              <a:t>Административный центр Воронежа было решено перенести из нижнего приречного района на гору. Началось хаотичное застраивание верхней части города. Кварталы самой разной формы и размера вытягивались вдоль городского вала и пересекавших его улиц. Сам вал был подправлен, кое-где заново насыпан, здесь размещались мясные ряды, располагались </a:t>
            </a:r>
            <a:r>
              <a:rPr lang="ru-RU" sz="1600" dirty="0" err="1"/>
              <a:t>Девицкие</a:t>
            </a:r>
            <a:r>
              <a:rPr lang="ru-RU" sz="1600" dirty="0"/>
              <a:t> и Московские ворота. Во избежание повторения пожаров за линию вала на пустырь были вынесены все городские кузницы. Вдоль берега реки Воронеж располагались кожевенные заводы и суконные фабрики.</a:t>
            </a:r>
          </a:p>
          <a:p>
            <a:pPr marL="0" indent="0">
              <a:buNone/>
            </a:pPr>
            <a:r>
              <a:rPr lang="ru-RU" sz="1600" dirty="0" smtClean="0"/>
              <a:t>.</a:t>
            </a:r>
            <a:endParaRPr lang="ru-RU" sz="1600"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6056" y="2060848"/>
            <a:ext cx="3528392" cy="39604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0337443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06090"/>
          </a:xfrm>
        </p:spPr>
        <p:txBody>
          <a:bodyPr>
            <a:noAutofit/>
          </a:bodyPr>
          <a:lstStyle/>
          <a:p>
            <a:pPr algn="ctr"/>
            <a:r>
              <a:rPr lang="ru-RU" sz="4400" dirty="0">
                <a:solidFill>
                  <a:srgbClr val="FF0000"/>
                </a:solidFill>
              </a:rPr>
              <a:t>Воронеж в </a:t>
            </a:r>
            <a:r>
              <a:rPr lang="en-US" sz="4400" dirty="0">
                <a:solidFill>
                  <a:srgbClr val="FF0000"/>
                </a:solidFill>
              </a:rPr>
              <a:t>XVIII</a:t>
            </a:r>
            <a:r>
              <a:rPr lang="ru-RU" sz="4400" dirty="0">
                <a:solidFill>
                  <a:srgbClr val="FF0000"/>
                </a:solidFill>
              </a:rPr>
              <a:t> веке</a:t>
            </a:r>
          </a:p>
        </p:txBody>
      </p:sp>
      <p:sp>
        <p:nvSpPr>
          <p:cNvPr id="6" name="Объект 5"/>
          <p:cNvSpPr>
            <a:spLocks noGrp="1"/>
          </p:cNvSpPr>
          <p:nvPr>
            <p:ph sz="half" idx="2"/>
          </p:nvPr>
        </p:nvSpPr>
        <p:spPr>
          <a:xfrm>
            <a:off x="4648200" y="1124744"/>
            <a:ext cx="4038600" cy="5472608"/>
          </a:xfrm>
        </p:spPr>
        <p:txBody>
          <a:bodyPr>
            <a:noAutofit/>
          </a:bodyPr>
          <a:lstStyle/>
          <a:p>
            <a:r>
              <a:rPr lang="ru-RU" sz="1400" dirty="0"/>
              <a:t>Кардинальные изменения в планировку внес утвержденный 11 марта 1774г. Екатериной II Генеральный План застройки города. Его разработке предшествовал еще один грандиозный пожар. Вспыхнув 10 августа 1773 г., он уничтожил магистрат, 249 домов, 12 казенных соляных амбаров, 158 торговых лавок.</a:t>
            </a:r>
          </a:p>
          <a:p>
            <a:r>
              <a:rPr lang="ru-RU" sz="1400" dirty="0"/>
              <a:t>Генеральный план заложил основу планировки современного Воронежа, сохранившуюся в целом до сих пор. </a:t>
            </a:r>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528" y="1124744"/>
            <a:ext cx="3096344" cy="3738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4005064"/>
            <a:ext cx="4932040" cy="2673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263083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a:solidFill>
                  <a:srgbClr val="FF0000"/>
                </a:solidFill>
              </a:rPr>
              <a:t>Воронеж в </a:t>
            </a:r>
            <a:r>
              <a:rPr lang="en-US" sz="4800" dirty="0">
                <a:solidFill>
                  <a:srgbClr val="FF0000"/>
                </a:solidFill>
              </a:rPr>
              <a:t>XVIII</a:t>
            </a:r>
            <a:r>
              <a:rPr lang="ru-RU" sz="4800" dirty="0">
                <a:solidFill>
                  <a:srgbClr val="FF0000"/>
                </a:solidFill>
              </a:rPr>
              <a:t> веке</a:t>
            </a:r>
          </a:p>
        </p:txBody>
      </p:sp>
      <p:sp>
        <p:nvSpPr>
          <p:cNvPr id="3" name="Объект 2"/>
          <p:cNvSpPr>
            <a:spLocks noGrp="1"/>
          </p:cNvSpPr>
          <p:nvPr>
            <p:ph sz="half" idx="1"/>
          </p:nvPr>
        </p:nvSpPr>
        <p:spPr/>
        <p:txBody>
          <a:bodyPr>
            <a:normAutofit fontScale="70000" lnSpcReduction="20000"/>
          </a:bodyPr>
          <a:lstStyle/>
          <a:p>
            <a:r>
              <a:rPr lang="ru-RU" sz="2800" dirty="0"/>
              <a:t>. Характерная для средневековых городов хаотичная застройка была, наконец, упорядочена, спроектированы прямые улицы, и новые кварталы, старые улицы были перепланированы и выпрямлены, перед церквями были устроены небольшие площади, предусмотрены торговые </a:t>
            </a:r>
            <a:r>
              <a:rPr lang="ru-RU" sz="2800" dirty="0" smtClean="0"/>
              <a:t>площади. </a:t>
            </a:r>
            <a:r>
              <a:rPr lang="ru-RU" sz="2800" dirty="0"/>
              <a:t>Центр города отодвинулся на два километра к северо-западу, здесь была проложена новая главная улица города – Большая Дворянская (ныне проспект Революции).</a:t>
            </a:r>
          </a:p>
          <a:p>
            <a:endParaRPr lang="ru-RU"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2621" y="1340768"/>
            <a:ext cx="4059238" cy="246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9493" y="3959617"/>
            <a:ext cx="4032448" cy="255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226737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a:solidFill>
                  <a:srgbClr val="FF0000"/>
                </a:solidFill>
              </a:rPr>
              <a:t>Воронеж в </a:t>
            </a:r>
            <a:r>
              <a:rPr lang="en-US" sz="4800" dirty="0">
                <a:solidFill>
                  <a:srgbClr val="FF0000"/>
                </a:solidFill>
              </a:rPr>
              <a:t>XVIII</a:t>
            </a:r>
            <a:r>
              <a:rPr lang="ru-RU" sz="4800" dirty="0">
                <a:solidFill>
                  <a:srgbClr val="FF0000"/>
                </a:solidFill>
              </a:rPr>
              <a:t> веке</a:t>
            </a:r>
          </a:p>
        </p:txBody>
      </p:sp>
      <p:sp>
        <p:nvSpPr>
          <p:cNvPr id="4" name="Объект 3"/>
          <p:cNvSpPr>
            <a:spLocks noGrp="1"/>
          </p:cNvSpPr>
          <p:nvPr>
            <p:ph sz="half" idx="2"/>
          </p:nvPr>
        </p:nvSpPr>
        <p:spPr/>
        <p:txBody>
          <a:bodyPr>
            <a:normAutofit fontScale="85000" lnSpcReduction="20000"/>
          </a:bodyPr>
          <a:lstStyle/>
          <a:p>
            <a:r>
              <a:rPr lang="ru-RU" sz="2800" dirty="0"/>
              <a:t>Границы города значительно расширились, они включили бывшие предместья Стрелецкий лог и часть </a:t>
            </a:r>
            <a:r>
              <a:rPr lang="ru-RU" sz="2800" dirty="0" err="1"/>
              <a:t>Чижовки</a:t>
            </a:r>
            <a:r>
              <a:rPr lang="ru-RU" sz="2800" dirty="0"/>
              <a:t>.</a:t>
            </a:r>
          </a:p>
          <a:p>
            <a:r>
              <a:rPr lang="ru-RU" sz="2800" dirty="0"/>
              <a:t>К концу 18 века Воронеж делился на старый город, новый город и предместье </a:t>
            </a:r>
            <a:r>
              <a:rPr lang="ru-RU" sz="2800" dirty="0" err="1"/>
              <a:t>Акатово</a:t>
            </a:r>
            <a:r>
              <a:rPr lang="ru-RU" sz="2800" dirty="0"/>
              <a:t>. Здесь уже было 107 каменных домов и 2041 деревянный, 49 улиц, 21 переулок.</a:t>
            </a:r>
          </a:p>
          <a:p>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628800"/>
            <a:ext cx="4059238" cy="40324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851233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260648"/>
            <a:ext cx="8229600" cy="850106"/>
          </a:xfrm>
        </p:spPr>
        <p:txBody>
          <a:bodyPr>
            <a:noAutofit/>
          </a:bodyPr>
          <a:lstStyle/>
          <a:p>
            <a:pPr algn="ctr"/>
            <a:r>
              <a:rPr lang="ru-RU" sz="4400" dirty="0">
                <a:solidFill>
                  <a:srgbClr val="FF0000"/>
                </a:solidFill>
              </a:rPr>
              <a:t/>
            </a:r>
            <a:br>
              <a:rPr lang="ru-RU" sz="4400" dirty="0">
                <a:solidFill>
                  <a:srgbClr val="FF0000"/>
                </a:solidFill>
              </a:rPr>
            </a:br>
            <a:r>
              <a:rPr lang="ru-RU" sz="4400" dirty="0">
                <a:solidFill>
                  <a:srgbClr val="FF0000"/>
                </a:solidFill>
              </a:rPr>
              <a:t/>
            </a:r>
            <a:br>
              <a:rPr lang="ru-RU" sz="4400" dirty="0">
                <a:solidFill>
                  <a:srgbClr val="FF0000"/>
                </a:solidFill>
              </a:rPr>
            </a:br>
            <a:r>
              <a:rPr lang="ru-RU" sz="4400" dirty="0">
                <a:solidFill>
                  <a:srgbClr val="FF0000"/>
                </a:solidFill>
              </a:rPr>
              <a:t>Вторая половина XVIII </a:t>
            </a:r>
            <a:r>
              <a:rPr lang="ru-RU" sz="4400" dirty="0" smtClean="0">
                <a:solidFill>
                  <a:srgbClr val="FF0000"/>
                </a:solidFill>
              </a:rPr>
              <a:t>века</a:t>
            </a:r>
            <a:endParaRPr lang="ru-RU" sz="4400" dirty="0">
              <a:solidFill>
                <a:srgbClr val="FF0000"/>
              </a:solidFill>
            </a:endParaRPr>
          </a:p>
        </p:txBody>
      </p:sp>
      <p:sp>
        <p:nvSpPr>
          <p:cNvPr id="5" name="Объект 4"/>
          <p:cNvSpPr>
            <a:spLocks noGrp="1"/>
          </p:cNvSpPr>
          <p:nvPr>
            <p:ph sz="half" idx="1"/>
          </p:nvPr>
        </p:nvSpPr>
        <p:spPr>
          <a:xfrm>
            <a:off x="457200" y="908720"/>
            <a:ext cx="4038600" cy="5217443"/>
          </a:xfrm>
        </p:spPr>
        <p:txBody>
          <a:bodyPr>
            <a:normAutofit/>
          </a:bodyPr>
          <a:lstStyle/>
          <a:p>
            <a:endParaRPr lang="ru-RU" sz="1800" dirty="0" smtClean="0"/>
          </a:p>
          <a:p>
            <a:r>
              <a:rPr lang="ru-RU" sz="1800" dirty="0" smtClean="0"/>
              <a:t>10 </a:t>
            </a:r>
            <a:r>
              <a:rPr lang="ru-RU" sz="1800" dirty="0"/>
              <a:t>мая 1748 года Воронеж очень сильно пострадал от пожара. Сгорели почти все постройки на берегу реки. После этой трагедии центр Воронежа опять стал располагаться в том месте, где сейчас находится современная Университетская площадь.</a:t>
            </a:r>
          </a:p>
          <a:p>
            <a:r>
              <a:rPr lang="ru-RU" sz="1800" dirty="0"/>
              <a:t>В 1778 году в доме иностранца </a:t>
            </a:r>
            <a:r>
              <a:rPr lang="ru-RU" sz="1800" dirty="0" err="1"/>
              <a:t>Зегеля</a:t>
            </a:r>
            <a:r>
              <a:rPr lang="ru-RU" sz="1800" dirty="0"/>
              <a:t> была открылась аптека, которая стала первой в истории города, в 1780 году — первая больница, в 1793 году — дома для инвалидов и </a:t>
            </a:r>
            <a:r>
              <a:rPr lang="ru-RU" sz="1800" dirty="0" smtClean="0"/>
              <a:t>сумасшедших</a:t>
            </a:r>
            <a:endParaRPr lang="ru-RU" sz="18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861048"/>
            <a:ext cx="3811513" cy="2580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32040" y="1268760"/>
            <a:ext cx="3935375" cy="2297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213920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6730" y="692696"/>
            <a:ext cx="8229600" cy="922114"/>
          </a:xfrm>
        </p:spPr>
        <p:txBody>
          <a:bodyPr>
            <a:noAutofit/>
          </a:bodyPr>
          <a:lstStyle/>
          <a:p>
            <a:pPr algn="ctr"/>
            <a:r>
              <a:rPr lang="ru-RU" sz="4000" dirty="0">
                <a:solidFill>
                  <a:srgbClr val="FF0000"/>
                </a:solidFill>
              </a:rPr>
              <a:t>Воронежская область в XVIII-XIX вв.</a:t>
            </a:r>
            <a:br>
              <a:rPr lang="ru-RU" sz="4000" dirty="0">
                <a:solidFill>
                  <a:srgbClr val="FF0000"/>
                </a:solidFill>
              </a:rPr>
            </a:br>
            <a:endParaRPr lang="ru-RU" sz="4000" dirty="0">
              <a:solidFill>
                <a:srgbClr val="FF0000"/>
              </a:solidFill>
            </a:endParaRPr>
          </a:p>
        </p:txBody>
      </p:sp>
      <p:sp>
        <p:nvSpPr>
          <p:cNvPr id="5" name="Объект 4"/>
          <p:cNvSpPr>
            <a:spLocks noGrp="1"/>
          </p:cNvSpPr>
          <p:nvPr>
            <p:ph sz="half" idx="1"/>
          </p:nvPr>
        </p:nvSpPr>
        <p:spPr>
          <a:xfrm>
            <a:off x="457200" y="1052736"/>
            <a:ext cx="4038600" cy="5073427"/>
          </a:xfrm>
        </p:spPr>
        <p:txBody>
          <a:bodyPr>
            <a:normAutofit fontScale="47500" lnSpcReduction="20000"/>
          </a:bodyPr>
          <a:lstStyle/>
          <a:p>
            <a:endParaRPr lang="ru-RU" sz="3400" dirty="0" smtClean="0"/>
          </a:p>
          <a:p>
            <a:r>
              <a:rPr lang="ru-RU" sz="3400" dirty="0" smtClean="0"/>
              <a:t>В </a:t>
            </a:r>
            <a:r>
              <a:rPr lang="ru-RU" sz="3400" dirty="0"/>
              <a:t>конце XVIII – начале XIX века возникают первые народные училища и гимназии. Открывается губернская типография(1798 год). В 1800 году в ней издается первый научный труд по истории края – книга Е. А. </a:t>
            </a:r>
            <a:r>
              <a:rPr lang="ru-RU" sz="3400" dirty="0" err="1"/>
              <a:t>Болхотвитинова</a:t>
            </a:r>
            <a:r>
              <a:rPr lang="ru-RU" sz="3400" dirty="0"/>
              <a:t> «Историческое, географическое и экономическое описание Воронежской губернии». С 1802 года в Воронеже работает профессиональный театр. В 1804 году на девяти главных улицах введено свечное освещение (417 свечных фонарей). С 1838 года начинается регулярное издание газет. </a:t>
            </a:r>
          </a:p>
          <a:p>
            <a:r>
              <a:rPr lang="ru-RU" sz="3400" dirty="0"/>
              <a:t> В Воронеже жили народные русские поэты А. В. Кольцов (1809 – 1842 гг.) и </a:t>
            </a:r>
            <a:r>
              <a:rPr lang="ru-RU" sz="3400" dirty="0" err="1"/>
              <a:t>И</a:t>
            </a:r>
            <a:r>
              <a:rPr lang="ru-RU" sz="3400" dirty="0"/>
              <a:t>. С. Никитин (1824 – 1861 гг.). </a:t>
            </a:r>
          </a:p>
          <a:p>
            <a:r>
              <a:rPr lang="ru-RU" sz="3400" dirty="0"/>
              <a:t> 15 декабря 1863 года проведена однодневная перепись жителей – 38672 человека. По числу населения Воронеж занимал 12-е место в России. </a:t>
            </a:r>
          </a:p>
          <a:p>
            <a:endParaRPr lang="ru-RU" sz="3400" dirty="0"/>
          </a:p>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717032"/>
            <a:ext cx="3960440"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8024" y="1124744"/>
            <a:ext cx="4059238" cy="2316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34977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038944"/>
          </a:xfrm>
        </p:spPr>
        <p:txBody>
          <a:bodyPr>
            <a:noAutofit/>
          </a:bodyPr>
          <a:lstStyle/>
          <a:p>
            <a:pPr algn="ctr"/>
            <a:r>
              <a:rPr lang="ru-RU" sz="4400" dirty="0">
                <a:solidFill>
                  <a:srgbClr val="FF0000"/>
                </a:solidFill>
              </a:rPr>
              <a:t>Воронежская область в XVIII-XIX</a:t>
            </a:r>
            <a:endParaRPr lang="ru-RU" sz="4000" dirty="0">
              <a:solidFill>
                <a:srgbClr val="FF0000"/>
              </a:solidFill>
            </a:endParaRPr>
          </a:p>
        </p:txBody>
      </p:sp>
      <p:sp>
        <p:nvSpPr>
          <p:cNvPr id="3" name="Объект 2"/>
          <p:cNvSpPr>
            <a:spLocks noGrp="1"/>
          </p:cNvSpPr>
          <p:nvPr>
            <p:ph sz="half" idx="1"/>
          </p:nvPr>
        </p:nvSpPr>
        <p:spPr/>
        <p:txBody>
          <a:bodyPr>
            <a:normAutofit fontScale="55000" lnSpcReduction="20000"/>
          </a:bodyPr>
          <a:lstStyle/>
          <a:p>
            <a:r>
              <a:rPr lang="ru-RU" sz="2900" dirty="0" smtClean="0"/>
              <a:t>В </a:t>
            </a:r>
            <a:r>
              <a:rPr lang="ru-RU" sz="2900" dirty="0"/>
              <a:t>1864 году открылась первая публичная библиотека. </a:t>
            </a:r>
          </a:p>
          <a:p>
            <a:r>
              <a:rPr lang="ru-RU" sz="2900" dirty="0"/>
              <a:t> В 60 – 70-х годах XIX века через территорию губернии были проложены железные дороги. Возникают крупные промышленные предприятия, главным образом в Воронеже (Воронежские железнодорожные мастерские – в 1868 году, завод </a:t>
            </a:r>
            <a:r>
              <a:rPr lang="ru-RU" sz="2900" dirty="0" err="1"/>
              <a:t>Столля</a:t>
            </a:r>
            <a:r>
              <a:rPr lang="ru-RU" sz="2900" dirty="0"/>
              <a:t> – в 1869 году, и другие). </a:t>
            </a:r>
          </a:p>
          <a:p>
            <a:r>
              <a:rPr lang="ru-RU" sz="2900" dirty="0"/>
              <a:t> По переписи 1897 года население Воронежа составляло 84100 человек. Городская территория располагалась на правом берегу реки Воронежа, к ней примыкали пять слобод: три на правобережье (</a:t>
            </a:r>
            <a:r>
              <a:rPr lang="ru-RU" sz="2900" dirty="0" err="1"/>
              <a:t>Чижовка</a:t>
            </a:r>
            <a:r>
              <a:rPr lang="ru-RU" sz="2900" dirty="0"/>
              <a:t>, Ямская, Троицкая) и две на левобережье (Придача и </a:t>
            </a:r>
            <a:r>
              <a:rPr lang="ru-RU" sz="2900" dirty="0" err="1"/>
              <a:t>Монастырщинка</a:t>
            </a:r>
            <a:r>
              <a:rPr lang="ru-RU" sz="2900" dirty="0"/>
              <a:t>).</a:t>
            </a:r>
          </a:p>
          <a:p>
            <a:endParaRPr lang="ru-RU" dirty="0"/>
          </a:p>
        </p:txBody>
      </p:sp>
      <p:pic>
        <p:nvPicPr>
          <p:cNvPr id="5"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8024" y="1484784"/>
            <a:ext cx="4059238" cy="2304256"/>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4069751"/>
            <a:ext cx="4012704" cy="237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1912000"/>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400" dirty="0">
                <a:solidFill>
                  <a:srgbClr val="FF0000"/>
                </a:solidFill>
              </a:rPr>
              <a:t>Воронежская область в XVIII-XIX</a:t>
            </a:r>
            <a:endParaRPr lang="ru-RU" sz="4000" dirty="0">
              <a:solidFill>
                <a:srgbClr val="FF0000"/>
              </a:solidFill>
            </a:endParaRPr>
          </a:p>
        </p:txBody>
      </p:sp>
      <p:sp>
        <p:nvSpPr>
          <p:cNvPr id="3" name="Объект 2"/>
          <p:cNvSpPr>
            <a:spLocks noGrp="1"/>
          </p:cNvSpPr>
          <p:nvPr>
            <p:ph sz="half" idx="1"/>
          </p:nvPr>
        </p:nvSpPr>
        <p:spPr/>
        <p:txBody>
          <a:bodyPr>
            <a:normAutofit fontScale="55000" lnSpcReduction="20000"/>
          </a:bodyPr>
          <a:lstStyle/>
          <a:p>
            <a:r>
              <a:rPr lang="ru-RU" sz="2800" dirty="0"/>
              <a:t>16 февраля 1782 года наместником Воронежским и Харьковским указом императрицы Екатерины II был назначен Василий Алексеевич Чертков. При нём в Воронеже были созданы органы самоуправления: дворянское депутатское собрания и городская Дума. Под его руководством была создана регулярная планировка города с прямыми пересекающимися улицами. Регулярный (главный) план города Воронежа, утверждённый в 1774 году императрицей Екатериной II, основывался на традиционном для того времени принципе «трезубца». От </a:t>
            </a:r>
            <a:r>
              <a:rPr lang="ru-RU" sz="2800" dirty="0" err="1"/>
              <a:t>Митрофаньевского</a:t>
            </a:r>
            <a:r>
              <a:rPr lang="ru-RU" sz="2800" dirty="0"/>
              <a:t> монастыря прошли три «луча» — Большая Московская улица (ныне ул. Плехановская), Большая </a:t>
            </a:r>
            <a:r>
              <a:rPr lang="ru-RU" sz="2800" dirty="0" err="1"/>
              <a:t>Девицкая</a:t>
            </a:r>
            <a:r>
              <a:rPr lang="ru-RU" sz="2800" dirty="0"/>
              <a:t> улица (ныне ул. Платонова и ул. 9 января) и Мещанская улица (ныне ул. Володарской). </a:t>
            </a:r>
            <a:r>
              <a:rPr lang="ru-RU" sz="2800" dirty="0" smtClean="0"/>
              <a:t>Планировка </a:t>
            </a:r>
            <a:r>
              <a:rPr lang="ru-RU" sz="2800" dirty="0"/>
              <a:t>Воронежа приобрела современные черты.</a:t>
            </a:r>
          </a:p>
          <a:p>
            <a:endParaRPr lang="ru-RU" dirty="0"/>
          </a:p>
          <a:p>
            <a:endParaRPr lang="ru-RU" dirty="0"/>
          </a:p>
        </p:txBody>
      </p:sp>
      <p:pic>
        <p:nvPicPr>
          <p:cNvPr id="5"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1340768"/>
            <a:ext cx="4059238" cy="2460522"/>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358" y="4293096"/>
            <a:ext cx="4104456" cy="2113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2865462"/>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rgbClr val="FF0000"/>
                </a:solidFill>
              </a:rPr>
              <a:t>Воронежская область в XVIII-XIX</a:t>
            </a:r>
            <a:endParaRPr lang="ru-RU" dirty="0">
              <a:solidFill>
                <a:srgbClr val="FF0000"/>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1628800"/>
            <a:ext cx="3299493" cy="1908048"/>
          </a:xfrm>
          <a:prstGeom prst="rect">
            <a:avLst/>
          </a:prstGeom>
          <a:ln>
            <a:noFill/>
          </a:ln>
          <a:effectLst>
            <a:outerShdw blurRad="292100" dist="139700" dir="2700000" algn="tl" rotWithShape="0">
              <a:srgbClr val="333333">
                <a:alpha val="65000"/>
              </a:srgbClr>
            </a:outerShdw>
          </a:effectLst>
        </p:spPr>
      </p:pic>
      <p:sp>
        <p:nvSpPr>
          <p:cNvPr id="4" name="Объект 3"/>
          <p:cNvSpPr>
            <a:spLocks noGrp="1"/>
          </p:cNvSpPr>
          <p:nvPr>
            <p:ph sz="half" idx="2"/>
          </p:nvPr>
        </p:nvSpPr>
        <p:spPr/>
        <p:txBody>
          <a:bodyPr>
            <a:normAutofit fontScale="55000" lnSpcReduction="20000"/>
          </a:bodyPr>
          <a:lstStyle/>
          <a:p>
            <a:endParaRPr lang="ru-RU" dirty="0" smtClean="0"/>
          </a:p>
          <a:p>
            <a:r>
              <a:rPr lang="ru-RU" dirty="0" smtClean="0"/>
              <a:t>Важно </a:t>
            </a:r>
            <a:r>
              <a:rPr lang="ru-RU" dirty="0"/>
              <a:t>также отметить, что проведение в наместническом доме театральных представлений в будущем дало возможность появлению воронежского профессионального театра. По проекту </a:t>
            </a:r>
            <a:r>
              <a:rPr lang="ru-RU" dirty="0" err="1"/>
              <a:t>Джакомо</a:t>
            </a:r>
            <a:r>
              <a:rPr lang="ru-RU" dirty="0"/>
              <a:t> Кваренги был перестроен архиерейский двора, был построен дом Казенной палаты, один из трех зданий для наместнического правления и казенной палаты по проекту </a:t>
            </a:r>
            <a:r>
              <a:rPr lang="ru-RU" dirty="0" err="1"/>
              <a:t>Джакомо</a:t>
            </a:r>
            <a:r>
              <a:rPr lang="ru-RU" dirty="0"/>
              <a:t> Кваренги (остальные не были построены). Было открыто Народное училище, преобразованное потом в Главное народное училище.</a:t>
            </a:r>
          </a:p>
          <a:p>
            <a:r>
              <a:rPr lang="ru-RU" dirty="0"/>
              <a:t> ‎ В 1796 году по приказу генерала-губернатора А. Я. </a:t>
            </a:r>
            <a:r>
              <a:rPr lang="ru-RU" dirty="0" err="1"/>
              <a:t>Леванадова</a:t>
            </a:r>
            <a:r>
              <a:rPr lang="ru-RU" dirty="0"/>
              <a:t> при въезде в город со стороны Москвы по </a:t>
            </a:r>
            <a:r>
              <a:rPr lang="ru-RU" dirty="0" err="1"/>
              <a:t>Новомосковской</a:t>
            </a:r>
            <a:r>
              <a:rPr lang="ru-RU" dirty="0"/>
              <a:t> улице (ныне ул. Плехановской) были установлены пилоны с гербами-орлами.  Похожий пилон сохранился на месте бывшего </a:t>
            </a:r>
            <a:r>
              <a:rPr lang="ru-RU" dirty="0" err="1"/>
              <a:t>Чугоновского</a:t>
            </a:r>
            <a:r>
              <a:rPr lang="ru-RU" dirty="0"/>
              <a:t> кладбища.</a:t>
            </a:r>
          </a:p>
          <a:p>
            <a:pPr marL="0" indent="0">
              <a:buNone/>
            </a:pPr>
            <a:r>
              <a:rPr lang="ru-RU" dirty="0"/>
              <a:t> </a:t>
            </a:r>
          </a:p>
          <a:p>
            <a:endParaRPr lang="ru-RU" dirty="0"/>
          </a:p>
          <a:p>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4149080"/>
            <a:ext cx="3384376" cy="223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9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algn="ctr"/>
            <a:r>
              <a:rPr lang="ru-RU" sz="4800" dirty="0" smtClean="0">
                <a:solidFill>
                  <a:srgbClr val="FF0000"/>
                </a:solidFill>
              </a:rPr>
              <a:t>На </a:t>
            </a:r>
            <a:r>
              <a:rPr lang="ru-RU" sz="4800" dirty="0">
                <a:solidFill>
                  <a:srgbClr val="FF0000"/>
                </a:solidFill>
              </a:rPr>
              <a:t>Руси было три </a:t>
            </a:r>
            <a:r>
              <a:rPr lang="ru-RU" sz="4800" dirty="0" smtClean="0">
                <a:solidFill>
                  <a:srgbClr val="FF0000"/>
                </a:solidFill>
              </a:rPr>
              <a:t>Воронежа</a:t>
            </a:r>
            <a:r>
              <a:rPr lang="ru-RU" dirty="0" smtClean="0"/>
              <a:t>. </a:t>
            </a:r>
            <a:endParaRPr lang="ru-RU" dirty="0"/>
          </a:p>
        </p:txBody>
      </p:sp>
      <p:pic>
        <p:nvPicPr>
          <p:cNvPr id="2" name="Объект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484784"/>
            <a:ext cx="3888432" cy="39604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Объект 5"/>
          <p:cNvSpPr>
            <a:spLocks noGrp="1"/>
          </p:cNvSpPr>
          <p:nvPr>
            <p:ph sz="half" idx="2"/>
          </p:nvPr>
        </p:nvSpPr>
        <p:spPr/>
        <p:txBody>
          <a:bodyPr>
            <a:normAutofit fontScale="77500" lnSpcReduction="20000"/>
          </a:bodyPr>
          <a:lstStyle/>
          <a:p>
            <a:r>
              <a:rPr lang="ru-RU" sz="2900" dirty="0"/>
              <a:t>В 1966 году В. П. Загоровский выдвинул гипотезу, что слово «</a:t>
            </a:r>
            <a:r>
              <a:rPr lang="ru-RU" sz="2900" dirty="0" err="1"/>
              <a:t>Воро́неж</a:t>
            </a:r>
            <a:r>
              <a:rPr lang="ru-RU" sz="2900" dirty="0"/>
              <a:t>» — это «другая </a:t>
            </a:r>
            <a:r>
              <a:rPr lang="ru-RU" sz="2900" dirty="0" err="1"/>
              <a:t>Воро́на</a:t>
            </a:r>
            <a:r>
              <a:rPr lang="ru-RU" sz="2900" dirty="0"/>
              <a:t>» (</a:t>
            </a:r>
            <a:r>
              <a:rPr lang="ru-RU" sz="2900" dirty="0" err="1"/>
              <a:t>Воро́на</a:t>
            </a:r>
            <a:r>
              <a:rPr lang="ru-RU" sz="2900" dirty="0"/>
              <a:t> </a:t>
            </a:r>
            <a:r>
              <a:rPr lang="ru-RU" sz="2900" dirty="0" err="1"/>
              <a:t>тож</a:t>
            </a:r>
            <a:r>
              <a:rPr lang="ru-RU" sz="2900" dirty="0"/>
              <a:t>, </a:t>
            </a:r>
            <a:r>
              <a:rPr lang="ru-RU" sz="2900" dirty="0" err="1"/>
              <a:t>Воро́на</a:t>
            </a:r>
            <a:r>
              <a:rPr lang="ru-RU" sz="2900" dirty="0"/>
              <a:t> ж). Однако, позднее он пришёл к выводу, что это мнение ошибочно. Скорее всего, по версии Загоровского, название «</a:t>
            </a:r>
            <a:r>
              <a:rPr lang="ru-RU" sz="2900" dirty="0" err="1"/>
              <a:t>Воро́неж</a:t>
            </a:r>
            <a:r>
              <a:rPr lang="ru-RU" sz="2900" dirty="0"/>
              <a:t>» произошло от притяжательного прилагательного «</a:t>
            </a:r>
            <a:r>
              <a:rPr lang="ru-RU" sz="2900" dirty="0" err="1"/>
              <a:t>вороне́ж</a:t>
            </a:r>
            <a:r>
              <a:rPr lang="ru-RU" sz="2900" dirty="0"/>
              <a:t>» древнеславянского имени </a:t>
            </a:r>
            <a:r>
              <a:rPr lang="ru-RU" sz="2900" dirty="0" smtClean="0"/>
              <a:t>«</a:t>
            </a:r>
            <a:endParaRPr lang="ru-RU" dirty="0"/>
          </a:p>
        </p:txBody>
      </p:sp>
    </p:spTree>
    <p:extLst>
      <p:ext uri="{BB962C8B-B14F-4D97-AF65-F5344CB8AC3E}">
        <p14:creationId xmlns:p14="http://schemas.microsoft.com/office/powerpoint/2010/main" val="2332550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404664"/>
            <a:ext cx="8229600" cy="792088"/>
          </a:xfrm>
        </p:spPr>
        <p:txBody>
          <a:bodyPr>
            <a:noAutofit/>
          </a:bodyPr>
          <a:lstStyle/>
          <a:p>
            <a:pPr algn="ctr"/>
            <a:r>
              <a:rPr lang="ru-RU" sz="4400" dirty="0" smtClean="0">
                <a:solidFill>
                  <a:srgbClr val="FF0000"/>
                </a:solidFill>
              </a:rPr>
              <a:t>Воронеж в </a:t>
            </a:r>
            <a:r>
              <a:rPr lang="en-US" sz="4400" dirty="0" smtClean="0">
                <a:solidFill>
                  <a:srgbClr val="FF0000"/>
                </a:solidFill>
              </a:rPr>
              <a:t>XIX </a:t>
            </a:r>
            <a:r>
              <a:rPr lang="ru-RU" sz="4400" dirty="0" smtClean="0">
                <a:solidFill>
                  <a:srgbClr val="FF0000"/>
                </a:solidFill>
              </a:rPr>
              <a:t>веке</a:t>
            </a:r>
            <a:endParaRPr lang="ru-RU" sz="4400" dirty="0">
              <a:solidFill>
                <a:srgbClr val="FF0000"/>
              </a:solidFill>
            </a:endParaRPr>
          </a:p>
        </p:txBody>
      </p:sp>
      <p:sp>
        <p:nvSpPr>
          <p:cNvPr id="5" name="Объект 4"/>
          <p:cNvSpPr>
            <a:spLocks noGrp="1"/>
          </p:cNvSpPr>
          <p:nvPr>
            <p:ph sz="half" idx="1"/>
          </p:nvPr>
        </p:nvSpPr>
        <p:spPr>
          <a:xfrm>
            <a:off x="457200" y="908720"/>
            <a:ext cx="4038600" cy="5217443"/>
          </a:xfrm>
        </p:spPr>
        <p:txBody>
          <a:bodyPr>
            <a:noAutofit/>
          </a:bodyPr>
          <a:lstStyle/>
          <a:p>
            <a:endParaRPr lang="ru-RU" sz="1200" dirty="0" smtClean="0"/>
          </a:p>
          <a:p>
            <a:endParaRPr lang="ru-RU" sz="1200" dirty="0" smtClean="0"/>
          </a:p>
          <a:p>
            <a:r>
              <a:rPr lang="ru-RU" sz="1200" dirty="0" smtClean="0"/>
              <a:t>В </a:t>
            </a:r>
            <a:r>
              <a:rPr lang="ru-RU" sz="1200" dirty="0"/>
              <a:t>Отечественной войне 1812 года против Наполеона сражалось более 10 воронежских полков народного ополчения.</a:t>
            </a:r>
          </a:p>
          <a:p>
            <a:r>
              <a:rPr lang="ru-RU" sz="1200" dirty="0"/>
              <a:t>8 августа 1805 года Тимофей Кондратьев стал городским архитектором Воронежа. В городе эта должность была введена впервые.</a:t>
            </a:r>
          </a:p>
          <a:p>
            <a:r>
              <a:rPr lang="ru-RU" sz="1200" dirty="0"/>
              <a:t>28 января 1830 года по рекомендации министра внутренних дел А. А. Закревского воронежским губернатором стал Дмитрий Никитич Бегичев. Согласно сведениям Литвинова, которые были опубликованы в 1914 году, «особенно часто начали проявляться чудеса и повсеместно оглашаться чудесные исцеления от нетленных мощей Святителя Митрофана». Это привлекло в Воронеж много верующих людей. Летом 1830 г их количество было особенно велико, и началась эпидемия холеры. Каждый день от болезни умирало 300—400 человек. Бегичев потратил много своих денег на борьбу с болезнью, а также организовал пожертвования среди многих купцов и дворян. На эти средства была построена холерная больница на 200 человек. </a:t>
            </a:r>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268760"/>
            <a:ext cx="4038600" cy="2320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89040"/>
            <a:ext cx="4032448"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737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rgbClr val="FF0000"/>
                </a:solidFill>
              </a:rPr>
              <a:t>Воронеж в </a:t>
            </a:r>
            <a:r>
              <a:rPr lang="en-US" sz="4400" dirty="0">
                <a:solidFill>
                  <a:srgbClr val="FF0000"/>
                </a:solidFill>
              </a:rPr>
              <a:t>XIX </a:t>
            </a:r>
            <a:r>
              <a:rPr lang="ru-RU" sz="4400" dirty="0">
                <a:solidFill>
                  <a:srgbClr val="FF0000"/>
                </a:solidFill>
              </a:rPr>
              <a:t>веке</a:t>
            </a:r>
          </a:p>
        </p:txBody>
      </p:sp>
      <p:sp>
        <p:nvSpPr>
          <p:cNvPr id="3" name="Объект 2"/>
          <p:cNvSpPr>
            <a:spLocks noGrp="1"/>
          </p:cNvSpPr>
          <p:nvPr>
            <p:ph sz="half" idx="1"/>
          </p:nvPr>
        </p:nvSpPr>
        <p:spPr/>
        <p:txBody>
          <a:bodyPr>
            <a:normAutofit fontScale="55000" lnSpcReduction="20000"/>
          </a:bodyPr>
          <a:lstStyle/>
          <a:p>
            <a:r>
              <a:rPr lang="ru-RU" sz="2800" dirty="0"/>
              <a:t>В 1831 году эпидемия закончилась. 27 февраля 1831 года за усердие Бегичеву было пожаловано на 12 лет тысячу рублей из Государственного казначейства, а 9 марта 1832 года присвоено звание действительного статского советника. Через некоторое время были открыты мощи Святителя Митрофана. При этом проводилась торжественная церемония, на которую приезжал Николай I. Приезд монарха был связан с любопытным фактом. Николаю I не понравилось местоположение семинарии (ныне пр. Революции, 29), поэтому он велел перевести её в другое место. После долгой переписки архитектор А. Ф. Щедрин выполнил чертежи нового здания, но отсутствие денег привело к тому, что семинария осталась на </a:t>
            </a:r>
            <a:r>
              <a:rPr lang="ru-RU" sz="2800" dirty="0" smtClean="0"/>
              <a:t>месте.</a:t>
            </a:r>
            <a:endParaRPr lang="ru-RU" sz="2800" dirty="0"/>
          </a:p>
          <a:p>
            <a:endParaRPr lang="ru-RU" dirty="0"/>
          </a:p>
        </p:txBody>
      </p:sp>
      <p:pic>
        <p:nvPicPr>
          <p:cNvPr id="9" name="Объект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9992" y="1628800"/>
            <a:ext cx="4207446" cy="367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8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rgbClr val="FF0000"/>
                </a:solidFill>
              </a:rPr>
              <a:t>Воронеж в </a:t>
            </a:r>
            <a:r>
              <a:rPr lang="en-US" sz="4400" dirty="0">
                <a:solidFill>
                  <a:srgbClr val="FF0000"/>
                </a:solidFill>
              </a:rPr>
              <a:t>XIX </a:t>
            </a:r>
            <a:r>
              <a:rPr lang="ru-RU" sz="4400" dirty="0">
                <a:solidFill>
                  <a:srgbClr val="FF0000"/>
                </a:solidFill>
              </a:rPr>
              <a:t>веке</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5576" y="1628800"/>
            <a:ext cx="3816424" cy="4176464"/>
          </a:xfrm>
          <a:prstGeom prst="rect">
            <a:avLst/>
          </a:prstGeom>
          <a:ln>
            <a:noFill/>
          </a:ln>
          <a:effectLst>
            <a:outerShdw blurRad="292100" dist="139700" dir="2700000" algn="tl" rotWithShape="0">
              <a:srgbClr val="333333">
                <a:alpha val="65000"/>
              </a:srgbClr>
            </a:outerShdw>
          </a:effectLst>
        </p:spPr>
      </p:pic>
      <p:sp>
        <p:nvSpPr>
          <p:cNvPr id="4" name="Объект 3"/>
          <p:cNvSpPr>
            <a:spLocks noGrp="1"/>
          </p:cNvSpPr>
          <p:nvPr>
            <p:ph sz="half" idx="2"/>
          </p:nvPr>
        </p:nvSpPr>
        <p:spPr/>
        <p:txBody>
          <a:bodyPr>
            <a:normAutofit fontScale="70000" lnSpcReduction="20000"/>
          </a:bodyPr>
          <a:lstStyle/>
          <a:p>
            <a:r>
              <a:rPr lang="ru-RU" sz="2800" dirty="0"/>
              <a:t>. Летом 1833 года началась засуха, которая привела к голоду людей. Губернатор использовал свои личные связи, чтобы добиться выделения Воронежской губернии миллиона рублей на преодоление последствий этой трагедии. Также следует сообщить, что именно Дмитрию Никитичу Бегичеву принадлежит идея открытия в Воронеже памятника Петру I, но средств тогда на это не хватило. После назначения обер-прокурором московского департамента Д. Н. Бегичев 1836 году уехал из Воронежа.</a:t>
            </a:r>
          </a:p>
          <a:p>
            <a:endParaRPr lang="ru-RU" sz="2800" dirty="0"/>
          </a:p>
          <a:p>
            <a:endParaRPr lang="ru-RU" dirty="0"/>
          </a:p>
        </p:txBody>
      </p:sp>
    </p:spTree>
    <p:extLst>
      <p:ext uri="{BB962C8B-B14F-4D97-AF65-F5344CB8AC3E}">
        <p14:creationId xmlns:p14="http://schemas.microsoft.com/office/powerpoint/2010/main" val="177490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06090"/>
          </a:xfrm>
        </p:spPr>
        <p:txBody>
          <a:bodyPr>
            <a:noAutofit/>
          </a:bodyPr>
          <a:lstStyle/>
          <a:p>
            <a:pPr algn="ctr"/>
            <a:r>
              <a:rPr lang="ru-RU" sz="4400" dirty="0">
                <a:solidFill>
                  <a:srgbClr val="FF0000"/>
                </a:solidFill>
              </a:rPr>
              <a:t>Воронеж в </a:t>
            </a:r>
            <a:r>
              <a:rPr lang="en-US" sz="4400" dirty="0">
                <a:solidFill>
                  <a:srgbClr val="FF0000"/>
                </a:solidFill>
              </a:rPr>
              <a:t>XIX </a:t>
            </a:r>
            <a:r>
              <a:rPr lang="ru-RU" sz="4400" dirty="0">
                <a:solidFill>
                  <a:srgbClr val="FF0000"/>
                </a:solidFill>
              </a:rPr>
              <a:t>веке</a:t>
            </a:r>
          </a:p>
        </p:txBody>
      </p:sp>
      <p:pic>
        <p:nvPicPr>
          <p:cNvPr id="2" name="Объект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556792"/>
            <a:ext cx="4059238" cy="3888432"/>
          </a:xfrm>
          <a:prstGeom prst="rect">
            <a:avLst/>
          </a:prstGeom>
          <a:ln>
            <a:noFill/>
          </a:ln>
          <a:effectLst>
            <a:outerShdw blurRad="292100" dist="139700" dir="2700000" algn="tl" rotWithShape="0">
              <a:srgbClr val="333333">
                <a:alpha val="65000"/>
              </a:srgbClr>
            </a:outerShdw>
          </a:effectLst>
        </p:spPr>
      </p:pic>
      <p:sp>
        <p:nvSpPr>
          <p:cNvPr id="6" name="Объект 5"/>
          <p:cNvSpPr>
            <a:spLocks noGrp="1"/>
          </p:cNvSpPr>
          <p:nvPr>
            <p:ph sz="half" idx="2"/>
          </p:nvPr>
        </p:nvSpPr>
        <p:spPr>
          <a:xfrm>
            <a:off x="4644008" y="1124744"/>
            <a:ext cx="4038600" cy="5616624"/>
          </a:xfrm>
        </p:spPr>
        <p:txBody>
          <a:bodyPr>
            <a:noAutofit/>
          </a:bodyPr>
          <a:lstStyle/>
          <a:p>
            <a:endParaRPr lang="ru-RU" sz="1600" dirty="0" smtClean="0"/>
          </a:p>
          <a:p>
            <a:r>
              <a:rPr lang="ru-RU" sz="1600" dirty="0" smtClean="0"/>
              <a:t>В </a:t>
            </a:r>
            <a:r>
              <a:rPr lang="ru-RU" sz="1600" dirty="0"/>
              <a:t>1853—1857 годах губернатором был Долгоруков Юрий Алексеевич. Спустя много времени опять появился в Воронеже губернатор, к которому надо было обращаться не по званию, а по титулу «Ваше сиятельство». В 1853 году новый губернатор организовывал в Воронеже первую выставку сельских произведений пяти черноземных губерний. На его управление губернией пришлась Крымская война (1853—1856). За два года местное дворянство на военные нужды пожертвовало 67 тысяч рублей серебром. За проведение рекрутских наборов в губернии Юрий Алексеевич был награждён Орденом Св. Анны первой степени с Высочайшим благоволением от императора.</a:t>
            </a:r>
          </a:p>
          <a:p>
            <a:pPr marL="0" indent="0">
              <a:buNone/>
            </a:pPr>
            <a:endParaRPr lang="ru-RU" sz="1600" dirty="0"/>
          </a:p>
          <a:p>
            <a:endParaRPr lang="ru-RU" sz="1600" dirty="0"/>
          </a:p>
        </p:txBody>
      </p:sp>
    </p:spTree>
    <p:extLst>
      <p:ext uri="{BB962C8B-B14F-4D97-AF65-F5344CB8AC3E}">
        <p14:creationId xmlns:p14="http://schemas.microsoft.com/office/powerpoint/2010/main" val="148641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rgbClr val="FF0000"/>
                </a:solidFill>
              </a:rPr>
              <a:t>Воронеж в </a:t>
            </a:r>
            <a:r>
              <a:rPr lang="en-US" sz="4400" dirty="0">
                <a:solidFill>
                  <a:srgbClr val="FF0000"/>
                </a:solidFill>
              </a:rPr>
              <a:t>XIX </a:t>
            </a:r>
            <a:r>
              <a:rPr lang="ru-RU" sz="4400" dirty="0">
                <a:solidFill>
                  <a:srgbClr val="FF0000"/>
                </a:solidFill>
              </a:rPr>
              <a:t>веке</a:t>
            </a:r>
          </a:p>
        </p:txBody>
      </p:sp>
      <p:sp>
        <p:nvSpPr>
          <p:cNvPr id="3" name="Объект 2"/>
          <p:cNvSpPr>
            <a:spLocks noGrp="1"/>
          </p:cNvSpPr>
          <p:nvPr>
            <p:ph sz="half" idx="1"/>
          </p:nvPr>
        </p:nvSpPr>
        <p:spPr/>
        <p:txBody>
          <a:bodyPr>
            <a:normAutofit fontScale="55000" lnSpcReduction="20000"/>
          </a:bodyPr>
          <a:lstStyle/>
          <a:p>
            <a:r>
              <a:rPr lang="ru-RU" sz="2800" dirty="0"/>
              <a:t>После смерти </a:t>
            </a:r>
            <a:r>
              <a:rPr lang="ru-RU" sz="2800" dirty="0" err="1"/>
              <a:t>НиколаяI</a:t>
            </a:r>
            <a:r>
              <a:rPr lang="ru-RU" sz="2800" dirty="0"/>
              <a:t>, Крымская война была продолжена при новом императоре Александре II. 27 сентября 1855 года Александром II Воронежская губерния была объявлена на военном положении. 6 января 1857 года Александр II произвел Юрия Алексеевича Долгорукова в сенаторы и был уволен с должности Воронежского губернатора. 25 января 1857 г. губернатором Воронежской губернии был назначен Синельников Николай Петрович. При нём в Воронеже было возобновлено возведение памятника Петру I, который был торжественно открыт через год снятия губернатора с должности. Центральные улицы были вымощены, а через реку Воронеж был выстроен </a:t>
            </a:r>
            <a:r>
              <a:rPr lang="ru-RU" sz="2800" dirty="0" err="1"/>
              <a:t>Чернавский</a:t>
            </a:r>
            <a:r>
              <a:rPr lang="ru-RU" sz="2800" dirty="0"/>
              <a:t> мост, который получил своё название из-за </a:t>
            </a:r>
            <a:r>
              <a:rPr lang="ru-RU" sz="2800" dirty="0" err="1"/>
              <a:t>Чернаваго</a:t>
            </a:r>
            <a:r>
              <a:rPr lang="ru-RU" sz="2800" dirty="0"/>
              <a:t> (то есть красивого) луга на берегу реки. </a:t>
            </a:r>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56792"/>
            <a:ext cx="4059238" cy="374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42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692696"/>
            <a:ext cx="8229600" cy="1008112"/>
          </a:xfrm>
        </p:spPr>
        <p:txBody>
          <a:bodyPr>
            <a:normAutofit fontScale="90000"/>
          </a:bodyPr>
          <a:lstStyle/>
          <a:p>
            <a:pPr algn="ctr"/>
            <a:r>
              <a:rPr lang="ru-RU" sz="5300" b="1" dirty="0">
                <a:solidFill>
                  <a:srgbClr val="FF0000"/>
                </a:solidFill>
              </a:rPr>
              <a:t>Начало XX века</a:t>
            </a:r>
            <a:r>
              <a:rPr lang="ru-RU" sz="5300" dirty="0">
                <a:solidFill>
                  <a:srgbClr val="FF0000"/>
                </a:solidFill>
              </a:rPr>
              <a:t> </a:t>
            </a:r>
            <a:r>
              <a:rPr lang="ru-RU" sz="4400" dirty="0"/>
              <a:t/>
            </a:r>
            <a:br>
              <a:rPr lang="ru-RU" sz="4400" dirty="0"/>
            </a:br>
            <a:endParaRPr lang="ru-RU" dirty="0"/>
          </a:p>
        </p:txBody>
      </p:sp>
      <p:sp>
        <p:nvSpPr>
          <p:cNvPr id="5" name="Объект 4"/>
          <p:cNvSpPr>
            <a:spLocks noGrp="1"/>
          </p:cNvSpPr>
          <p:nvPr>
            <p:ph sz="half" idx="1"/>
          </p:nvPr>
        </p:nvSpPr>
        <p:spPr>
          <a:xfrm>
            <a:off x="467544" y="980728"/>
            <a:ext cx="4038600" cy="5616624"/>
          </a:xfrm>
        </p:spPr>
        <p:txBody>
          <a:bodyPr>
            <a:noAutofit/>
          </a:bodyPr>
          <a:lstStyle/>
          <a:p>
            <a:endParaRPr lang="ru-RU" sz="1200" dirty="0" smtClean="0"/>
          </a:p>
          <a:p>
            <a:endParaRPr lang="ru-RU" sz="1200" dirty="0" smtClean="0"/>
          </a:p>
          <a:p>
            <a:r>
              <a:rPr lang="ru-RU" sz="1400" dirty="0" smtClean="0"/>
              <a:t>В </a:t>
            </a:r>
            <a:r>
              <a:rPr lang="ru-RU" sz="1400" dirty="0"/>
              <a:t>1912 году у станции Отрожка были </a:t>
            </a:r>
            <a:r>
              <a:rPr lang="ru-RU" sz="1400" b="1" dirty="0" smtClean="0"/>
              <a:t>пос</a:t>
            </a:r>
            <a:r>
              <a:rPr lang="ru-RU" sz="1400" dirty="0" smtClean="0"/>
              <a:t>троены </a:t>
            </a:r>
            <a:r>
              <a:rPr lang="ru-RU" sz="1400" dirty="0" err="1"/>
              <a:t>Отрожские</a:t>
            </a:r>
            <a:r>
              <a:rPr lang="ru-RU" sz="1400" dirty="0"/>
              <a:t> железнодорожные мастерские, которые впоследствии стали основой развития Воронежского вагоноремонтного завода. В 1913 году создаётся первое высшее учебное заведение в городе — сельскохозяйственный институт им. Петра Великого (ныне Воронежский государственный аграрный университет имени Императора Петра I). 28 августа 1914 года согласно принятому решению городской Думы Воронеж стал членом Всероссийского городского союза (Всероссийского союза городов). Союз был учреждён 8-9 августа того же года и оказывал помощь больным и раненым солдатам, офицерам, тесно сотрудничал с Всероссийским земским союзом и обществом Красного креста. Представителем от Воронежа в союзе был единогласно выбран И. Т. Алисов</a:t>
            </a:r>
            <a:r>
              <a:rPr lang="ru-RU" sz="1400" dirty="0" smtClean="0"/>
              <a:t>.</a:t>
            </a:r>
            <a:endParaRPr lang="ru-RU" sz="1200" dirty="0"/>
          </a:p>
        </p:txBody>
      </p:sp>
      <p:pic>
        <p:nvPicPr>
          <p:cNvPr id="2" name="Объект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628800"/>
            <a:ext cx="4176464" cy="4176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8638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1219200"/>
          </a:xfrm>
        </p:spPr>
        <p:txBody>
          <a:bodyPr>
            <a:normAutofit/>
          </a:bodyPr>
          <a:lstStyle/>
          <a:p>
            <a:pPr algn="ctr"/>
            <a:r>
              <a:rPr lang="ru-RU" sz="4800" dirty="0" smtClean="0">
                <a:solidFill>
                  <a:srgbClr val="FF0000"/>
                </a:solidFill>
              </a:rPr>
              <a:t>Воронеж в годы революции</a:t>
            </a:r>
            <a:endParaRPr lang="ru-RU" sz="4800" dirty="0">
              <a:solidFill>
                <a:srgbClr val="FF0000"/>
              </a:solidFill>
            </a:endParaRPr>
          </a:p>
        </p:txBody>
      </p:sp>
      <p:sp>
        <p:nvSpPr>
          <p:cNvPr id="3" name="Объект 2"/>
          <p:cNvSpPr>
            <a:spLocks noGrp="1"/>
          </p:cNvSpPr>
          <p:nvPr>
            <p:ph sz="half" idx="1"/>
          </p:nvPr>
        </p:nvSpPr>
        <p:spPr/>
        <p:txBody>
          <a:bodyPr>
            <a:normAutofit fontScale="55000" lnSpcReduction="20000"/>
          </a:bodyPr>
          <a:lstStyle/>
          <a:p>
            <a:endParaRPr lang="ru-RU" sz="2900" dirty="0" smtClean="0"/>
          </a:p>
          <a:p>
            <a:r>
              <a:rPr lang="ru-RU" sz="2900" dirty="0" smtClean="0"/>
              <a:t>В </a:t>
            </a:r>
            <a:r>
              <a:rPr lang="ru-RU" sz="2900" dirty="0"/>
              <a:t>1905 году в Воронеже произошли </a:t>
            </a:r>
            <a:r>
              <a:rPr lang="ru-RU" sz="2900" dirty="0" err="1"/>
              <a:t>черносотенский</a:t>
            </a:r>
            <a:r>
              <a:rPr lang="ru-RU" sz="2900" dirty="0"/>
              <a:t> погром, мятеж в воронежском дисциплинарном батальоне и две политические стачки. Декабрьская стачка прошла 8 декабря после получения её организаторами телеграммы из Москвы о начале всероссийской политической забастовки. 12 декабря стало известно о начавшемся в Москве вооружённого восстания, после чего был проведён митинг, в котором приняли участие 7 тысяч воронежцев. Возникла угроза восстания. Поэтому 16 декабря Воронеж был объявлен на военном положении. При помощи властей Тамбова волнения были прекращены. </a:t>
            </a:r>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772816"/>
            <a:ext cx="3888432" cy="3960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28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210146"/>
          </a:xfrm>
        </p:spPr>
        <p:txBody>
          <a:bodyPr>
            <a:normAutofit fontScale="90000"/>
          </a:bodyPr>
          <a:lstStyle/>
          <a:p>
            <a:r>
              <a:rPr lang="ru-RU" dirty="0"/>
              <a:t/>
            </a:r>
            <a:br>
              <a:rPr lang="ru-RU" dirty="0"/>
            </a:br>
            <a:endParaRPr lang="ru-RU" dirty="0"/>
          </a:p>
        </p:txBody>
      </p:sp>
      <p:sp>
        <p:nvSpPr>
          <p:cNvPr id="3" name="Объект 2"/>
          <p:cNvSpPr>
            <a:spLocks noGrp="1"/>
          </p:cNvSpPr>
          <p:nvPr>
            <p:ph sz="half" idx="1"/>
          </p:nvPr>
        </p:nvSpPr>
        <p:spPr>
          <a:xfrm>
            <a:off x="457200" y="1628800"/>
            <a:ext cx="4038600" cy="4497363"/>
          </a:xfrm>
        </p:spPr>
        <p:txBody>
          <a:bodyPr>
            <a:normAutofit fontScale="70000" lnSpcReduction="20000"/>
          </a:bodyPr>
          <a:lstStyle/>
          <a:p>
            <a:r>
              <a:rPr lang="ru-RU" sz="2900" dirty="0"/>
              <a:t>В 1915—1916 годах в Воронеже стали расти цены на продовольствие и промышленные товары. Административное их регулирование привело к очередям за сахаром, мукой, хлебом и др. После Февральской революции 2 марта 1917 года воронежский губернатор М. Д. Ершов обратился к жителям Воронежа и губернии со следующим посланием: «Доходят разные сведения о необычайных происшествиях в столице. </a:t>
            </a:r>
            <a:endParaRPr lang="ru-RU" dirty="0"/>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1700808"/>
            <a:ext cx="4059238" cy="4176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2606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dirty="0">
                <a:solidFill>
                  <a:srgbClr val="FF0000"/>
                </a:solidFill>
              </a:rPr>
              <a:t>Воронеж в годы революции</a:t>
            </a:r>
            <a:endParaRPr lang="ru-RU" dirty="0"/>
          </a:p>
        </p:txBody>
      </p:sp>
      <p:sp>
        <p:nvSpPr>
          <p:cNvPr id="3" name="Объект 2"/>
          <p:cNvSpPr>
            <a:spLocks noGrp="1"/>
          </p:cNvSpPr>
          <p:nvPr>
            <p:ph sz="half" idx="1"/>
          </p:nvPr>
        </p:nvSpPr>
        <p:spPr/>
        <p:txBody>
          <a:bodyPr>
            <a:normAutofit fontScale="62500" lnSpcReduction="20000"/>
          </a:bodyPr>
          <a:lstStyle/>
          <a:p>
            <a:r>
              <a:rPr lang="ru-RU" sz="2800" dirty="0"/>
              <a:t>Каковы бы ни были события и сколько бы ни различны мнения о них, перед всеми нами стоит одна великая задача, нас всех одушевляет одно желание, чтобы Россия благополучно пережила ниспосланные ей Богом тяжкие испытания и победоносно отразила грозного врага.» 6 марта 1916 года по решению Временного правительства губернатор был отстранён от должности. 30 октября (12 ноября) 1917 года после восстания 5-го пулемётного полка, расположенного в Воронеже, власть перешла к большевистскому военно-революционному комитету во главе с А. С. Моисеевым.</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1857" y="1556792"/>
            <a:ext cx="3888432" cy="201622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861048"/>
            <a:ext cx="3888432" cy="2304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4941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fontScale="90000"/>
          </a:bodyPr>
          <a:lstStyle/>
          <a:p>
            <a:pPr algn="ctr"/>
            <a:r>
              <a:rPr lang="ru-RU" b="1" dirty="0" smtClean="0"/>
              <a:t/>
            </a:r>
            <a:br>
              <a:rPr lang="ru-RU" b="1" dirty="0" smtClean="0"/>
            </a:br>
            <a:r>
              <a:rPr lang="ru-RU" b="1" dirty="0"/>
              <a:t/>
            </a:r>
            <a:br>
              <a:rPr lang="ru-RU" b="1" dirty="0"/>
            </a:br>
            <a:r>
              <a:rPr lang="ru-RU" b="1" dirty="0" smtClean="0"/>
              <a:t/>
            </a:r>
            <a:br>
              <a:rPr lang="ru-RU" b="1" dirty="0" smtClean="0"/>
            </a:br>
            <a:r>
              <a:rPr lang="ru-RU" dirty="0"/>
              <a:t/>
            </a:r>
            <a:br>
              <a:rPr lang="ru-RU" dirty="0"/>
            </a:br>
            <a:r>
              <a:rPr lang="ru-RU" sz="6700" dirty="0" smtClean="0">
                <a:solidFill>
                  <a:srgbClr val="FF0000"/>
                </a:solidFill>
              </a:rPr>
              <a:t>Воронеж 1917 – 1941</a:t>
            </a:r>
            <a:r>
              <a:rPr lang="ru-RU" sz="4900" dirty="0" smtClean="0">
                <a:solidFill>
                  <a:srgbClr val="FF0000"/>
                </a:solidFill>
              </a:rPr>
              <a:t>гг</a:t>
            </a:r>
            <a:r>
              <a:rPr lang="ru-RU" sz="2700" dirty="0" smtClean="0"/>
              <a:t>.</a:t>
            </a:r>
            <a:endParaRPr lang="ru-RU" sz="2700" dirty="0"/>
          </a:p>
        </p:txBody>
      </p:sp>
      <p:sp>
        <p:nvSpPr>
          <p:cNvPr id="3" name="Объект 2"/>
          <p:cNvSpPr>
            <a:spLocks noGrp="1"/>
          </p:cNvSpPr>
          <p:nvPr>
            <p:ph sz="half" idx="1"/>
          </p:nvPr>
        </p:nvSpPr>
        <p:spPr>
          <a:xfrm>
            <a:off x="539552" y="980728"/>
            <a:ext cx="4038600" cy="4525963"/>
          </a:xfrm>
        </p:spPr>
        <p:txBody>
          <a:bodyPr>
            <a:noAutofit/>
          </a:bodyPr>
          <a:lstStyle/>
          <a:p>
            <a:endParaRPr lang="ru-RU" sz="1600" dirty="0" smtClean="0"/>
          </a:p>
          <a:p>
            <a:endParaRPr lang="ru-RU" sz="1600" dirty="0"/>
          </a:p>
          <a:p>
            <a:r>
              <a:rPr lang="ru-RU" sz="1600" dirty="0" smtClean="0"/>
              <a:t>30 </a:t>
            </a:r>
            <a:r>
              <a:rPr lang="ru-RU" sz="1600" dirty="0"/>
              <a:t>октября 1917 года Воронежем стали управлять представители советской власти. В 1918 году из Юрьева переведён Юрьевский университет и на его базе создан Воронежский государственный университет, в 1930 году — химико-технологический институт и лесохозяйственный институт. В 1926 году в городе был пущен первый трамвай. Первой линией был маршрут «Железнодорожный вокзал — Маслозавод» (ныне остановка «Цирк</a:t>
            </a:r>
            <a:r>
              <a:rPr lang="ru-RU" sz="1600" dirty="0" smtClean="0"/>
              <a:t>»)</a:t>
            </a:r>
            <a:endParaRPr lang="ru-RU" sz="1600"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988840"/>
            <a:ext cx="4059238" cy="3312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149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Исследование</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800" dirty="0"/>
              <a:t>«</a:t>
            </a:r>
            <a:r>
              <a:rPr lang="ru-RU" sz="2800" dirty="0" err="1"/>
              <a:t>Вороне́г</a:t>
            </a:r>
            <a:r>
              <a:rPr lang="ru-RU" sz="2800" dirty="0"/>
              <a:t>».Черниговский город, который возник примерно в IX веке. Рязанский Воронеж, который в 1177 году упоминается в летописях, был основан черниговскими переселенцами. В дальнейшем название «Воронеж» перестало быть для людей связанным с именем, а ударение переместилось на второй слог. Воронежем стали называть место, а затем и реку. После возникновения крепости в 1585 году новый город был назван по реке, именем Воронеж. Гипотеза Загоровского представляет собой результат исторического этимологического исследования.</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844824"/>
            <a:ext cx="4059238" cy="36597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11958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dirty="0">
                <a:solidFill>
                  <a:srgbClr val="FF0000"/>
                </a:solidFill>
              </a:rPr>
              <a:t>Воронеж 1917 – 1941</a:t>
            </a:r>
            <a:r>
              <a:rPr lang="ru-RU" sz="4000" dirty="0">
                <a:solidFill>
                  <a:srgbClr val="FF0000"/>
                </a:solidFill>
              </a:rPr>
              <a:t>гг</a:t>
            </a:r>
            <a:endParaRPr lang="ru-RU" sz="4800" dirty="0"/>
          </a:p>
        </p:txBody>
      </p:sp>
      <p:sp>
        <p:nvSpPr>
          <p:cNvPr id="3" name="Объект 2"/>
          <p:cNvSpPr>
            <a:spLocks noGrp="1"/>
          </p:cNvSpPr>
          <p:nvPr>
            <p:ph sz="half" idx="1"/>
          </p:nvPr>
        </p:nvSpPr>
        <p:spPr/>
        <p:txBody>
          <a:bodyPr>
            <a:normAutofit/>
          </a:bodyPr>
          <a:lstStyle/>
          <a:p>
            <a:r>
              <a:rPr lang="ru-RU" sz="3500" dirty="0" smtClean="0"/>
              <a:t> </a:t>
            </a:r>
            <a:r>
              <a:rPr lang="ru-RU" sz="1700" dirty="0"/>
              <a:t>В 1926 году появился первый телефонный автомат на улицах города. В 1926 году в Воронеже проведена междугородная телефонная связь. В 1930 </a:t>
            </a:r>
            <a:r>
              <a:rPr lang="ru-RU" sz="1700" dirty="0" smtClean="0"/>
              <a:t> </a:t>
            </a:r>
            <a:r>
              <a:rPr lang="ru-RU" sz="1700" dirty="0"/>
              <a:t>году в Воронеже размещались большой военный аэродром «А» и малый аэродром, запасные площадки, полигон для бомбометания и стрельб 11-ой бригады тяжёлых бомбардировщиков ТБ-1 дальней авиации Московского военного округа ВВС РККА, которой командовал Александр Маркович Осадчий</a:t>
            </a:r>
            <a:endParaRPr lang="ru-RU" sz="1900" dirty="0"/>
          </a:p>
          <a:p>
            <a:endParaRPr lang="ru-RU" dirty="0"/>
          </a:p>
        </p:txBody>
      </p:sp>
      <p:pic>
        <p:nvPicPr>
          <p:cNvPr id="9" name="Объект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32040" y="1340768"/>
            <a:ext cx="3816424" cy="2304256"/>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861048"/>
            <a:ext cx="3744416" cy="2520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5097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Autofit/>
          </a:bodyPr>
          <a:lstStyle/>
          <a:p>
            <a:pPr algn="ctr"/>
            <a:r>
              <a:rPr lang="ru-RU" sz="5400" dirty="0">
                <a:solidFill>
                  <a:srgbClr val="FF0000"/>
                </a:solidFill>
              </a:rPr>
              <a:t>Воронеж 1917 – 1941</a:t>
            </a:r>
            <a:r>
              <a:rPr lang="ru-RU" sz="4000" dirty="0">
                <a:solidFill>
                  <a:srgbClr val="FF0000"/>
                </a:solidFill>
              </a:rPr>
              <a:t>гг</a:t>
            </a:r>
            <a:endParaRPr lang="ru-RU" sz="4800" dirty="0"/>
          </a:p>
        </p:txBody>
      </p:sp>
      <p:sp>
        <p:nvSpPr>
          <p:cNvPr id="3" name="Объект 2"/>
          <p:cNvSpPr>
            <a:spLocks noGrp="1"/>
          </p:cNvSpPr>
          <p:nvPr>
            <p:ph sz="half" idx="1"/>
          </p:nvPr>
        </p:nvSpPr>
        <p:spPr>
          <a:xfrm>
            <a:off x="457200" y="1340768"/>
            <a:ext cx="4038600" cy="4785395"/>
          </a:xfrm>
        </p:spPr>
        <p:txBody>
          <a:bodyPr>
            <a:normAutofit fontScale="62500" lnSpcReduction="20000"/>
          </a:bodyPr>
          <a:lstStyle/>
          <a:p>
            <a:r>
              <a:rPr lang="ru-RU" dirty="0" smtClean="0"/>
              <a:t> </a:t>
            </a:r>
            <a:r>
              <a:rPr lang="ru-RU" dirty="0"/>
              <a:t>3 июля 1930 года главный комиссар военно-воздушных сил РККА Пётр Ионович Баранов издал приказ № 0476, согласно которому Леониду Григорьевичу </a:t>
            </a:r>
            <a:r>
              <a:rPr lang="ru-RU" dirty="0" err="1"/>
              <a:t>Минову</a:t>
            </a:r>
            <a:r>
              <a:rPr lang="ru-RU" dirty="0"/>
              <a:t> было необходимо провести в Воронеже первый учебно-тренировочный сбор по прыжкам с парашютом на базе 53-й </a:t>
            </a:r>
            <a:r>
              <a:rPr lang="ru-RU" dirty="0" smtClean="0"/>
              <a:t>эскадрильи.</a:t>
            </a:r>
          </a:p>
          <a:p>
            <a:r>
              <a:rPr lang="ru-RU" dirty="0"/>
              <a:t>. По заданию К. Е. Ворошилова учебно-тренировочные прыжки с парашютом повторили 29 июля. 31 июля подготовка к десантной операции была закончена. 2 августа 1930 года в двух километрах от Воронежа был десантирован первый советский военно-воздушный десант, состоящий из двенадцати человек:</a:t>
            </a:r>
          </a:p>
          <a:p>
            <a:r>
              <a:rPr lang="ru-RU" dirty="0"/>
              <a:t> 2 августа празднуется как день рождения воздушно-десантных войск России</a:t>
            </a:r>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08104" y="1524000"/>
            <a:ext cx="2448272" cy="4353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173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229600" cy="1143000"/>
          </a:xfrm>
        </p:spPr>
        <p:txBody>
          <a:bodyPr>
            <a:normAutofit fontScale="90000"/>
          </a:bodyPr>
          <a:lstStyle/>
          <a:p>
            <a:r>
              <a:rPr lang="ru-RU" dirty="0"/>
              <a:t/>
            </a:r>
            <a:br>
              <a:rPr lang="ru-RU" dirty="0"/>
            </a:br>
            <a:r>
              <a:rPr lang="ru-RU" sz="4900" b="1" dirty="0">
                <a:solidFill>
                  <a:srgbClr val="FF0000"/>
                </a:solidFill>
              </a:rPr>
              <a:t>Как Воронеж пережил войну </a:t>
            </a:r>
            <a:endParaRPr lang="ru-RU" sz="4900" dirty="0">
              <a:solidFill>
                <a:srgbClr val="FF0000"/>
              </a:solidFill>
            </a:endParaRPr>
          </a:p>
        </p:txBody>
      </p:sp>
      <p:sp>
        <p:nvSpPr>
          <p:cNvPr id="3" name="Объект 2"/>
          <p:cNvSpPr>
            <a:spLocks noGrp="1"/>
          </p:cNvSpPr>
          <p:nvPr>
            <p:ph sz="half" idx="1"/>
          </p:nvPr>
        </p:nvSpPr>
        <p:spPr>
          <a:xfrm>
            <a:off x="457200" y="1537855"/>
            <a:ext cx="4038600" cy="4588308"/>
          </a:xfrm>
        </p:spPr>
        <p:txBody>
          <a:bodyPr>
            <a:noAutofit/>
          </a:bodyPr>
          <a:lstStyle/>
          <a:p>
            <a:r>
              <a:rPr lang="ru-RU" sz="1600" dirty="0" smtClean="0"/>
              <a:t>Война </a:t>
            </a:r>
            <a:r>
              <a:rPr lang="ru-RU" sz="1600" dirty="0"/>
              <a:t>не обошла Воронеж </a:t>
            </a:r>
            <a:r>
              <a:rPr lang="ru-RU" sz="1600" dirty="0" smtClean="0"/>
              <a:t>стороной. Гитлеровская </a:t>
            </a:r>
            <a:r>
              <a:rPr lang="ru-RU" sz="1600" dirty="0"/>
              <a:t>армия собрала свои самые лучшие подразделения и 28 июня 1942 года двинула их в наступление на город. Для советского командования удар противника оказался неожиданным. Немецкие войска устремились в двух направлениях: на Воронеж со стороны Курска и на Острогожск со стороны Волоколамска. Только на город надвигались 5 танковых дивизий, 3 моторизованные и 2 пехотные дивизии. Такая же картина складывалась и на других направлениях. Более 30 немецких подразделений были задействованы на этом фронте.</a:t>
            </a:r>
          </a:p>
          <a:p>
            <a:r>
              <a:rPr lang="ru-RU" sz="1400" dirty="0" smtClean="0"/>
              <a:t>.</a:t>
            </a:r>
            <a:endParaRPr lang="ru-RU" sz="1400" dirty="0"/>
          </a:p>
          <a:p>
            <a:endParaRPr lang="ru-RU" sz="14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340768"/>
            <a:ext cx="4059238" cy="2232248"/>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4005064"/>
            <a:ext cx="3888432" cy="2116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7203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038944"/>
          </a:xfrm>
        </p:spPr>
        <p:txBody>
          <a:bodyPr>
            <a:normAutofit/>
          </a:bodyPr>
          <a:lstStyle/>
          <a:p>
            <a:pPr algn="ctr"/>
            <a:r>
              <a:rPr lang="ru-RU" sz="4800" dirty="0" smtClean="0">
                <a:solidFill>
                  <a:srgbClr val="FF0000"/>
                </a:solidFill>
              </a:rPr>
              <a:t>Воронеж в годы войны</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900" dirty="0"/>
              <a:t>Враг ворвался в Воронеж 6 июля 1942 года и занял его западную часть. К концу лета правый берег города постепенно оказался под вражескими войсками</a:t>
            </a:r>
            <a:r>
              <a:rPr lang="ru-RU" sz="1600" dirty="0"/>
              <a:t>. </a:t>
            </a:r>
            <a:endParaRPr lang="ru-RU" sz="1600" dirty="0" smtClean="0"/>
          </a:p>
          <a:p>
            <a:r>
              <a:rPr lang="ru-RU" sz="2800" dirty="0"/>
              <a:t>Боевые действия на Воронежском фронте тянулись 22 месяца – это 667 дней. На протяжении 212 дней территория города была разделена на две части: свободную и оккупированную. Ожесточенная борьба шла за каждый квартал, улицу, за каждый дом. Как враг не старался, но полностью захватить Воронеж ему не удалось. Город не сдался в неравной борьбе, выстоял, а затем стал гнать врага со своей земли.</a:t>
            </a:r>
          </a:p>
          <a:p>
            <a:endParaRPr lang="ru-RU" sz="2800" dirty="0"/>
          </a:p>
          <a:p>
            <a:endParaRPr lang="ru-RU" sz="2800" dirty="0"/>
          </a:p>
          <a:p>
            <a:endParaRPr lang="ru-RU" dirty="0"/>
          </a:p>
        </p:txBody>
      </p:sp>
      <p:pic>
        <p:nvPicPr>
          <p:cNvPr id="10" name="Объект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4008" y="1340768"/>
            <a:ext cx="4059238" cy="2036328"/>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645024"/>
            <a:ext cx="4175546" cy="273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88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Военные операции</a:t>
            </a:r>
            <a:endParaRPr lang="ru-RU" sz="4800" dirty="0">
              <a:solidFill>
                <a:srgbClr val="FF0000"/>
              </a:solidFill>
            </a:endParaRPr>
          </a:p>
        </p:txBody>
      </p:sp>
      <p:sp>
        <p:nvSpPr>
          <p:cNvPr id="4" name="Объект 3"/>
          <p:cNvSpPr>
            <a:spLocks noGrp="1"/>
          </p:cNvSpPr>
          <p:nvPr>
            <p:ph sz="half" idx="2"/>
          </p:nvPr>
        </p:nvSpPr>
        <p:spPr/>
        <p:txBody>
          <a:bodyPr>
            <a:normAutofit fontScale="55000" lnSpcReduction="20000"/>
          </a:bodyPr>
          <a:lstStyle/>
          <a:p>
            <a:r>
              <a:rPr lang="ru-RU" sz="2800" dirty="0"/>
              <a:t>Воронеж относится к числу тех немногих городов, которые в военное время не сдали своих позиций. Проходившие сражения на их фронтах определенным образом сказывались на переломе войны не в пользу врага.</a:t>
            </a:r>
          </a:p>
          <a:p>
            <a:r>
              <a:rPr lang="ru-RU" sz="2800" dirty="0"/>
              <a:t>Забегая вперед, командование немецких войск, а в частности генерал-фельдмаршал </a:t>
            </a:r>
            <a:r>
              <a:rPr lang="ru-RU" sz="2800" dirty="0" err="1"/>
              <a:t>Вейхс</a:t>
            </a:r>
            <a:r>
              <a:rPr lang="ru-RU" sz="2800" dirty="0"/>
              <a:t>, уже в июле 1942 года уверял солдат, что сражение ими выиграно. Но, по сути, битва под Воронежем только начиналась, и о ее исходе было говорить рано. Оценив обстановку, предугадав дальнейшие шаги противника, советское командование предпринимает соответствующие меры. Брешь в левом крыле Брянского фронта, куда планировался удар вражеских сил, закрывают два танковых корпуса при поддержке авиационного полка истребителей.</a:t>
            </a:r>
          </a:p>
          <a:p>
            <a:endParaRPr lang="ru-RU" dirty="0"/>
          </a:p>
        </p:txBody>
      </p:sp>
      <p:pic>
        <p:nvPicPr>
          <p:cNvPr id="7"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1349" y="1524000"/>
            <a:ext cx="371094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7412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733054"/>
          </a:xfrm>
        </p:spPr>
        <p:txBody>
          <a:bodyPr>
            <a:noAutofit/>
          </a:bodyPr>
          <a:lstStyle/>
          <a:p>
            <a:pPr algn="ctr"/>
            <a:r>
              <a:rPr lang="ru-RU" sz="4400" b="1" dirty="0" smtClean="0">
                <a:solidFill>
                  <a:srgbClr val="FF0000"/>
                </a:solidFill>
              </a:rPr>
              <a:t>Битва за  Воронеж </a:t>
            </a:r>
            <a:r>
              <a:rPr lang="ru-RU" sz="4000" b="1" dirty="0" smtClean="0">
                <a:solidFill>
                  <a:srgbClr val="FF0000"/>
                </a:solidFill>
              </a:rPr>
              <a:t/>
            </a:r>
            <a:br>
              <a:rPr lang="ru-RU" sz="4000" b="1" dirty="0" smtClean="0">
                <a:solidFill>
                  <a:srgbClr val="FF0000"/>
                </a:solidFill>
              </a:rPr>
            </a:br>
            <a:endParaRPr lang="ru-RU" sz="4000" dirty="0">
              <a:solidFill>
                <a:srgbClr val="FF0000"/>
              </a:solidFill>
            </a:endParaRPr>
          </a:p>
        </p:txBody>
      </p:sp>
      <p:sp>
        <p:nvSpPr>
          <p:cNvPr id="3" name="Объект 2"/>
          <p:cNvSpPr>
            <a:spLocks noGrp="1"/>
          </p:cNvSpPr>
          <p:nvPr>
            <p:ph sz="half" idx="1"/>
          </p:nvPr>
        </p:nvSpPr>
        <p:spPr>
          <a:xfrm>
            <a:off x="457200" y="1412776"/>
            <a:ext cx="4038600" cy="4713387"/>
          </a:xfrm>
        </p:spPr>
        <p:txBody>
          <a:bodyPr>
            <a:noAutofit/>
          </a:bodyPr>
          <a:lstStyle/>
          <a:p>
            <a:endParaRPr lang="ru-RU" sz="1400" dirty="0" smtClean="0"/>
          </a:p>
          <a:p>
            <a:r>
              <a:rPr lang="ru-RU" sz="1600" dirty="0" smtClean="0"/>
              <a:t>Воронежский </a:t>
            </a:r>
            <a:r>
              <a:rPr lang="ru-RU" sz="1600" dirty="0"/>
              <a:t>фронт спешно формируется 7 июля 1942 года и его командующим становится лейтенант </a:t>
            </a:r>
            <a:r>
              <a:rPr lang="ru-RU" sz="1600" dirty="0" err="1"/>
              <a:t>Н.Ф.Ватутин</a:t>
            </a:r>
            <a:r>
              <a:rPr lang="ru-RU" sz="1600" dirty="0"/>
              <a:t>. В поселке Анна располагается штаб фронта. В составе Воронежского фронта сражались 6-я и 60-я армии, 2-я авиационная армия</a:t>
            </a:r>
            <a:r>
              <a:rPr lang="ru-RU" sz="1600" dirty="0" smtClean="0"/>
              <a:t>.</a:t>
            </a:r>
            <a:endParaRPr lang="ru-RU" sz="1600" dirty="0"/>
          </a:p>
          <a:p>
            <a:r>
              <a:rPr lang="ru-RU" sz="1600" dirty="0" smtClean="0"/>
              <a:t>Немецкое </a:t>
            </a:r>
            <a:r>
              <a:rPr lang="ru-RU" sz="1600" dirty="0"/>
              <a:t>командование вынуждено сосредоточить здесь свои лучшие армии, тем самым ослабляя другие фронты. Около тридцати дивизий удерживалось под Воронежем, не имея возможности направиться на </a:t>
            </a:r>
            <a:r>
              <a:rPr lang="ru-RU" sz="1600" dirty="0" smtClean="0"/>
              <a:t>Сталинград.</a:t>
            </a:r>
            <a:endParaRPr lang="ru-RU" sz="16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6296" y="1196752"/>
            <a:ext cx="1335782" cy="1656184"/>
          </a:xfrm>
          <a:prstGeom prst="rect">
            <a:avLst/>
          </a:prstGeom>
          <a:ln w="88900" cap="sq" cmpd="thickThin">
            <a:solidFill>
              <a:srgbClr val="000000"/>
            </a:solidFill>
            <a:prstDash val="solid"/>
            <a:miter lim="800000"/>
          </a:ln>
          <a:effectLst>
            <a:innerShdw blurRad="76200">
              <a:srgbClr val="000000"/>
            </a:inn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996952"/>
            <a:ext cx="3744416" cy="33843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1335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b="1" dirty="0" smtClean="0">
                <a:solidFill>
                  <a:srgbClr val="FF0000"/>
                </a:solidFill>
              </a:rPr>
              <a:t>Освобождение </a:t>
            </a:r>
            <a:r>
              <a:rPr lang="ru-RU" sz="4400" b="1" dirty="0">
                <a:solidFill>
                  <a:srgbClr val="FF0000"/>
                </a:solidFill>
              </a:rPr>
              <a:t>города</a:t>
            </a:r>
            <a:endParaRPr lang="ru-RU" dirty="0"/>
          </a:p>
        </p:txBody>
      </p:sp>
      <p:sp>
        <p:nvSpPr>
          <p:cNvPr id="4" name="Объект 3"/>
          <p:cNvSpPr>
            <a:spLocks noGrp="1"/>
          </p:cNvSpPr>
          <p:nvPr>
            <p:ph sz="half" idx="2"/>
          </p:nvPr>
        </p:nvSpPr>
        <p:spPr/>
        <p:txBody>
          <a:bodyPr>
            <a:normAutofit fontScale="62500" lnSpcReduction="20000"/>
          </a:bodyPr>
          <a:lstStyle/>
          <a:p>
            <a:r>
              <a:rPr lang="ru-RU" dirty="0"/>
              <a:t>7 июля 1942 года был образован Воронежский фронт. К 10 июля советские войска освободили северо-восточную окраину Воронежа, а 12 июля начали первое частное наступление. В августе — сентябре 1942 года на правом берегу реки Воронеж был создан и расширен </a:t>
            </a:r>
            <a:r>
              <a:rPr lang="ru-RU" dirty="0" err="1"/>
              <a:t>Чижовский</a:t>
            </a:r>
            <a:r>
              <a:rPr lang="ru-RU" dirty="0"/>
              <a:t> плацдарм. С октября 1941 года по декабрь 1942 года велись позиционные бои местного значения, сковывая в районе Воронежа почти 10 дивизий 2-й немецкой армии. 25 января 1943 года в ходе </a:t>
            </a:r>
            <a:r>
              <a:rPr lang="ru-RU" dirty="0" err="1"/>
              <a:t>Воронежско-Касторненской</a:t>
            </a:r>
            <a:r>
              <a:rPr lang="ru-RU" dirty="0"/>
              <a:t> наступательной операции Воронеж был освобождён войсками 60-й армии под командованием генерала И. Д. Черняховского. В честь этого события одна из городских улиц называется улицей 25 января.</a:t>
            </a:r>
          </a:p>
          <a:p>
            <a:endParaRPr lang="ru-RU" dirty="0"/>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01" y="4005064"/>
            <a:ext cx="2940918" cy="2160240"/>
          </a:xfrm>
          <a:prstGeom prst="rect">
            <a:avLst/>
          </a:prstGeom>
          <a:ln>
            <a:noFill/>
          </a:ln>
          <a:effectLst>
            <a:outerShdw blurRad="292100" dist="139700" dir="2700000" algn="tl" rotWithShape="0">
              <a:srgbClr val="333333">
                <a:alpha val="65000"/>
              </a:srgbClr>
            </a:outerShdw>
          </a:effectLst>
        </p:spPr>
      </p:pic>
      <p:pic>
        <p:nvPicPr>
          <p:cNvPr id="13" name="Объект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15566" y="1340768"/>
            <a:ext cx="3900450" cy="2304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970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8229600" cy="850106"/>
          </a:xfrm>
        </p:spPr>
        <p:txBody>
          <a:bodyPr/>
          <a:lstStyle/>
          <a:p>
            <a:pPr algn="ctr"/>
            <a:r>
              <a:rPr lang="ru-RU" sz="4400" b="1" dirty="0" smtClean="0">
                <a:solidFill>
                  <a:srgbClr val="FF0000"/>
                </a:solidFill>
              </a:rPr>
              <a:t>Освобождение </a:t>
            </a:r>
            <a:r>
              <a:rPr lang="ru-RU" sz="4400" b="1" dirty="0">
                <a:solidFill>
                  <a:srgbClr val="FF0000"/>
                </a:solidFill>
              </a:rPr>
              <a:t>города</a:t>
            </a:r>
            <a:endParaRPr lang="ru-RU" dirty="0"/>
          </a:p>
        </p:txBody>
      </p:sp>
      <p:sp>
        <p:nvSpPr>
          <p:cNvPr id="3" name="Объект 2"/>
          <p:cNvSpPr>
            <a:spLocks noGrp="1"/>
          </p:cNvSpPr>
          <p:nvPr>
            <p:ph sz="half" idx="1"/>
          </p:nvPr>
        </p:nvSpPr>
        <p:spPr>
          <a:xfrm>
            <a:off x="467544" y="1412776"/>
            <a:ext cx="4038600" cy="4641379"/>
          </a:xfrm>
        </p:spPr>
        <p:txBody>
          <a:bodyPr>
            <a:noAutofit/>
          </a:bodyPr>
          <a:lstStyle/>
          <a:p>
            <a:r>
              <a:rPr lang="ru-RU" sz="1400" dirty="0" smtClean="0"/>
              <a:t>К </a:t>
            </a:r>
            <a:r>
              <a:rPr lang="ru-RU" sz="1400" dirty="0"/>
              <a:t>осени 1942 года советским войскам удается удержаться на правом берегу. В результате упорных боев под </a:t>
            </a:r>
            <a:r>
              <a:rPr lang="ru-RU" sz="1400" dirty="0" err="1"/>
              <a:t>Чижовкой</a:t>
            </a:r>
            <a:r>
              <a:rPr lang="ru-RU" sz="1400" dirty="0"/>
              <a:t> Красная армия закрепляет за собой этот плацдарм. С того момента началось постепенное освобождение Воронежа. Ожесточенно сражались наши солдаты, но и фашисты не уступали. Для них был важен именно этот участок фронта. Сюда даже перебрасывались части со Сталинграда</a:t>
            </a:r>
            <a:r>
              <a:rPr lang="ru-RU" sz="1400" dirty="0" smtClean="0"/>
              <a:t>.</a:t>
            </a:r>
            <a:endParaRPr lang="ru-RU" sz="1400" dirty="0"/>
          </a:p>
          <a:p>
            <a:r>
              <a:rPr lang="ru-RU" sz="1400" dirty="0"/>
              <a:t>В связи с приближением к Воронежу немецких войск 22 октября 1941 года был создан городской комитет обороны. 7 ноября 1941 года по указанию ставки в Воронеже в ознаменование годовщины победы октябрьской революции был проведён парад войск. Таких парадов было всего три — в Москве, в Куйбышеве и в Воронеже</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3836636"/>
            <a:ext cx="4189472" cy="2592288"/>
          </a:xfrm>
          <a:prstGeom prst="rect">
            <a:avLst/>
          </a:prstGeom>
          <a:ln>
            <a:noFill/>
          </a:ln>
          <a:effectLst>
            <a:outerShdw blurRad="292100" dist="139700" dir="2700000" algn="tl" rotWithShape="0">
              <a:srgbClr val="333333">
                <a:alpha val="65000"/>
              </a:srgbClr>
            </a:outerShdw>
          </a:effectLst>
        </p:spPr>
      </p:pic>
      <p:pic>
        <p:nvPicPr>
          <p:cNvPr id="12" name="Объект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2832" y="1340768"/>
            <a:ext cx="4059238" cy="2361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6792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Январь 1943</a:t>
            </a:r>
            <a:endParaRPr lang="ru-RU" sz="4800" dirty="0">
              <a:solidFill>
                <a:srgbClr val="FF0000"/>
              </a:solidFill>
            </a:endParaRPr>
          </a:p>
        </p:txBody>
      </p:sp>
      <p:sp>
        <p:nvSpPr>
          <p:cNvPr id="3" name="Объект 2"/>
          <p:cNvSpPr>
            <a:spLocks noGrp="1"/>
          </p:cNvSpPr>
          <p:nvPr>
            <p:ph sz="half" idx="1"/>
          </p:nvPr>
        </p:nvSpPr>
        <p:spPr/>
        <p:txBody>
          <a:bodyPr>
            <a:normAutofit/>
          </a:bodyPr>
          <a:lstStyle/>
          <a:p>
            <a:r>
              <a:rPr lang="ru-RU" sz="1600" dirty="0"/>
              <a:t>В январе 1943 года, в ночь с 24 на 25 число, советские войска готовились к новому броску. Для этого на левом берегу сконцентрировались основные силы. На рассвете в наступление пошла пехота и танковые дивизии под канонаду «Катюш». Немецкая армия была отброшена далеко за Дон. Воронеж стал свободным от фашистов. </a:t>
            </a:r>
          </a:p>
          <a:p>
            <a:endParaRPr lang="ru-RU" sz="16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1412776"/>
            <a:ext cx="4059238"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4005064"/>
            <a:ext cx="6023198"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98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a:bodyPr>
          <a:lstStyle/>
          <a:p>
            <a:pPr algn="ctr"/>
            <a:r>
              <a:rPr lang="ru-RU" sz="4400" dirty="0" smtClean="0">
                <a:solidFill>
                  <a:srgbClr val="FF0000"/>
                </a:solidFill>
              </a:rPr>
              <a:t>Разрушенный Воронеж</a:t>
            </a:r>
            <a:endParaRPr lang="ru-RU" sz="4400" dirty="0">
              <a:solidFill>
                <a:srgbClr val="FF0000"/>
              </a:solidFill>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1268760"/>
            <a:ext cx="4059238" cy="2304256"/>
          </a:xfrm>
          <a:prstGeom prst="rect">
            <a:avLst/>
          </a:prstGeom>
          <a:ln>
            <a:noFill/>
          </a:ln>
          <a:effectLst>
            <a:outerShdw blurRad="292100" dist="139700" dir="2700000" algn="tl" rotWithShape="0">
              <a:srgbClr val="333333">
                <a:alpha val="65000"/>
              </a:srgbClr>
            </a:outerShdw>
          </a:effectLst>
        </p:spPr>
      </p:pic>
      <p:sp>
        <p:nvSpPr>
          <p:cNvPr id="4" name="Объект 3"/>
          <p:cNvSpPr>
            <a:spLocks noGrp="1"/>
          </p:cNvSpPr>
          <p:nvPr>
            <p:ph sz="half" idx="2"/>
          </p:nvPr>
        </p:nvSpPr>
        <p:spPr>
          <a:xfrm>
            <a:off x="4648200" y="1268760"/>
            <a:ext cx="4038600" cy="4857403"/>
          </a:xfrm>
        </p:spPr>
        <p:txBody>
          <a:bodyPr>
            <a:normAutofit fontScale="62500" lnSpcReduction="20000"/>
          </a:bodyPr>
          <a:lstStyle/>
          <a:p>
            <a:r>
              <a:rPr lang="ru-RU" dirty="0" smtClean="0"/>
              <a:t>За </a:t>
            </a:r>
            <a:r>
              <a:rPr lang="ru-RU" dirty="0"/>
              <a:t>период боевых действий город сильно пострадал. На месте большинства зданий остались лишь развалины, да и те были заминированы. Практически 92% всех жилых зданий было уничтожено. Фашисты вырубали парки и сады. От былого Воронежа практически ничего не сохранилось.</a:t>
            </a:r>
          </a:p>
          <a:p>
            <a:r>
              <a:rPr lang="ru-RU" dirty="0"/>
              <a:t>Оккупация не прошла бесследно для жителей. Пострадало население самого города и сел на территории Воронежской области. Во время налета авиации в июне 1942 года бомбы попадают в Сад пионеров, где погибают 300 детей. Немцы учиняли массовые казни мирных жителей. Так в Песчаном логе расстреляли 450 человек. Деревья Первомайского сада стали виселицами для 34 граждан. Но патриотизм воронежцев неоценим.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933056"/>
            <a:ext cx="3960440" cy="2582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3042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11560" y="548680"/>
            <a:ext cx="8229600" cy="634082"/>
          </a:xfrm>
        </p:spPr>
        <p:txBody>
          <a:bodyPr>
            <a:noAutofit/>
          </a:bodyPr>
          <a:lstStyle/>
          <a:p>
            <a:pPr algn="ctr"/>
            <a:r>
              <a:rPr lang="ru-RU" sz="4400" dirty="0" smtClean="0">
                <a:solidFill>
                  <a:srgbClr val="FF0000"/>
                </a:solidFill>
              </a:rPr>
              <a:t>«ВОРОНЕГ – ВОРОНЕЖ»</a:t>
            </a:r>
            <a:endParaRPr lang="ru-RU" sz="4400" dirty="0">
              <a:solidFill>
                <a:srgbClr val="FF0000"/>
              </a:solidFill>
            </a:endParaRPr>
          </a:p>
        </p:txBody>
      </p:sp>
      <p:sp>
        <p:nvSpPr>
          <p:cNvPr id="3" name="Объект 2"/>
          <p:cNvSpPr>
            <a:spLocks noGrp="1"/>
          </p:cNvSpPr>
          <p:nvPr>
            <p:ph sz="half" idx="1"/>
          </p:nvPr>
        </p:nvSpPr>
        <p:spPr/>
        <p:txBody>
          <a:bodyPr>
            <a:normAutofit fontScale="77500" lnSpcReduction="20000"/>
          </a:bodyPr>
          <a:lstStyle/>
          <a:p>
            <a:r>
              <a:rPr lang="ru-RU" dirty="0" smtClean="0"/>
              <a:t>Русские </a:t>
            </a:r>
            <a:r>
              <a:rPr lang="ru-RU" dirty="0"/>
              <a:t>языковеды-слависты считают, что слово «Воронеж» происходит от слова «ворон» - названия птицы. Немецкие учёные делают предположения, что этимология города имеет связь с прилагательным «чёрный», синонимом которого является термин «вороной». Некоторые историки, обратив внимание на часть слова «</a:t>
            </a:r>
            <a:r>
              <a:rPr lang="ru-RU" dirty="0" err="1"/>
              <a:t>неж</a:t>
            </a:r>
            <a:r>
              <a:rPr lang="ru-RU" dirty="0"/>
              <a:t>» или «еж», проводят параллель с другими древними названиями. </a:t>
            </a:r>
          </a:p>
        </p:txBody>
      </p:sp>
      <p:sp>
        <p:nvSpPr>
          <p:cNvPr id="5" name="Объект 4"/>
          <p:cNvSpPr>
            <a:spLocks noGrp="1"/>
          </p:cNvSpPr>
          <p:nvPr>
            <p:ph sz="half" idx="2"/>
          </p:nvPr>
        </p:nvSpPr>
        <p:spPr/>
        <p:txBody>
          <a:bodyPr>
            <a:normAutofit fontScale="77500" lnSpcReduction="20000"/>
          </a:bodyPr>
          <a:lstStyle/>
          <a:p>
            <a:r>
              <a:rPr lang="ru-RU" dirty="0"/>
              <a:t>По версии краеведа из </a:t>
            </a:r>
            <a:r>
              <a:rPr lang="ru-RU" dirty="0" smtClean="0"/>
              <a:t>Воронежа </a:t>
            </a:r>
            <a:r>
              <a:rPr lang="ru-RU" dirty="0"/>
              <a:t>название поселения происходит от возможно существовавшего славянского мужского имени «</a:t>
            </a:r>
            <a:r>
              <a:rPr lang="ru-RU" dirty="0" err="1"/>
              <a:t>Воронег</a:t>
            </a:r>
            <a:r>
              <a:rPr lang="ru-RU" dirty="0"/>
              <a:t>», по их мнению, топоним «Воронеж» в дальнейшем перестал быть связан с именем, и ударение соответственно переместилось на второй слог</a:t>
            </a:r>
          </a:p>
        </p:txBody>
      </p:sp>
    </p:spTree>
    <p:extLst>
      <p:ext uri="{BB962C8B-B14F-4D97-AF65-F5344CB8AC3E}">
        <p14:creationId xmlns:p14="http://schemas.microsoft.com/office/powerpoint/2010/main" val="683064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252413"/>
            <a:ext cx="3698875" cy="3024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Объект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3573463"/>
            <a:ext cx="3743325" cy="2935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3" y="260648"/>
            <a:ext cx="4250035"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7966" y="3469602"/>
            <a:ext cx="4260052"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1654568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260350"/>
            <a:ext cx="3044825" cy="367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Объект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732148" y="3523499"/>
            <a:ext cx="4751388" cy="3313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260648"/>
            <a:ext cx="4543152"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5383325"/>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29600" cy="1038944"/>
          </a:xfrm>
        </p:spPr>
        <p:txBody>
          <a:bodyPr>
            <a:noAutofit/>
          </a:bodyPr>
          <a:lstStyle/>
          <a:p>
            <a:pPr algn="ctr"/>
            <a:r>
              <a:rPr lang="ru-RU" sz="4400" dirty="0">
                <a:solidFill>
                  <a:srgbClr val="FF0000"/>
                </a:solidFill>
              </a:rPr>
              <a:t/>
            </a:r>
            <a:br>
              <a:rPr lang="ru-RU" sz="4400" dirty="0">
                <a:solidFill>
                  <a:srgbClr val="FF0000"/>
                </a:solidFill>
              </a:rPr>
            </a:br>
            <a:endParaRPr lang="ru-RU" sz="4400" dirty="0">
              <a:solidFill>
                <a:srgbClr val="FF0000"/>
              </a:solidFill>
            </a:endParaRPr>
          </a:p>
        </p:txBody>
      </p:sp>
      <p:sp>
        <p:nvSpPr>
          <p:cNvPr id="3" name="Объект 2"/>
          <p:cNvSpPr>
            <a:spLocks noGrp="1"/>
          </p:cNvSpPr>
          <p:nvPr>
            <p:ph sz="half" idx="1"/>
          </p:nvPr>
        </p:nvSpPr>
        <p:spPr>
          <a:xfrm>
            <a:off x="457200" y="1052736"/>
            <a:ext cx="4038600" cy="5073427"/>
          </a:xfrm>
        </p:spPr>
        <p:txBody>
          <a:bodyPr>
            <a:normAutofit fontScale="77500" lnSpcReduction="20000"/>
          </a:bodyPr>
          <a:lstStyle/>
          <a:p>
            <a:endParaRPr lang="ru-RU" dirty="0" smtClean="0"/>
          </a:p>
          <a:p>
            <a:r>
              <a:rPr lang="ru-RU" dirty="0" smtClean="0"/>
              <a:t>Указом </a:t>
            </a:r>
            <a:r>
              <a:rPr lang="ru-RU" dirty="0"/>
              <a:t>Президиумом Верховного совета СССР от 10 мая 1986 года город Воронеж был награждён Орденом Ленина: «За большие заслуги трудящихся города в революционном движении, их вклад в борьбу с немецко-фашистскими захватчиками в годы Великой Отечественной войны, успехи, достигнутые в хозяйственном и культурном строительстве, и в связи с 400-летием со времени основания наградить город Воронеж орденом Ленина</a:t>
            </a:r>
            <a:r>
              <a:rPr lang="ru-RU" dirty="0" smtClean="0"/>
              <a:t>»..</a:t>
            </a:r>
            <a:endParaRPr lang="ru-RU" dirty="0"/>
          </a:p>
          <a:p>
            <a:endParaRPr lang="ru-RU" dirty="0"/>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2040" y="1052736"/>
            <a:ext cx="333756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5210707"/>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008112"/>
          </a:xfrm>
        </p:spPr>
        <p:txBody>
          <a:bodyPr>
            <a:normAutofit/>
          </a:bodyPr>
          <a:lstStyle/>
          <a:p>
            <a:pPr algn="ctr"/>
            <a:r>
              <a:rPr lang="ru-RU" sz="4400" dirty="0">
                <a:solidFill>
                  <a:srgbClr val="FF0000"/>
                </a:solidFill>
              </a:rPr>
              <a:t>Восстановление Воронежа </a:t>
            </a:r>
          </a:p>
        </p:txBody>
      </p:sp>
      <p:sp>
        <p:nvSpPr>
          <p:cNvPr id="3" name="Объект 2"/>
          <p:cNvSpPr>
            <a:spLocks noGrp="1"/>
          </p:cNvSpPr>
          <p:nvPr>
            <p:ph sz="half" idx="1"/>
          </p:nvPr>
        </p:nvSpPr>
        <p:spPr>
          <a:xfrm>
            <a:off x="457200" y="1302328"/>
            <a:ext cx="3999285" cy="4823836"/>
          </a:xfrm>
        </p:spPr>
        <p:txBody>
          <a:bodyPr>
            <a:normAutofit fontScale="92500" lnSpcReduction="10000"/>
          </a:bodyPr>
          <a:lstStyle/>
          <a:p>
            <a:r>
              <a:rPr lang="ru-RU" sz="1400" dirty="0" smtClean="0"/>
              <a:t>К </a:t>
            </a:r>
            <a:r>
              <a:rPr lang="ru-RU" sz="1400" dirty="0"/>
              <a:t>1950 году восстановление Воронежа было завершено. Были восстановлены многие здания и архитектурные памятники города. В 1950-е годы в городе заработали новые предприятия Воронежский керамический завод, шинный завод  </a:t>
            </a:r>
            <a:r>
              <a:rPr lang="ru-RU" sz="900" dirty="0"/>
              <a:t>и </a:t>
            </a:r>
            <a:r>
              <a:rPr lang="ru-RU" sz="1200" dirty="0"/>
              <a:t>др</a:t>
            </a:r>
            <a:r>
              <a:rPr lang="ru-RU" sz="1200" dirty="0" smtClean="0"/>
              <a:t>.</a:t>
            </a:r>
          </a:p>
          <a:p>
            <a:r>
              <a:rPr lang="ru-RU" sz="1400" dirty="0" smtClean="0"/>
              <a:t> </a:t>
            </a:r>
            <a:r>
              <a:rPr lang="ru-RU" sz="1400" dirty="0"/>
              <a:t>Когда город был освобожден, и немцев откатили далеко за Дон, стали возвращаться местные жители. Воронеж на тот момент представлял груду камней, которую озарял огонь пожарищ. Были улицы, где не сохранилось ни одного дома. Они представляли собой страшное зрелище. Существуют такие данные, что процент разрушений составил 92%, то </a:t>
            </a:r>
            <a:r>
              <a:rPr lang="ru-RU" sz="1400" dirty="0" smtClean="0"/>
              <a:t>есть  18 </a:t>
            </a:r>
            <a:r>
              <a:rPr lang="ru-RU" sz="1400" dirty="0"/>
              <a:t>220 домов из 20 000 были уничтожены. Отступая, немцы взрывали то, что еще чудом уцелело. По состоянию Воронеж уступал лишь Севастополю и Сталинграду. Его внесли в число 15 городов, нуждающихся в немедленном восстановлении. Даже решался вопрос на правительственном уровне о его ликвидации, но жители возвращались к родным местам.</a:t>
            </a:r>
          </a:p>
          <a:p>
            <a:endParaRPr lang="ru-RU" sz="12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7476" y="1268760"/>
            <a:ext cx="4104456" cy="201622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485" y="3789040"/>
            <a:ext cx="4307185"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9350854"/>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a:solidFill>
                  <a:srgbClr val="FF0000"/>
                </a:solidFill>
              </a:rPr>
              <a:t>1950-1980-ые годы</a:t>
            </a:r>
            <a:endParaRPr lang="ru-RU" sz="44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8620" y="1524000"/>
            <a:ext cx="3549364" cy="4572000"/>
          </a:xfrm>
          <a:prstGeom prst="rect">
            <a:avLst/>
          </a:prstGeom>
          <a:ln>
            <a:noFill/>
          </a:ln>
          <a:effectLst>
            <a:outerShdw blurRad="292100" dist="139700" dir="2700000" algn="tl" rotWithShape="0">
              <a:srgbClr val="333333">
                <a:alpha val="65000"/>
              </a:srgbClr>
            </a:outerShdw>
          </a:effectLst>
        </p:spPr>
      </p:pic>
      <p:sp>
        <p:nvSpPr>
          <p:cNvPr id="4" name="Объект 3"/>
          <p:cNvSpPr>
            <a:spLocks noGrp="1"/>
          </p:cNvSpPr>
          <p:nvPr>
            <p:ph sz="half" idx="2"/>
          </p:nvPr>
        </p:nvSpPr>
        <p:spPr/>
        <p:txBody>
          <a:bodyPr>
            <a:normAutofit fontScale="70000" lnSpcReduction="20000"/>
          </a:bodyPr>
          <a:lstStyle/>
          <a:p>
            <a:r>
              <a:rPr lang="ru-RU" dirty="0"/>
              <a:t> Восход-I.   В Воронеже на предприятии Конструкторского бюро </a:t>
            </a:r>
            <a:r>
              <a:rPr lang="ru-RU" dirty="0" err="1"/>
              <a:t>химавтоматики</a:t>
            </a:r>
            <a:r>
              <a:rPr lang="ru-RU" dirty="0"/>
              <a:t> (КБХА) был разработан кислородно-керосиновый жидкостно-ракетный двигатель РД0105 для третьей ступени ракет-носителей «Луна». С помощью этого двигателя в 1959 году впервые в мире была достигнута вторая космическая скорость. На основе двигателя РД0105 был создан двигатель для третьей ступени ракеты-носителя, которая вывела в космос космический корабль «Восток» с первым в мире космонавтом Ю. А. Гагариным на борту. </a:t>
            </a:r>
          </a:p>
          <a:p>
            <a:endParaRPr lang="ru-RU" dirty="0"/>
          </a:p>
        </p:txBody>
      </p:sp>
    </p:spTree>
    <p:extLst>
      <p:ext uri="{BB962C8B-B14F-4D97-AF65-F5344CB8AC3E}">
        <p14:creationId xmlns:p14="http://schemas.microsoft.com/office/powerpoint/2010/main" val="859831287"/>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848" y="152400"/>
            <a:ext cx="8229600" cy="1219200"/>
          </a:xfrm>
        </p:spPr>
        <p:txBody>
          <a:bodyPr>
            <a:normAutofit/>
          </a:bodyPr>
          <a:lstStyle/>
          <a:p>
            <a:pPr algn="ctr"/>
            <a:r>
              <a:rPr lang="ru-RU" sz="4800" dirty="0" smtClean="0">
                <a:solidFill>
                  <a:srgbClr val="FF0000"/>
                </a:solidFill>
              </a:rPr>
              <a:t>Родина первых самолетов</a:t>
            </a:r>
            <a:endParaRPr lang="ru-RU" sz="4800" dirty="0">
              <a:solidFill>
                <a:srgbClr val="FF0000"/>
              </a:solidFill>
            </a:endParaRPr>
          </a:p>
        </p:txBody>
      </p:sp>
      <p:sp>
        <p:nvSpPr>
          <p:cNvPr id="3" name="Объект 2"/>
          <p:cNvSpPr>
            <a:spLocks noGrp="1"/>
          </p:cNvSpPr>
          <p:nvPr>
            <p:ph sz="half" idx="1"/>
          </p:nvPr>
        </p:nvSpPr>
        <p:spPr/>
        <p:txBody>
          <a:bodyPr>
            <a:normAutofit fontScale="85000" lnSpcReduction="20000"/>
          </a:bodyPr>
          <a:lstStyle/>
          <a:p>
            <a:r>
              <a:rPr lang="ru-RU" dirty="0"/>
              <a:t> Первый в мире сверхзвуковой пассажирский самолёт Ту-144 в полёте</a:t>
            </a:r>
          </a:p>
          <a:p>
            <a:r>
              <a:rPr lang="ru-RU" dirty="0"/>
              <a:t>Именно в Воронеже на Воронежском авиационном заводе в 1968 году был впервые в мире серийно построен сверхзвуковой пассажирский самолёт Ту-144. В октябре 1977 года на заводе был построен первый советский аэробус (широкофюзеляжный самолёт) Ил-86.</a:t>
            </a:r>
          </a:p>
          <a:p>
            <a:endParaRPr lang="ru-RU" dirty="0"/>
          </a:p>
        </p:txBody>
      </p:sp>
      <p:pic>
        <p:nvPicPr>
          <p:cNvPr id="11" name="Объект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556792"/>
            <a:ext cx="4059238" cy="20162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929074"/>
            <a:ext cx="4103578" cy="20882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97808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19256" cy="130026"/>
          </a:xfrm>
        </p:spPr>
        <p:txBody>
          <a:bodyPr>
            <a:normAutofit fontScale="90000"/>
          </a:bodyPr>
          <a:lstStyle/>
          <a:p>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0110" y="1196752"/>
            <a:ext cx="4059238" cy="19442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Объект 3"/>
          <p:cNvSpPr>
            <a:spLocks noGrp="1"/>
          </p:cNvSpPr>
          <p:nvPr>
            <p:ph sz="half" idx="2"/>
          </p:nvPr>
        </p:nvSpPr>
        <p:spPr>
          <a:xfrm>
            <a:off x="4648200" y="1196752"/>
            <a:ext cx="4038600" cy="5184576"/>
          </a:xfrm>
        </p:spPr>
        <p:txBody>
          <a:bodyPr>
            <a:normAutofit fontScale="92500" lnSpcReduction="20000"/>
          </a:bodyPr>
          <a:lstStyle/>
          <a:p>
            <a:r>
              <a:rPr lang="ru-RU" dirty="0"/>
              <a:t>В 1972 году было создано Воронежское водохранилище, которое стало самым большим в чернозёмном регионе. При этом были утеряны остатки церкви Взыскания погибших середины XIX века и здания адмиралтейства Петра I на Петровском острове, а Адмиралтейская церковь оказалась в подтопленном состоянии.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16" y="3356992"/>
            <a:ext cx="4059176" cy="2808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5342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894928"/>
          </a:xfrm>
        </p:spPr>
        <p:txBody>
          <a:bodyPr>
            <a:noAutofit/>
          </a:bodyPr>
          <a:lstStyle/>
          <a:p>
            <a:pPr algn="ctr"/>
            <a:r>
              <a:rPr lang="ru-RU" sz="4400" dirty="0">
                <a:solidFill>
                  <a:srgbClr val="FF0000"/>
                </a:solidFill>
              </a:rPr>
              <a:t/>
            </a:r>
            <a:br>
              <a:rPr lang="ru-RU" sz="4400" dirty="0">
                <a:solidFill>
                  <a:srgbClr val="FF0000"/>
                </a:solidFill>
              </a:rPr>
            </a:br>
            <a:r>
              <a:rPr lang="ru-RU" sz="4800" dirty="0">
                <a:solidFill>
                  <a:srgbClr val="FF0000"/>
                </a:solidFill>
              </a:rPr>
              <a:t>Современный </a:t>
            </a:r>
            <a:r>
              <a:rPr lang="ru-RU" sz="4800" dirty="0" smtClean="0">
                <a:solidFill>
                  <a:srgbClr val="FF0000"/>
                </a:solidFill>
              </a:rPr>
              <a:t>Воронеж</a:t>
            </a:r>
            <a:endParaRPr lang="ru-RU" sz="4800" dirty="0">
              <a:solidFill>
                <a:srgbClr val="FF0000"/>
              </a:solidFill>
            </a:endParaRPr>
          </a:p>
        </p:txBody>
      </p:sp>
      <p:sp>
        <p:nvSpPr>
          <p:cNvPr id="3" name="Объект 2"/>
          <p:cNvSpPr>
            <a:spLocks noGrp="1"/>
          </p:cNvSpPr>
          <p:nvPr>
            <p:ph sz="half" idx="1"/>
          </p:nvPr>
        </p:nvSpPr>
        <p:spPr/>
        <p:txBody>
          <a:bodyPr>
            <a:normAutofit/>
          </a:bodyPr>
          <a:lstStyle/>
          <a:p>
            <a:endParaRPr lang="ru-RU" dirty="0"/>
          </a:p>
          <a:p>
            <a:endParaRPr lang="ru-RU" sz="22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2" y="1582628"/>
            <a:ext cx="4059238" cy="23042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Прямоугольник 4"/>
          <p:cNvSpPr/>
          <p:nvPr/>
        </p:nvSpPr>
        <p:spPr>
          <a:xfrm>
            <a:off x="323528" y="1582628"/>
            <a:ext cx="4176464" cy="4247317"/>
          </a:xfrm>
          <a:prstGeom prst="rect">
            <a:avLst/>
          </a:prstGeom>
        </p:spPr>
        <p:txBody>
          <a:bodyPr wrap="square">
            <a:spAutoFit/>
          </a:bodyPr>
          <a:lstStyle/>
          <a:p>
            <a:r>
              <a:rPr lang="ru-RU" dirty="0"/>
              <a:t>К настоящему моменту на территории Воронежской области сформировался мощный промышленный кластер, объединяющий крупные предприятия высокотехнологичного машиностроения, химической и пищевой промышленности, энергетики. Одновременно с этим выгодное географическое положение региона способствовало усилению роли Воронежской области как крупнейшего транспортно-логистического узла на юге центральной части России.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079" y="4221157"/>
            <a:ext cx="4064521" cy="23235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09652254"/>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720080"/>
          </a:xfrm>
        </p:spPr>
        <p:txBody>
          <a:bodyPr>
            <a:noAutofit/>
          </a:bodyPr>
          <a:lstStyle/>
          <a:p>
            <a:pPr algn="ctr"/>
            <a:r>
              <a:rPr lang="ru-RU" sz="4400" dirty="0" smtClean="0">
                <a:solidFill>
                  <a:srgbClr val="FF0000"/>
                </a:solidFill>
              </a:rPr>
              <a:t>Современный Воронеж</a:t>
            </a:r>
            <a:endParaRPr lang="ru-RU" sz="4400" dirty="0">
              <a:solidFill>
                <a:srgbClr val="FF0000"/>
              </a:solidFill>
            </a:endParaRPr>
          </a:p>
        </p:txBody>
      </p:sp>
      <p:sp>
        <p:nvSpPr>
          <p:cNvPr id="3" name="Объект 2"/>
          <p:cNvSpPr>
            <a:spLocks noGrp="1"/>
          </p:cNvSpPr>
          <p:nvPr>
            <p:ph sz="half" idx="1"/>
          </p:nvPr>
        </p:nvSpPr>
        <p:spPr>
          <a:xfrm>
            <a:off x="457200" y="1196752"/>
            <a:ext cx="4038600" cy="5112568"/>
          </a:xfrm>
        </p:spPr>
        <p:txBody>
          <a:bodyPr>
            <a:noAutofit/>
          </a:bodyPr>
          <a:lstStyle/>
          <a:p>
            <a:r>
              <a:rPr lang="ru-RU" sz="1400" dirty="0"/>
              <a:t>В 2010 году на семинаре «Новые технологии – основа современных систем связи» концерном «Созвездие было представлено оборудование системы широкополосной мобильной связи четвертого поколения «</a:t>
            </a:r>
            <a:r>
              <a:rPr lang="ru-RU" sz="1400" dirty="0" err="1"/>
              <a:t>AstraMAX</a:t>
            </a:r>
            <a:r>
              <a:rPr lang="ru-RU" sz="1400" dirty="0"/>
              <a:t>» совместного производства концерна и компании «</a:t>
            </a:r>
            <a:r>
              <a:rPr lang="ru-RU" sz="1400" dirty="0" err="1"/>
              <a:t>Runcom</a:t>
            </a:r>
            <a:r>
              <a:rPr lang="ru-RU" sz="1400" dirty="0"/>
              <a:t> </a:t>
            </a:r>
            <a:r>
              <a:rPr lang="ru-RU" sz="1400" dirty="0" err="1"/>
              <a:t>Technologies</a:t>
            </a:r>
            <a:r>
              <a:rPr lang="ru-RU" sz="1400" dirty="0"/>
              <a:t>». 20 августа 2010 года на заводе «</a:t>
            </a:r>
            <a:r>
              <a:rPr lang="ru-RU" sz="1400" dirty="0" err="1"/>
              <a:t>Тяжмехпресс</a:t>
            </a:r>
            <a:r>
              <a:rPr lang="ru-RU" sz="1400" dirty="0"/>
              <a:t>» был впервые в мире создан кривошипный горячештамповочный пресс усилием 14 000 </a:t>
            </a:r>
            <a:r>
              <a:rPr lang="ru-RU" sz="1400" dirty="0" err="1"/>
              <a:t>тонносил</a:t>
            </a:r>
            <a:r>
              <a:rPr lang="ru-RU" sz="1400" dirty="0"/>
              <a:t> модели КБ 8552. На территории городского микрорайона </a:t>
            </a:r>
            <a:r>
              <a:rPr lang="ru-RU" sz="1400" dirty="0" err="1"/>
              <a:t>Масловка</a:t>
            </a:r>
            <a:r>
              <a:rPr lang="ru-RU" sz="1400" dirty="0"/>
              <a:t> Правительство Воронежской области при поддержке Инвестиционного фонда России реализует проект создания индустриального парка для размещения более 100 новых предприятий, в том числе и трансформаторного завода компании </a:t>
            </a:r>
            <a:r>
              <a:rPr lang="ru-RU" sz="1400" dirty="0" err="1"/>
              <a:t>Siemens</a:t>
            </a:r>
            <a:r>
              <a:rPr lang="ru-RU" sz="1400" dirty="0"/>
              <a:t>. 7 сентября 2011 года в Воронеже открылся</a:t>
            </a:r>
          </a:p>
          <a:p>
            <a:r>
              <a:rPr lang="ru-RU" sz="1400" dirty="0"/>
              <a:t> Глобальный центр эксплуатации сетей компании </a:t>
            </a:r>
            <a:r>
              <a:rPr lang="ru-RU" sz="1400" dirty="0" err="1"/>
              <a:t>Nokia</a:t>
            </a:r>
            <a:r>
              <a:rPr lang="ru-RU" sz="1400" dirty="0"/>
              <a:t> </a:t>
            </a:r>
            <a:r>
              <a:rPr lang="ru-RU" sz="1400" dirty="0" err="1"/>
              <a:t>Siemens</a:t>
            </a:r>
            <a:r>
              <a:rPr lang="ru-RU" sz="1400" dirty="0"/>
              <a:t> </a:t>
            </a:r>
            <a:r>
              <a:rPr lang="ru-RU" sz="1400" dirty="0" err="1"/>
              <a:t>Networks</a:t>
            </a:r>
            <a:r>
              <a:rPr lang="ru-RU" sz="1400" dirty="0"/>
              <a:t>, который стал пятым в мире и первым в России.</a:t>
            </a:r>
          </a:p>
          <a:p>
            <a:endParaRPr lang="ru-RU" sz="1400" dirty="0"/>
          </a:p>
          <a:p>
            <a:endParaRPr lang="ru-RU" sz="14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6176" y="1052736"/>
            <a:ext cx="2740199" cy="2769096"/>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713" y="4002752"/>
            <a:ext cx="4176464" cy="2391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92538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1215008"/>
          </a:xfrm>
        </p:spPr>
        <p:txBody>
          <a:bodyPr>
            <a:noAutofit/>
          </a:bodyPr>
          <a:lstStyle/>
          <a:p>
            <a:pPr algn="ctr"/>
            <a:r>
              <a:rPr lang="ru-RU" sz="4400" dirty="0" smtClean="0">
                <a:solidFill>
                  <a:srgbClr val="FF0000"/>
                </a:solidFill>
              </a:rPr>
              <a:t>Воронеж – город воинской славы</a:t>
            </a:r>
            <a:endParaRPr lang="ru-RU" sz="4400" dirty="0">
              <a:solidFill>
                <a:srgbClr val="FF0000"/>
              </a:solidFill>
            </a:endParaRPr>
          </a:p>
        </p:txBody>
      </p:sp>
      <p:sp>
        <p:nvSpPr>
          <p:cNvPr id="3" name="Объект 2"/>
          <p:cNvSpPr>
            <a:spLocks noGrp="1"/>
          </p:cNvSpPr>
          <p:nvPr>
            <p:ph sz="half" idx="1"/>
          </p:nvPr>
        </p:nvSpPr>
        <p:spPr>
          <a:xfrm>
            <a:off x="457200" y="1484784"/>
            <a:ext cx="4038600" cy="4641379"/>
          </a:xfrm>
        </p:spPr>
        <p:txBody>
          <a:bodyPr>
            <a:noAutofit/>
          </a:bodyPr>
          <a:lstStyle/>
          <a:p>
            <a:r>
              <a:rPr lang="ru-RU" sz="1600" dirty="0" smtClean="0"/>
              <a:t>16 </a:t>
            </a:r>
            <a:r>
              <a:rPr lang="ru-RU" sz="1600" dirty="0"/>
              <a:t>февраля 2008 года «за мужество, стойкость и массовый героизм, проявленный защитниками города в борьбе за свободу и независимость Отечества» президент России Владимир Путин подписал указ о присвоении Воронежу почётного звания РФ «Город воинской славы».</a:t>
            </a:r>
          </a:p>
          <a:p>
            <a:endParaRPr lang="ru-RU" sz="12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60232" y="764704"/>
            <a:ext cx="2160240" cy="1944216"/>
          </a:xfrm>
          <a:prstGeom prst="ellipse">
            <a:avLst/>
          </a:prstGeom>
          <a:ln>
            <a:noFill/>
          </a:ln>
          <a:effectLst>
            <a:softEdge rad="112500"/>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852936"/>
            <a:ext cx="3888432"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31" y="3516814"/>
            <a:ext cx="2664296" cy="3126791"/>
          </a:xfrm>
          <a:prstGeom prst="ellipse">
            <a:avLst/>
          </a:prstGeom>
          <a:ln>
            <a:noFill/>
          </a:ln>
          <a:effectLst>
            <a:softEdge rad="112500"/>
          </a:effectLst>
        </p:spPr>
      </p:pic>
    </p:spTree>
    <p:extLst>
      <p:ext uri="{BB962C8B-B14F-4D97-AF65-F5344CB8AC3E}">
        <p14:creationId xmlns:p14="http://schemas.microsoft.com/office/powerpoint/2010/main" val="267593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a:solidFill>
                  <a:srgbClr val="FF0000"/>
                </a:solidFill>
                <a:cs typeface="Aharoni" pitchFamily="2" charset="-79"/>
              </a:rPr>
              <a:t/>
            </a:r>
            <a:br>
              <a:rPr lang="ru-RU" sz="4000" dirty="0">
                <a:solidFill>
                  <a:srgbClr val="FF0000"/>
                </a:solidFill>
                <a:cs typeface="Aharoni" pitchFamily="2" charset="-79"/>
              </a:rPr>
            </a:br>
            <a:r>
              <a:rPr lang="ru-RU" sz="4000" dirty="0">
                <a:solidFill>
                  <a:srgbClr val="FF0000"/>
                </a:solidFill>
                <a:cs typeface="Aharoni" pitchFamily="2" charset="-79"/>
              </a:rPr>
              <a:t>Воронежская область в древние века</a:t>
            </a:r>
          </a:p>
        </p:txBody>
      </p:sp>
      <p:sp>
        <p:nvSpPr>
          <p:cNvPr id="3" name="Объект 2"/>
          <p:cNvSpPr>
            <a:spLocks noGrp="1"/>
          </p:cNvSpPr>
          <p:nvPr>
            <p:ph sz="half" idx="1"/>
          </p:nvPr>
        </p:nvSpPr>
        <p:spPr>
          <a:xfrm>
            <a:off x="457200" y="1052736"/>
            <a:ext cx="4038600" cy="5040560"/>
          </a:xfrm>
        </p:spPr>
        <p:txBody>
          <a:bodyPr>
            <a:normAutofit fontScale="40000" lnSpcReduction="20000"/>
          </a:bodyPr>
          <a:lstStyle/>
          <a:p>
            <a:endParaRPr lang="ru-RU" sz="5600" dirty="0" smtClean="0"/>
          </a:p>
          <a:p>
            <a:endParaRPr lang="ru-RU" sz="5600" dirty="0" smtClean="0"/>
          </a:p>
          <a:p>
            <a:r>
              <a:rPr lang="ru-RU" sz="5600" dirty="0" smtClean="0"/>
              <a:t>Территория </a:t>
            </a:r>
            <a:r>
              <a:rPr lang="ru-RU" sz="5600" dirty="0"/>
              <a:t>современной Воронежской области была заселена человеком в эпоху палеолита - древнекаменного века. Примерно на 30000 лет отстоят от нас по времени древнейшие поселения в районе села </a:t>
            </a:r>
            <a:r>
              <a:rPr lang="ru-RU" sz="5600" dirty="0" err="1"/>
              <a:t>Костенки</a:t>
            </a:r>
            <a:r>
              <a:rPr lang="ru-RU" sz="5600" dirty="0"/>
              <a:t>, на правом берегу Дона, в Хохольском районе Воронежской области. </a:t>
            </a:r>
          </a:p>
          <a:p>
            <a:pPr marL="0" indent="0">
              <a:buNone/>
            </a:pPr>
            <a:endParaRPr lang="ru-RU" sz="5600" dirty="0"/>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8024" y="1628800"/>
            <a:ext cx="3914800" cy="22322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822" y="4077072"/>
            <a:ext cx="3914800" cy="22322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72895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Воронежу </a:t>
            </a:r>
            <a:r>
              <a:rPr lang="ru-RU" sz="6600" dirty="0" smtClean="0">
                <a:solidFill>
                  <a:srgbClr val="FF0000"/>
                </a:solidFill>
              </a:rPr>
              <a:t>425 лет</a:t>
            </a:r>
            <a:endParaRPr lang="ru-RU" sz="6600" dirty="0">
              <a:solidFill>
                <a:srgbClr val="FF0000"/>
              </a:solidFill>
            </a:endParaRPr>
          </a:p>
        </p:txBody>
      </p:sp>
      <p:sp>
        <p:nvSpPr>
          <p:cNvPr id="4" name="Объект 3"/>
          <p:cNvSpPr>
            <a:spLocks noGrp="1"/>
          </p:cNvSpPr>
          <p:nvPr>
            <p:ph sz="half" idx="2"/>
          </p:nvPr>
        </p:nvSpPr>
        <p:spPr/>
        <p:txBody>
          <a:bodyPr>
            <a:normAutofit/>
          </a:bodyPr>
          <a:lstStyle/>
          <a:p>
            <a:r>
              <a:rPr lang="ru-RU" sz="1800" dirty="0"/>
              <a:t>С 10 по 17 сентября 2011 года Воронеж </a:t>
            </a:r>
            <a:r>
              <a:rPr lang="ru-RU" sz="1800" dirty="0" smtClean="0"/>
              <a:t>отмечал своё </a:t>
            </a:r>
            <a:r>
              <a:rPr lang="ru-RU" sz="1800" dirty="0"/>
              <a:t>425-летие. </a:t>
            </a:r>
            <a:r>
              <a:rPr lang="ru-RU" sz="1800" dirty="0" smtClean="0"/>
              <a:t>Юбилею города присвоен </a:t>
            </a:r>
            <a:r>
              <a:rPr lang="ru-RU" sz="1800" dirty="0"/>
              <a:t>статус празднования федерального масштаба, что позволило привлечь крупные инвестиции из федерального и областного бюджетов для благоустройства города.</a:t>
            </a:r>
          </a:p>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4172043"/>
            <a:ext cx="3384376" cy="22322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4306788"/>
            <a:ext cx="3816424" cy="21328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Объект 10"/>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9552" y="1196752"/>
            <a:ext cx="4059238" cy="25360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541144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400" dirty="0" smtClean="0">
                <a:solidFill>
                  <a:srgbClr val="FF0000"/>
                </a:solidFill>
              </a:rPr>
              <a:t>Воронеж! Город мой любимый!</a:t>
            </a:r>
            <a:endParaRPr lang="ru-RU" sz="4400" dirty="0">
              <a:solidFill>
                <a:srgbClr val="FF0000"/>
              </a:solidFill>
            </a:endParaRPr>
          </a:p>
        </p:txBody>
      </p:sp>
      <p:sp>
        <p:nvSpPr>
          <p:cNvPr id="3" name="Объект 2"/>
          <p:cNvSpPr>
            <a:spLocks noGrp="1"/>
          </p:cNvSpPr>
          <p:nvPr>
            <p:ph sz="half" idx="1"/>
          </p:nvPr>
        </p:nvSpPr>
        <p:spPr/>
        <p:txBody>
          <a:bodyPr>
            <a:normAutofit fontScale="70000" lnSpcReduction="20000"/>
          </a:bodyPr>
          <a:lstStyle/>
          <a:p>
            <a:r>
              <a:rPr lang="ru-RU" dirty="0"/>
              <a:t>Воронеж! Город мой любимый! </a:t>
            </a:r>
          </a:p>
          <a:p>
            <a:r>
              <a:rPr lang="ru-RU" dirty="0"/>
              <a:t> Рождён во славу ты Петра! </a:t>
            </a:r>
          </a:p>
          <a:p>
            <a:r>
              <a:rPr lang="ru-RU" dirty="0"/>
              <a:t> Твой облик юн, и он неповторимый! </a:t>
            </a:r>
          </a:p>
          <a:p>
            <a:r>
              <a:rPr lang="ru-RU" dirty="0"/>
              <a:t> Сияешь красотой своей с утра! </a:t>
            </a:r>
          </a:p>
          <a:p>
            <a:r>
              <a:rPr lang="ru-RU" dirty="0"/>
              <a:t> Мой город воин! Ты непобедимый! </a:t>
            </a:r>
          </a:p>
          <a:p>
            <a:r>
              <a:rPr lang="ru-RU" dirty="0"/>
              <a:t> Не сдавшийся фашизму и векам! </a:t>
            </a:r>
          </a:p>
          <a:p>
            <a:r>
              <a:rPr lang="ru-RU" dirty="0"/>
              <a:t> России дух в тебе неугасимый! </a:t>
            </a:r>
          </a:p>
          <a:p>
            <a:r>
              <a:rPr lang="ru-RU" dirty="0"/>
              <a:t> Всю душу я тебе отдам! </a:t>
            </a:r>
          </a:p>
          <a:p>
            <a:r>
              <a:rPr lang="ru-RU" dirty="0"/>
              <a:t> Просторы Дона, рощи и дубравы! </a:t>
            </a:r>
          </a:p>
          <a:p>
            <a:r>
              <a:rPr lang="ru-RU" dirty="0"/>
              <a:t> Любовь для подвига. Минуты тишины. </a:t>
            </a:r>
          </a:p>
          <a:p>
            <a:r>
              <a:rPr lang="ru-RU" dirty="0"/>
              <a:t> Воронеж – город вечной славы! </a:t>
            </a:r>
          </a:p>
          <a:p>
            <a:r>
              <a:rPr lang="ru-RU" dirty="0"/>
              <a:t> Столица Черноземья и весны!</a:t>
            </a:r>
          </a:p>
          <a:p>
            <a:pPr marL="0" indent="0">
              <a:buNone/>
            </a:pPr>
            <a:endParaRPr lang="ru-RU" dirty="0"/>
          </a:p>
          <a:p>
            <a:endParaRPr lang="ru-RU" dirty="0"/>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556792"/>
            <a:ext cx="4104456" cy="4968552"/>
          </a:xfrm>
          <a:prstGeom prst="ellipse">
            <a:avLst/>
          </a:prstGeom>
          <a:ln>
            <a:noFill/>
          </a:ln>
          <a:effectLst>
            <a:softEdge rad="112500"/>
          </a:effectLst>
        </p:spPr>
      </p:pic>
    </p:spTree>
    <p:extLst>
      <p:ext uri="{BB962C8B-B14F-4D97-AF65-F5344CB8AC3E}">
        <p14:creationId xmlns:p14="http://schemas.microsoft.com/office/powerpoint/2010/main" val="328163518"/>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anim calcmode="lin" valueType="num">
                                      <p:cBhvr>
                                        <p:cTn id="13"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50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50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50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25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50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50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50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50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1000"/>
                                        <p:tgtEl>
                                          <p:spTgt spid="3">
                                            <p:txEl>
                                              <p:pRg st="9" end="9"/>
                                            </p:txEl>
                                          </p:spTgt>
                                        </p:tgtEl>
                                      </p:cBhvr>
                                    </p:animEffect>
                                    <p:anim calcmode="lin" valueType="num">
                                      <p:cBhvr>
                                        <p:cTn id="7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500"/>
                                  </p:stCondLst>
                                  <p:childTnLst>
                                    <p:set>
                                      <p:cBhvr>
                                        <p:cTn id="81" dur="1" fill="hold">
                                          <p:stCondLst>
                                            <p:cond delay="0"/>
                                          </p:stCondLst>
                                        </p:cTn>
                                        <p:tgtEl>
                                          <p:spTgt spid="3">
                                            <p:txEl>
                                              <p:pRg st="10" end="10"/>
                                            </p:txEl>
                                          </p:spTgt>
                                        </p:tgtEl>
                                        <p:attrNameLst>
                                          <p:attrName>style.visibility</p:attrName>
                                        </p:attrNameLst>
                                      </p:cBhvr>
                                      <p:to>
                                        <p:strVal val="visible"/>
                                      </p:to>
                                    </p:set>
                                    <p:animEffect transition="in" filter="fade">
                                      <p:cBhvr>
                                        <p:cTn id="82" dur="1000"/>
                                        <p:tgtEl>
                                          <p:spTgt spid="3">
                                            <p:txEl>
                                              <p:pRg st="10" end="10"/>
                                            </p:txEl>
                                          </p:spTgt>
                                        </p:tgtEl>
                                      </p:cBhvr>
                                    </p:animEffect>
                                    <p:anim calcmode="lin" valueType="num">
                                      <p:cBhvr>
                                        <p:cTn id="8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500"/>
                                  </p:stCondLst>
                                  <p:childTnLst>
                                    <p:set>
                                      <p:cBhvr>
                                        <p:cTn id="88" dur="1" fill="hold">
                                          <p:stCondLst>
                                            <p:cond delay="0"/>
                                          </p:stCondLst>
                                        </p:cTn>
                                        <p:tgtEl>
                                          <p:spTgt spid="3">
                                            <p:txEl>
                                              <p:pRg st="11" end="11"/>
                                            </p:txEl>
                                          </p:spTgt>
                                        </p:tgtEl>
                                        <p:attrNameLst>
                                          <p:attrName>style.visibility</p:attrName>
                                        </p:attrNameLst>
                                      </p:cBhvr>
                                      <p:to>
                                        <p:strVal val="visible"/>
                                      </p:to>
                                    </p:set>
                                    <p:animEffect transition="in" filter="fade">
                                      <p:cBhvr>
                                        <p:cTn id="89" dur="1500"/>
                                        <p:tgtEl>
                                          <p:spTgt spid="3">
                                            <p:txEl>
                                              <p:pRg st="11" end="11"/>
                                            </p:txEl>
                                          </p:spTgt>
                                        </p:tgtEl>
                                      </p:cBhvr>
                                    </p:animEffect>
                                    <p:anim calcmode="lin" valueType="num">
                                      <p:cBhvr>
                                        <p:cTn id="90" dur="1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1" dur="1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Предки воронежцев</a:t>
            </a:r>
            <a:endParaRPr lang="ru-RU" sz="4800" dirty="0">
              <a:solidFill>
                <a:srgbClr val="FF0000"/>
              </a:solidFill>
            </a:endParaRPr>
          </a:p>
        </p:txBody>
      </p:sp>
      <p:sp>
        <p:nvSpPr>
          <p:cNvPr id="3" name="Объект 2"/>
          <p:cNvSpPr>
            <a:spLocks noGrp="1"/>
          </p:cNvSpPr>
          <p:nvPr>
            <p:ph sz="half" idx="1"/>
          </p:nvPr>
        </p:nvSpPr>
        <p:spPr/>
        <p:txBody>
          <a:bodyPr>
            <a:normAutofit fontScale="62500" lnSpcReduction="20000"/>
          </a:bodyPr>
          <a:lstStyle/>
          <a:p>
            <a:r>
              <a:rPr lang="ru-RU" sz="2800" dirty="0"/>
              <a:t> В конце I тысячелетия до н.э. в степном </a:t>
            </a:r>
            <a:r>
              <a:rPr lang="ru-RU" sz="2800" dirty="0" err="1"/>
              <a:t>Придонье</a:t>
            </a:r>
            <a:r>
              <a:rPr lang="ru-RU" sz="2800" dirty="0"/>
              <a:t> проживали </a:t>
            </a:r>
            <a:r>
              <a:rPr lang="ru-RU" sz="2800" dirty="0" err="1"/>
              <a:t>ираноязычные</a:t>
            </a:r>
            <a:r>
              <a:rPr lang="ru-RU" sz="2800" dirty="0"/>
              <a:t> скифо-сарматские племена. </a:t>
            </a:r>
          </a:p>
          <a:p>
            <a:r>
              <a:rPr lang="ru-RU" sz="2800" dirty="0"/>
              <a:t> Во II веке в степном </a:t>
            </a:r>
            <a:r>
              <a:rPr lang="ru-RU" sz="2800" dirty="0" err="1"/>
              <a:t>Придонье</a:t>
            </a:r>
            <a:r>
              <a:rPr lang="ru-RU" sz="2800" dirty="0"/>
              <a:t> поселяются </a:t>
            </a:r>
            <a:r>
              <a:rPr lang="ru-RU" sz="2800" dirty="0" err="1"/>
              <a:t>ираноязычные</a:t>
            </a:r>
            <a:r>
              <a:rPr lang="ru-RU" sz="2800" dirty="0"/>
              <a:t> аланы. В IV веке через придонские степи прошли гунны - </a:t>
            </a:r>
            <a:r>
              <a:rPr lang="ru-RU" sz="2800" dirty="0" err="1"/>
              <a:t>тюркоязычный</a:t>
            </a:r>
            <a:r>
              <a:rPr lang="ru-RU" sz="2800" dirty="0"/>
              <a:t> народ, сформировавшийся в Центральной Азии. Затем в </a:t>
            </a:r>
            <a:r>
              <a:rPr lang="ru-RU" sz="2800" dirty="0" err="1"/>
              <a:t>Придонье</a:t>
            </a:r>
            <a:r>
              <a:rPr lang="ru-RU" sz="2800" dirty="0"/>
              <a:t> появляются </a:t>
            </a:r>
            <a:r>
              <a:rPr lang="ru-RU" sz="2800" dirty="0" err="1"/>
              <a:t>тюркоязычные</a:t>
            </a:r>
            <a:r>
              <a:rPr lang="ru-RU" sz="2800" dirty="0"/>
              <a:t> болгары. В VII веке группа болгарских племен перешла из </a:t>
            </a:r>
            <a:r>
              <a:rPr lang="ru-RU" sz="2800" dirty="0" err="1"/>
              <a:t>Проидонья</a:t>
            </a:r>
            <a:r>
              <a:rPr lang="ru-RU" sz="2800" dirty="0"/>
              <a:t> на Балканский полуостров, где, смешавшись со славянами и переняв их язык, дала имя государству Болгария</a:t>
            </a:r>
            <a:endParaRPr lang="ru-RU"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844824"/>
            <a:ext cx="4059238" cy="41764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3305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solidFill>
                  <a:srgbClr val="FF0000"/>
                </a:solidFill>
              </a:rPr>
              <a:t>Стоянки древних людей</a:t>
            </a:r>
            <a:endParaRPr lang="ru-RU" sz="4800" dirty="0">
              <a:solidFill>
                <a:srgbClr val="FF0000"/>
              </a:solidFill>
            </a:endParaRPr>
          </a:p>
        </p:txBody>
      </p:sp>
      <p:sp>
        <p:nvSpPr>
          <p:cNvPr id="4" name="Объект 3"/>
          <p:cNvSpPr>
            <a:spLocks noGrp="1"/>
          </p:cNvSpPr>
          <p:nvPr>
            <p:ph sz="half" idx="2"/>
          </p:nvPr>
        </p:nvSpPr>
        <p:spPr/>
        <p:txBody>
          <a:bodyPr>
            <a:normAutofit fontScale="92500" lnSpcReduction="20000"/>
          </a:bodyPr>
          <a:lstStyle/>
          <a:p>
            <a:r>
              <a:rPr lang="ru-RU" sz="2800" dirty="0"/>
              <a:t>IX век был временем появления в Воронежском крае славян. В X веке в степное </a:t>
            </a:r>
            <a:r>
              <a:rPr lang="ru-RU" sz="2800" dirty="0" err="1"/>
              <a:t>Придонье</a:t>
            </a:r>
            <a:r>
              <a:rPr lang="ru-RU" sz="2800" dirty="0"/>
              <a:t> с востока вторгся новый </a:t>
            </a:r>
            <a:r>
              <a:rPr lang="ru-RU" sz="2800" dirty="0" err="1"/>
              <a:t>тюркоязычный</a:t>
            </a:r>
            <a:r>
              <a:rPr lang="ru-RU" sz="2800" dirty="0"/>
              <a:t> народ - печенеги. Вторжения повторялись и в дальнейшем. В середине XI века печенегов сменили половцы. </a:t>
            </a:r>
          </a:p>
          <a:p>
            <a:endParaRPr lang="ru-RU"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556792"/>
            <a:ext cx="4059238"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738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1580</TotalTime>
  <Words>5854</Words>
  <Application>Microsoft Office PowerPoint</Application>
  <PresentationFormat>Экран (4:3)</PresentationFormat>
  <Paragraphs>201</Paragraphs>
  <Slides>71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71</vt:i4>
      </vt:variant>
    </vt:vector>
  </HeadingPairs>
  <TitlesOfParts>
    <vt:vector size="72" baseType="lpstr">
      <vt:lpstr>Бумажная</vt:lpstr>
      <vt:lpstr>Воронеж! Сердца моего частица!</vt:lpstr>
      <vt:lpstr>Этимология</vt:lpstr>
      <vt:lpstr> </vt:lpstr>
      <vt:lpstr>На Руси было три Воронежа. </vt:lpstr>
      <vt:lpstr>Исследование</vt:lpstr>
      <vt:lpstr>«ВОРОНЕГ – ВОРОНЕЖ»</vt:lpstr>
      <vt:lpstr> Воронежская область в древние века</vt:lpstr>
      <vt:lpstr>Предки воронежцев</vt:lpstr>
      <vt:lpstr>Стоянки древних людей</vt:lpstr>
      <vt:lpstr> Первое упоминание о Воронеже </vt:lpstr>
      <vt:lpstr>Первое упоминание о Воронеже</vt:lpstr>
      <vt:lpstr> </vt:lpstr>
      <vt:lpstr>Город - крепость</vt:lpstr>
      <vt:lpstr>Царский указ</vt:lpstr>
      <vt:lpstr>Город- крепость</vt:lpstr>
      <vt:lpstr>Смутное время </vt:lpstr>
      <vt:lpstr>Смутное время</vt:lpstr>
      <vt:lpstr>Смутное время</vt:lpstr>
      <vt:lpstr>Петр I и Воронеж</vt:lpstr>
      <vt:lpstr>«Морским судам быть…..!»</vt:lpstr>
      <vt:lpstr>Колыбель русского флота</vt:lpstr>
      <vt:lpstr>Воронеж - колыбель русского флота</vt:lpstr>
      <vt:lpstr>  </vt:lpstr>
      <vt:lpstr>Митрофаний Воронежский</vt:lpstr>
      <vt:lpstr>Первые корабли</vt:lpstr>
      <vt:lpstr>Первые корабли</vt:lpstr>
      <vt:lpstr>Корабли на Воронежской верфи</vt:lpstr>
      <vt:lpstr>Корабельная верфь в Таврово</vt:lpstr>
      <vt:lpstr>Первые провинции</vt:lpstr>
      <vt:lpstr>  Пожар 1748 года и последующая застройка Воронежа </vt:lpstr>
      <vt:lpstr>Воронеж в XVIII веке</vt:lpstr>
      <vt:lpstr>Воронеж в XVIII веке</vt:lpstr>
      <vt:lpstr>Воронеж в XVIII веке</vt:lpstr>
      <vt:lpstr>Воронеж в XVIII веке</vt:lpstr>
      <vt:lpstr>  Вторая половина XVIII века</vt:lpstr>
      <vt:lpstr>Воронежская область в XVIII-XIX вв. </vt:lpstr>
      <vt:lpstr>Воронежская область в XVIII-XIX</vt:lpstr>
      <vt:lpstr>Воронежская область в XVIII-XIX</vt:lpstr>
      <vt:lpstr>Воронежская область в XVIII-XIX</vt:lpstr>
      <vt:lpstr>Воронеж в XIX веке</vt:lpstr>
      <vt:lpstr>Воронеж в XIX веке</vt:lpstr>
      <vt:lpstr>Воронеж в XIX веке</vt:lpstr>
      <vt:lpstr>Воронеж в XIX веке</vt:lpstr>
      <vt:lpstr>Воронеж в XIX веке</vt:lpstr>
      <vt:lpstr>Начало XX века  </vt:lpstr>
      <vt:lpstr>Воронеж в годы революции</vt:lpstr>
      <vt:lpstr> </vt:lpstr>
      <vt:lpstr>Воронеж в годы революции</vt:lpstr>
      <vt:lpstr>    Воронеж 1917 – 1941гг.</vt:lpstr>
      <vt:lpstr>Воронеж 1917 – 1941гг</vt:lpstr>
      <vt:lpstr>Воронеж 1917 – 1941гг</vt:lpstr>
      <vt:lpstr> Как Воронеж пережил войну </vt:lpstr>
      <vt:lpstr>Воронеж в годы войны</vt:lpstr>
      <vt:lpstr>Военные операции</vt:lpstr>
      <vt:lpstr>Битва за  Воронеж  </vt:lpstr>
      <vt:lpstr>Освобождение города</vt:lpstr>
      <vt:lpstr>Освобождение города</vt:lpstr>
      <vt:lpstr>Январь 1943</vt:lpstr>
      <vt:lpstr>Разрушенный Воронеж</vt:lpstr>
      <vt:lpstr>Презентация PowerPoint</vt:lpstr>
      <vt:lpstr>Презентация PowerPoint</vt:lpstr>
      <vt:lpstr> </vt:lpstr>
      <vt:lpstr>Восстановление Воронежа </vt:lpstr>
      <vt:lpstr>1950-1980-ые годы</vt:lpstr>
      <vt:lpstr>Родина первых самолетов</vt:lpstr>
      <vt:lpstr>Презентация PowerPoint</vt:lpstr>
      <vt:lpstr> Современный Воронеж</vt:lpstr>
      <vt:lpstr>Современный Воронеж</vt:lpstr>
      <vt:lpstr>Воронеж – город воинской славы</vt:lpstr>
      <vt:lpstr>Воронежу 425 лет</vt:lpstr>
      <vt:lpstr>Воронеж! Город мой любимый!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На волнистых берегах, в русском поле,  Город-труженик стоит Божьей волей.  Отражается в воде куполами,  Вписан в летопись времен кораблями.  Книга жизни твоя не закрыта,  В переплёте берегов не забыта.  Никогда и нигде не уронишь  Свое доброе имя — Воронеж</dc:title>
  <dc:creator>1</dc:creator>
  <cp:lastModifiedBy>1</cp:lastModifiedBy>
  <cp:revision>83</cp:revision>
  <dcterms:created xsi:type="dcterms:W3CDTF">2012-03-30T09:58:07Z</dcterms:created>
  <dcterms:modified xsi:type="dcterms:W3CDTF">2013-01-10T10:14:36Z</dcterms:modified>
</cp:coreProperties>
</file>