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5" r:id="rId5"/>
    <p:sldId id="275" r:id="rId6"/>
    <p:sldId id="260" r:id="rId7"/>
    <p:sldId id="261" r:id="rId8"/>
    <p:sldId id="262" r:id="rId9"/>
    <p:sldId id="264" r:id="rId10"/>
    <p:sldId id="263" r:id="rId11"/>
    <p:sldId id="268" r:id="rId12"/>
    <p:sldId id="269" r:id="rId13"/>
    <p:sldId id="270" r:id="rId14"/>
    <p:sldId id="267"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2C9CBB1A-3F19-4162-A4E1-59B03D47EC9C}" type="datetimeFigureOut">
              <a:rPr lang="ru-RU" smtClean="0"/>
              <a:pPr/>
              <a:t>09.12.2018</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E6519292-2217-4E96-B863-1034FE442F3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C9CBB1A-3F19-4162-A4E1-59B03D47EC9C}" type="datetimeFigureOut">
              <a:rPr lang="ru-RU" smtClean="0"/>
              <a:pPr/>
              <a:t>09.12.2018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519292-2217-4E96-B863-1034FE442F3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C9CBB1A-3F19-4162-A4E1-59B03D47EC9C}" type="datetimeFigureOut">
              <a:rPr lang="ru-RU" smtClean="0"/>
              <a:pPr/>
              <a:t>09.12.2018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519292-2217-4E96-B863-1034FE442F3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C9CBB1A-3F19-4162-A4E1-59B03D47EC9C}" type="datetimeFigureOut">
              <a:rPr lang="ru-RU" smtClean="0"/>
              <a:pPr/>
              <a:t>09.12.2018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519292-2217-4E96-B863-1034FE442F3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2C9CBB1A-3F19-4162-A4E1-59B03D47EC9C}" type="datetimeFigureOut">
              <a:rPr lang="ru-RU" smtClean="0"/>
              <a:pPr/>
              <a:t>09.12.2018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519292-2217-4E96-B863-1034FE442F3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2C9CBB1A-3F19-4162-A4E1-59B03D47EC9C}" type="datetimeFigureOut">
              <a:rPr lang="ru-RU" smtClean="0"/>
              <a:pPr/>
              <a:t>09.12.2018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519292-2217-4E96-B863-1034FE442F3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2C9CBB1A-3F19-4162-A4E1-59B03D47EC9C}" type="datetimeFigureOut">
              <a:rPr lang="ru-RU" smtClean="0"/>
              <a:pPr/>
              <a:t>09.12.2018</a:t>
            </a:fld>
            <a:endParaRPr lang="ru-RU"/>
          </a:p>
        </p:txBody>
      </p:sp>
      <p:sp>
        <p:nvSpPr>
          <p:cNvPr id="27" name="Номер слайда 26"/>
          <p:cNvSpPr>
            <a:spLocks noGrp="1"/>
          </p:cNvSpPr>
          <p:nvPr>
            <p:ph type="sldNum" sz="quarter" idx="11"/>
          </p:nvPr>
        </p:nvSpPr>
        <p:spPr/>
        <p:txBody>
          <a:bodyPr rtlCol="0"/>
          <a:lstStyle/>
          <a:p>
            <a:fld id="{E6519292-2217-4E96-B863-1034FE442F38}"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2C9CBB1A-3F19-4162-A4E1-59B03D47EC9C}" type="datetimeFigureOut">
              <a:rPr lang="ru-RU" smtClean="0"/>
              <a:pPr/>
              <a:t>09.12.2018</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E6519292-2217-4E96-B863-1034FE442F3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C9CBB1A-3F19-4162-A4E1-59B03D47EC9C}" type="datetimeFigureOut">
              <a:rPr lang="ru-RU" smtClean="0"/>
              <a:pPr/>
              <a:t>09.12.2018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6519292-2217-4E96-B863-1034FE442F3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2C9CBB1A-3F19-4162-A4E1-59B03D47EC9C}" type="datetimeFigureOut">
              <a:rPr lang="ru-RU" smtClean="0"/>
              <a:pPr/>
              <a:t>09.12.2018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519292-2217-4E96-B863-1034FE442F3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2C9CBB1A-3F19-4162-A4E1-59B03D47EC9C}" type="datetimeFigureOut">
              <a:rPr lang="ru-RU" smtClean="0"/>
              <a:pPr/>
              <a:t>09.12.2018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519292-2217-4E96-B863-1034FE442F3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2C9CBB1A-3F19-4162-A4E1-59B03D47EC9C}" type="datetimeFigureOut">
              <a:rPr lang="ru-RU" smtClean="0"/>
              <a:pPr/>
              <a:t>09.12.2018</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E6519292-2217-4E96-B863-1034FE442F3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1042;&#1072;&#1089;&#1080;&#1083;&#1100;&#1077;&#1074;%20&#1087;&#1077;&#1081;&#1079;&#1072;&#1078;&#1099;.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620688"/>
            <a:ext cx="8229600" cy="1008112"/>
          </a:xfrm>
        </p:spPr>
        <p:txBody>
          <a:bodyPr>
            <a:noAutofit/>
          </a:bodyPr>
          <a:lstStyle/>
          <a:p>
            <a:pPr marL="742950" indent="-742950" algn="ctr"/>
            <a:r>
              <a:rPr lang="ru-RU" sz="2800" b="1" dirty="0" smtClean="0">
                <a:solidFill>
                  <a:schemeClr val="tx1"/>
                </a:solidFill>
                <a:latin typeface="Times New Roman" pitchFamily="18" charset="0"/>
                <a:cs typeface="Times New Roman" pitchFamily="18" charset="0"/>
              </a:rPr>
              <a:t>Сочинение по картине</a:t>
            </a:r>
            <a:br>
              <a:rPr lang="ru-RU" sz="2800" b="1" dirty="0" smtClean="0">
                <a:solidFill>
                  <a:schemeClr val="tx1"/>
                </a:solidFill>
                <a:latin typeface="Times New Roman" pitchFamily="18" charset="0"/>
                <a:cs typeface="Times New Roman" pitchFamily="18" charset="0"/>
              </a:rPr>
            </a:br>
            <a:r>
              <a:rPr lang="ru-RU" sz="2800" b="1" dirty="0" smtClean="0">
                <a:solidFill>
                  <a:schemeClr val="tx1"/>
                </a:solidFill>
                <a:latin typeface="Times New Roman" pitchFamily="18" charset="0"/>
                <a:cs typeface="Times New Roman" pitchFamily="18" charset="0"/>
              </a:rPr>
              <a:t> Ф.А. Васильева «Мокрый луг».</a:t>
            </a:r>
            <a:endParaRPr lang="ru-RU" sz="2800" b="1" dirty="0">
              <a:solidFill>
                <a:schemeClr val="tx1"/>
              </a:solidFill>
              <a:latin typeface="Times New Roman" pitchFamily="18" charset="0"/>
              <a:cs typeface="Times New Roman" pitchFamily="18" charset="0"/>
            </a:endParaRPr>
          </a:p>
        </p:txBody>
      </p:sp>
      <p:sp>
        <p:nvSpPr>
          <p:cNvPr id="7" name="Прямоугольник 6"/>
          <p:cNvSpPr/>
          <p:nvPr/>
        </p:nvSpPr>
        <p:spPr>
          <a:xfrm>
            <a:off x="971600" y="1916832"/>
            <a:ext cx="6336704" cy="41044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8" name="Picture 2"/>
          <p:cNvPicPr>
            <a:picLocks noChangeAspect="1" noChangeArrowheads="1"/>
          </p:cNvPicPr>
          <p:nvPr/>
        </p:nvPicPr>
        <p:blipFill>
          <a:blip r:embed="rId2" cstate="print">
            <a:lum bright="5000" contrast="36000"/>
          </a:blip>
          <a:stretch>
            <a:fillRect/>
          </a:stretch>
        </p:blipFill>
        <p:spPr bwMode="auto">
          <a:xfrm>
            <a:off x="971600" y="1700808"/>
            <a:ext cx="7020000" cy="433304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5786454"/>
            <a:ext cx="3383280" cy="571504"/>
          </a:xfrm>
        </p:spPr>
        <p:txBody>
          <a:bodyPr>
            <a:noAutofit/>
          </a:bodyPr>
          <a:lstStyle/>
          <a:p>
            <a:pPr algn="ctr"/>
            <a:r>
              <a:rPr lang="ru-RU" dirty="0" smtClean="0">
                <a:solidFill>
                  <a:schemeClr val="tx1"/>
                </a:solidFill>
                <a:latin typeface="Times New Roman" pitchFamily="18" charset="0"/>
                <a:cs typeface="Times New Roman" pitchFamily="18" charset="0"/>
              </a:rPr>
              <a:t>Памятник художнику </a:t>
            </a:r>
            <a:br>
              <a:rPr lang="ru-RU" dirty="0" smtClean="0">
                <a:solidFill>
                  <a:schemeClr val="tx1"/>
                </a:solidFill>
                <a:latin typeface="Times New Roman" pitchFamily="18" charset="0"/>
                <a:cs typeface="Times New Roman" pitchFamily="18" charset="0"/>
              </a:rPr>
            </a:br>
            <a:r>
              <a:rPr lang="ru-RU" dirty="0" smtClean="0">
                <a:solidFill>
                  <a:schemeClr val="tx1"/>
                </a:solidFill>
                <a:latin typeface="Times New Roman" pitchFamily="18" charset="0"/>
                <a:cs typeface="Times New Roman" pitchFamily="18" charset="0"/>
              </a:rPr>
              <a:t>Ф.А. Васильеву в Ялте</a:t>
            </a:r>
            <a:endParaRPr lang="ru-RU" dirty="0">
              <a:solidFill>
                <a:schemeClr val="tx1"/>
              </a:solidFill>
              <a:latin typeface="Times New Roman" pitchFamily="18" charset="0"/>
              <a:cs typeface="Times New Roman" pitchFamily="18" charset="0"/>
            </a:endParaRPr>
          </a:p>
        </p:txBody>
      </p:sp>
      <p:sp>
        <p:nvSpPr>
          <p:cNvPr id="4" name="Текст 3"/>
          <p:cNvSpPr>
            <a:spLocks noGrp="1"/>
          </p:cNvSpPr>
          <p:nvPr>
            <p:ph type="body" idx="2"/>
          </p:nvPr>
        </p:nvSpPr>
        <p:spPr>
          <a:xfrm>
            <a:off x="5353496" y="928671"/>
            <a:ext cx="3383280" cy="4643470"/>
          </a:xfrm>
        </p:spPr>
        <p:txBody>
          <a:bodyPr>
            <a:normAutofit/>
          </a:bodyPr>
          <a:lstStyle/>
          <a:p>
            <a:pPr algn="just"/>
            <a:r>
              <a:rPr lang="ru-RU" sz="1800" dirty="0" smtClean="0">
                <a:latin typeface="Times New Roman" pitchFamily="18" charset="0"/>
                <a:cs typeface="Times New Roman" pitchFamily="18" charset="0"/>
              </a:rPr>
              <a:t>	 </a:t>
            </a:r>
            <a:r>
              <a:rPr lang="ru-RU" sz="1800" b="1" dirty="0" smtClean="0">
                <a:latin typeface="Times New Roman" pitchFamily="18" charset="0"/>
                <a:cs typeface="Times New Roman" pitchFamily="18" charset="0"/>
              </a:rPr>
              <a:t>Поражает и количество и качество созданного Васильевым в Крыму. Работал он много и напряжённо, порой в ущерб лечению, по неосторожности усугубляя болезнь. Это не способствовало выздоровлению и привело к трагическому концу.</a:t>
            </a:r>
          </a:p>
          <a:p>
            <a:pPr algn="just"/>
            <a:endParaRPr lang="ru-RU" sz="1800" b="1" dirty="0" smtClean="0">
              <a:latin typeface="Times New Roman" pitchFamily="18" charset="0"/>
              <a:cs typeface="Times New Roman" pitchFamily="18" charset="0"/>
            </a:endParaRPr>
          </a:p>
          <a:p>
            <a:pPr algn="just"/>
            <a:r>
              <a:rPr lang="ru-RU" sz="1800" b="1" dirty="0" smtClean="0">
                <a:latin typeface="Times New Roman" pitchFamily="18" charset="0"/>
                <a:cs typeface="Times New Roman" pitchFamily="18" charset="0"/>
              </a:rPr>
              <a:t>	Ф. А. Васильев скончался 24 сентября 1873 года в Ялте. Могила находится там же, на </a:t>
            </a:r>
            <a:r>
              <a:rPr lang="ru-RU" sz="1800" b="1" dirty="0" err="1" smtClean="0">
                <a:latin typeface="Times New Roman" pitchFamily="18" charset="0"/>
                <a:cs typeface="Times New Roman" pitchFamily="18" charset="0"/>
              </a:rPr>
              <a:t>Поликуровском</a:t>
            </a:r>
            <a:r>
              <a:rPr lang="ru-RU" sz="1800" b="1" dirty="0" smtClean="0">
                <a:latin typeface="Times New Roman" pitchFamily="18" charset="0"/>
                <a:cs typeface="Times New Roman" pitchFamily="18" charset="0"/>
              </a:rPr>
              <a:t> кладбище</a:t>
            </a:r>
            <a:r>
              <a:rPr lang="ru-RU" sz="1800" dirty="0" smtClean="0">
                <a:latin typeface="Times New Roman" pitchFamily="18" charset="0"/>
                <a:cs typeface="Times New Roman" pitchFamily="18" charset="0"/>
              </a:rPr>
              <a:t>.</a:t>
            </a:r>
            <a:endParaRPr lang="ru-RU" sz="1800" dirty="0">
              <a:latin typeface="Times New Roman" pitchFamily="18" charset="0"/>
              <a:cs typeface="Times New Roman" pitchFamily="18" charset="0"/>
            </a:endParaRPr>
          </a:p>
        </p:txBody>
      </p:sp>
      <p:pic>
        <p:nvPicPr>
          <p:cNvPr id="2052" name="Picture 4"/>
          <p:cNvPicPr>
            <a:picLocks noGrp="1" noChangeAspect="1" noChangeArrowheads="1"/>
          </p:cNvPicPr>
          <p:nvPr>
            <p:ph sz="half" idx="1"/>
          </p:nvPr>
        </p:nvPicPr>
        <p:blipFill>
          <a:blip r:embed="rId2" cstate="print"/>
          <a:stretch>
            <a:fillRect/>
          </a:stretch>
        </p:blipFill>
        <p:spPr bwMode="auto">
          <a:xfrm>
            <a:off x="560387" y="844550"/>
            <a:ext cx="4286250" cy="5715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042"/>
            <a:ext cx="8229600" cy="1500198"/>
          </a:xfrm>
        </p:spPr>
        <p:txBody>
          <a:bodyPr>
            <a:normAutofit fontScale="90000"/>
          </a:bodyPr>
          <a:lstStyle/>
          <a:p>
            <a:pPr algn="just"/>
            <a:r>
              <a:rPr lang="ru-RU" sz="3100" b="1" i="1" dirty="0" smtClean="0">
                <a:latin typeface="Times New Roman" pitchFamily="18" charset="0"/>
                <a:cs typeface="Times New Roman" pitchFamily="18" charset="0"/>
              </a:rPr>
              <a:t/>
            </a:r>
            <a:br>
              <a:rPr lang="ru-RU" sz="3100" b="1" i="1" dirty="0" smtClean="0">
                <a:latin typeface="Times New Roman" pitchFamily="18" charset="0"/>
                <a:cs typeface="Times New Roman" pitchFamily="18" charset="0"/>
              </a:rPr>
            </a:br>
            <a:r>
              <a:rPr lang="ru-RU" sz="3100" b="1" i="1" dirty="0" smtClean="0">
                <a:latin typeface="Times New Roman" pitchFamily="18" charset="0"/>
                <a:cs typeface="Times New Roman" pitchFamily="18" charset="0"/>
              </a:rPr>
              <a:t/>
            </a:r>
            <a:br>
              <a:rPr lang="ru-RU" sz="3100" b="1" i="1" dirty="0" smtClean="0">
                <a:latin typeface="Times New Roman" pitchFamily="18" charset="0"/>
                <a:cs typeface="Times New Roman" pitchFamily="18" charset="0"/>
              </a:rPr>
            </a:br>
            <a:r>
              <a:rPr lang="ru-RU" sz="2700" b="1" i="1" dirty="0" smtClean="0">
                <a:solidFill>
                  <a:schemeClr val="tx1"/>
                </a:solidFill>
                <a:latin typeface="Times New Roman" pitchFamily="18" charset="0"/>
                <a:cs typeface="Times New Roman" pitchFamily="18" charset="0"/>
              </a:rPr>
              <a:t>«Нет у нас пейзажиста-поэта в настоящем смысле этого слова, и если кто может и должен им быть, то это только Васильев»                                          </a:t>
            </a:r>
            <a:r>
              <a:rPr lang="ru-RU" sz="3100" b="1" i="1" dirty="0" smtClean="0">
                <a:solidFill>
                  <a:schemeClr val="tx1"/>
                </a:solidFill>
                <a:latin typeface="Times New Roman" pitchFamily="18" charset="0"/>
                <a:cs typeface="Times New Roman" pitchFamily="18" charset="0"/>
              </a:rPr>
              <a:t> </a:t>
            </a:r>
            <a:r>
              <a:rPr lang="ru-RU" sz="2700" b="1" i="1" dirty="0" smtClean="0">
                <a:solidFill>
                  <a:srgbClr val="7030A0"/>
                </a:solidFill>
                <a:latin typeface="Times New Roman" pitchFamily="18" charset="0"/>
                <a:cs typeface="Times New Roman" pitchFamily="18" charset="0"/>
              </a:rPr>
              <a:t>И.Н.Крамской</a:t>
            </a:r>
            <a:r>
              <a:rPr lang="ru-RU" sz="3100" b="1" i="1" dirty="0" smtClean="0">
                <a:latin typeface="Times New Roman" pitchFamily="18" charset="0"/>
                <a:cs typeface="Times New Roman" pitchFamily="18" charset="0"/>
              </a:rPr>
              <a:t> </a:t>
            </a:r>
            <a:r>
              <a:rPr lang="ru-RU" b="1" i="1" dirty="0" smtClean="0">
                <a:latin typeface="Times New Roman" pitchFamily="18" charset="0"/>
                <a:cs typeface="Times New Roman" pitchFamily="18" charset="0"/>
              </a:rPr>
              <a:t/>
            </a:r>
            <a:br>
              <a:rPr lang="ru-RU" b="1" i="1" dirty="0" smtClean="0">
                <a:latin typeface="Times New Roman" pitchFamily="18" charset="0"/>
                <a:cs typeface="Times New Roman" pitchFamily="18" charset="0"/>
              </a:rPr>
            </a:br>
            <a:r>
              <a:rPr lang="ru-RU" b="1" i="1" dirty="0" smtClean="0">
                <a:latin typeface="Times New Roman" pitchFamily="18" charset="0"/>
                <a:cs typeface="Times New Roman" pitchFamily="18" charset="0"/>
              </a:rPr>
              <a:t>                                                                         </a:t>
            </a:r>
            <a:r>
              <a:rPr lang="ru-RU" dirty="0" smtClean="0"/>
              <a:t/>
            </a:r>
            <a:br>
              <a:rPr lang="ru-RU" dirty="0" smtClean="0"/>
            </a:br>
            <a:endParaRPr lang="ru-RU" dirty="0"/>
          </a:p>
        </p:txBody>
      </p:sp>
      <p:pic>
        <p:nvPicPr>
          <p:cNvPr id="5" name="Picture 4" descr="2"/>
          <p:cNvPicPr>
            <a:picLocks noGrp="1" noChangeAspect="1" noChangeArrowheads="1"/>
          </p:cNvPicPr>
          <p:nvPr>
            <p:ph idx="1"/>
          </p:nvPr>
        </p:nvPicPr>
        <p:blipFill>
          <a:blip r:embed="rId2" cstate="print"/>
          <a:stretch>
            <a:fillRect/>
          </a:stretch>
        </p:blipFill>
        <p:spPr bwMode="auto">
          <a:xfrm>
            <a:off x="755576" y="1916832"/>
            <a:ext cx="7392464" cy="4324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5214942" y="1428736"/>
            <a:ext cx="3571900" cy="2893100"/>
          </a:xfrm>
          <a:prstGeom prst="rect">
            <a:avLst/>
          </a:prstGeom>
        </p:spPr>
        <p:txBody>
          <a:bodyPr wrap="square">
            <a:spAutoFit/>
          </a:bodyPr>
          <a:lstStyle/>
          <a:p>
            <a:pPr algn="just"/>
            <a:r>
              <a:rPr lang="ru-RU" sz="2000" b="1"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В пейзажах Васильева, даже безлюдных, ощущается присутствие человека. Он удивительно тонко умел передать настроение природы, едва уловимые перемены погоды. Особенно ему удавались заброшенные уголки: болота, старые мельницы, речные заводи.</a:t>
            </a:r>
            <a:endParaRPr lang="ru-RU" dirty="0">
              <a:latin typeface="Times New Roman" pitchFamily="18" charset="0"/>
              <a:cs typeface="Times New Roman" pitchFamily="18" charset="0"/>
            </a:endParaRPr>
          </a:p>
        </p:txBody>
      </p:sp>
      <p:sp>
        <p:nvSpPr>
          <p:cNvPr id="6" name="Заголовок 5"/>
          <p:cNvSpPr>
            <a:spLocks noGrp="1"/>
          </p:cNvSpPr>
          <p:nvPr>
            <p:ph type="title"/>
          </p:nvPr>
        </p:nvSpPr>
        <p:spPr>
          <a:xfrm>
            <a:off x="500034" y="428604"/>
            <a:ext cx="8229600" cy="1000132"/>
          </a:xfrm>
        </p:spPr>
        <p:txBody>
          <a:bodyPr>
            <a:noAutofit/>
          </a:bodyPr>
          <a:lstStyle/>
          <a:p>
            <a:pPr algn="ctr"/>
            <a:r>
              <a:rPr lang="ru-RU" sz="2800" b="1" dirty="0" smtClean="0">
                <a:solidFill>
                  <a:schemeClr val="tx1"/>
                </a:solidFill>
                <a:latin typeface="Times New Roman" pitchFamily="18" charset="0"/>
                <a:cs typeface="Times New Roman" pitchFamily="18" charset="0"/>
              </a:rPr>
              <a:t>Особенности пейзажной живописи </a:t>
            </a:r>
            <a:br>
              <a:rPr lang="ru-RU" sz="2800" b="1" dirty="0" smtClean="0">
                <a:solidFill>
                  <a:schemeClr val="tx1"/>
                </a:solidFill>
                <a:latin typeface="Times New Roman" pitchFamily="18" charset="0"/>
                <a:cs typeface="Times New Roman" pitchFamily="18" charset="0"/>
              </a:rPr>
            </a:br>
            <a:r>
              <a:rPr lang="ru-RU" sz="2800" b="1" dirty="0" smtClean="0">
                <a:solidFill>
                  <a:schemeClr val="tx1"/>
                </a:solidFill>
                <a:latin typeface="Times New Roman" pitchFamily="18" charset="0"/>
                <a:cs typeface="Times New Roman" pitchFamily="18" charset="0"/>
              </a:rPr>
              <a:t>Ф. Васильева</a:t>
            </a:r>
            <a:endParaRPr lang="ru-RU" sz="2800" b="1" dirty="0">
              <a:solidFill>
                <a:schemeClr val="tx1"/>
              </a:solidFill>
              <a:latin typeface="Times New Roman" pitchFamily="18" charset="0"/>
              <a:cs typeface="Times New Roman" pitchFamily="18" charset="0"/>
            </a:endParaRPr>
          </a:p>
        </p:txBody>
      </p:sp>
      <p:sp>
        <p:nvSpPr>
          <p:cNvPr id="8" name="TextBox 7"/>
          <p:cNvSpPr txBox="1"/>
          <p:nvPr/>
        </p:nvSpPr>
        <p:spPr>
          <a:xfrm>
            <a:off x="5214943" y="4357694"/>
            <a:ext cx="3714775" cy="2031325"/>
          </a:xfrm>
          <a:prstGeom prst="rect">
            <a:avLst/>
          </a:prstGeom>
          <a:noFill/>
        </p:spPr>
        <p:txBody>
          <a:bodyPr wrap="square" rtlCol="0">
            <a:spAutoFit/>
          </a:bodyPr>
          <a:lstStyle/>
          <a:p>
            <a:pPr algn="just"/>
            <a:r>
              <a:rPr lang="ru-RU" sz="1400" b="1" dirty="0" smtClean="0">
                <a:solidFill>
                  <a:srgbClr val="7030A0"/>
                </a:solidFill>
                <a:latin typeface="Times New Roman" pitchFamily="18" charset="0"/>
                <a:cs typeface="Times New Roman" pitchFamily="18" charset="0"/>
              </a:rPr>
              <a:t>	</a:t>
            </a:r>
            <a:r>
              <a:rPr lang="ru-RU" sz="1400" b="1" dirty="0" err="1" smtClean="0">
                <a:solidFill>
                  <a:srgbClr val="7030A0"/>
                </a:solidFill>
                <a:latin typeface="Times New Roman" pitchFamily="18" charset="0"/>
                <a:cs typeface="Times New Roman" pitchFamily="18" charset="0"/>
              </a:rPr>
              <a:t>Пейза́ж</a:t>
            </a:r>
            <a:r>
              <a:rPr lang="ru-RU" sz="1400" b="1" dirty="0" smtClean="0">
                <a:solidFill>
                  <a:srgbClr val="7030A0"/>
                </a:solidFill>
                <a:latin typeface="Times New Roman" pitchFamily="18" charset="0"/>
                <a:cs typeface="Times New Roman" pitchFamily="18" charset="0"/>
              </a:rPr>
              <a:t> (фр. </a:t>
            </a:r>
            <a:r>
              <a:rPr lang="ru-RU" sz="1400" b="1" dirty="0" err="1" smtClean="0">
                <a:solidFill>
                  <a:srgbClr val="7030A0"/>
                </a:solidFill>
                <a:latin typeface="Times New Roman" pitchFamily="18" charset="0"/>
                <a:cs typeface="Times New Roman" pitchFamily="18" charset="0"/>
              </a:rPr>
              <a:t>Paysage</a:t>
            </a:r>
            <a:r>
              <a:rPr lang="ru-RU" sz="1400" b="1" dirty="0" smtClean="0">
                <a:solidFill>
                  <a:srgbClr val="7030A0"/>
                </a:solidFill>
                <a:latin typeface="Times New Roman" pitchFamily="18" charset="0"/>
                <a:cs typeface="Times New Roman" pitchFamily="18" charset="0"/>
              </a:rPr>
              <a:t>, от </a:t>
            </a:r>
            <a:r>
              <a:rPr lang="ru-RU" sz="1400" b="1" dirty="0" err="1" smtClean="0">
                <a:solidFill>
                  <a:srgbClr val="7030A0"/>
                </a:solidFill>
                <a:latin typeface="Times New Roman" pitchFamily="18" charset="0"/>
                <a:cs typeface="Times New Roman" pitchFamily="18" charset="0"/>
              </a:rPr>
              <a:t>pays</a:t>
            </a:r>
            <a:r>
              <a:rPr lang="ru-RU" sz="1400" b="1" dirty="0" smtClean="0">
                <a:solidFill>
                  <a:srgbClr val="7030A0"/>
                </a:solidFill>
                <a:latin typeface="Times New Roman" pitchFamily="18" charset="0"/>
                <a:cs typeface="Times New Roman" pitchFamily="18" charset="0"/>
              </a:rPr>
              <a:t> — страна, местность) — жанр изобразительного искусства, в котором основным предметом является природа. В пейзажном произведении особое значение придаётся построению перспективы и композиции вида, передаче состояния атмосферы, воздушной и световой среды, их изменчивости.</a:t>
            </a:r>
            <a:endParaRPr lang="ru-RU" sz="1400" b="1" dirty="0">
              <a:solidFill>
                <a:srgbClr val="7030A0"/>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srcRect/>
          <a:stretch>
            <a:fillRect/>
          </a:stretch>
        </p:blipFill>
        <p:spPr bwMode="auto">
          <a:xfrm>
            <a:off x="285720" y="1571612"/>
            <a:ext cx="4680000" cy="3844286"/>
          </a:xfrm>
          <a:prstGeom prst="rect">
            <a:avLst/>
          </a:prstGeom>
          <a:noFill/>
          <a:ln w="9525">
            <a:noFill/>
            <a:miter lim="800000"/>
            <a:headEnd/>
            <a:tailEnd/>
          </a:ln>
          <a:effectLst/>
        </p:spPr>
      </p:pic>
      <p:sp>
        <p:nvSpPr>
          <p:cNvPr id="10" name="TextBox 9"/>
          <p:cNvSpPr txBox="1"/>
          <p:nvPr/>
        </p:nvSpPr>
        <p:spPr>
          <a:xfrm>
            <a:off x="214282" y="5786454"/>
            <a:ext cx="4786346" cy="646331"/>
          </a:xfrm>
          <a:prstGeom prst="rect">
            <a:avLst/>
          </a:prstGeom>
          <a:noFill/>
        </p:spPr>
        <p:txBody>
          <a:bodyPr wrap="square" rtlCol="0">
            <a:spAutoFit/>
          </a:bodyPr>
          <a:lstStyle/>
          <a:p>
            <a:pPr algn="ctr"/>
            <a:r>
              <a:rPr lang="ru-RU" dirty="0" smtClean="0"/>
              <a:t>Парголово (Вид в Парголове). </a:t>
            </a:r>
          </a:p>
          <a:p>
            <a:pPr algn="ctr"/>
            <a:r>
              <a:rPr lang="ru-RU" dirty="0" smtClean="0"/>
              <a:t>Болото в лесу.</a:t>
            </a: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1714488"/>
            <a:ext cx="8072494" cy="3693319"/>
          </a:xfrm>
          <a:prstGeom prst="rect">
            <a:avLst/>
          </a:prstGeom>
        </p:spPr>
        <p:txBody>
          <a:bodyPr wrap="square">
            <a:spAutoFit/>
          </a:bodyPr>
          <a:lstStyle/>
          <a:p>
            <a:pPr algn="just"/>
            <a:r>
              <a:rPr lang="ru-RU" b="1" dirty="0" smtClean="0">
                <a:latin typeface="Times New Roman" pitchFamily="18" charset="0"/>
                <a:cs typeface="Times New Roman" pitchFamily="18" charset="0"/>
              </a:rPr>
              <a:t>  	 1.Что изображено на картине? Каково ее содержание? </a:t>
            </a:r>
          </a:p>
          <a:p>
            <a:pPr algn="just">
              <a:tabLst>
                <a:tab pos="2871788" algn="l"/>
              </a:tabLst>
            </a:pPr>
            <a:r>
              <a:rPr lang="ru-RU" dirty="0" smtClean="0">
                <a:latin typeface="Times New Roman" pitchFamily="18" charset="0"/>
                <a:cs typeface="Times New Roman" pitchFamily="18" charset="0"/>
              </a:rPr>
              <a:t>	 Запись в тетради: омытый дождем луг, гонимые ветром тучи, тяжелые капли дождя, мокрая темная земля, наполненные водой ложбины, тяжелые ветки деревьев, тени туч, невидимые капли дождя, следы отшумевшего ливня, неслышный ветерок, русло реки, заросшее камышом и кустарником.</a:t>
            </a:r>
          </a:p>
          <a:p>
            <a:pPr algn="just"/>
            <a:r>
              <a:rPr lang="ru-RU" b="1" dirty="0" smtClean="0">
                <a:latin typeface="Times New Roman" pitchFamily="18" charset="0"/>
                <a:cs typeface="Times New Roman" pitchFamily="18" charset="0"/>
              </a:rPr>
              <a:t>   	2. Какое состояние природы и человека передано художником на этом полотне?</a:t>
            </a:r>
          </a:p>
          <a:p>
            <a:pPr algn="just"/>
            <a:r>
              <a:rPr lang="ru-RU" b="1" dirty="0" smtClean="0">
                <a:latin typeface="Times New Roman" pitchFamily="18" charset="0"/>
                <a:cs typeface="Times New Roman" pitchFamily="18" charset="0"/>
              </a:rPr>
              <a:t>	3. Какая часть речи помогает передать состояние природы и человека? </a:t>
            </a:r>
          </a:p>
          <a:p>
            <a:pPr algn="just"/>
            <a:r>
              <a:rPr lang="ru-RU" b="1" dirty="0" smtClean="0">
                <a:latin typeface="Times New Roman" pitchFamily="18" charset="0"/>
                <a:cs typeface="Times New Roman" pitchFamily="18" charset="0"/>
              </a:rPr>
              <a:t>  	4. В каких предложениях используется категория состояния? В чем особенность этих предложений?</a:t>
            </a:r>
          </a:p>
          <a:p>
            <a:pPr algn="just"/>
            <a:r>
              <a:rPr lang="ru-RU" b="1" dirty="0" smtClean="0">
                <a:latin typeface="Times New Roman" pitchFamily="18" charset="0"/>
                <a:cs typeface="Times New Roman" pitchFamily="18" charset="0"/>
              </a:rPr>
              <a:t> 	</a:t>
            </a:r>
            <a:endParaRPr lang="ru-RU" b="1" dirty="0">
              <a:latin typeface="Times New Roman" pitchFamily="18" charset="0"/>
              <a:cs typeface="Times New Roman" pitchFamily="18" charset="0"/>
            </a:endParaRPr>
          </a:p>
        </p:txBody>
      </p:sp>
      <p:sp>
        <p:nvSpPr>
          <p:cNvPr id="4" name="Заголовок 3"/>
          <p:cNvSpPr>
            <a:spLocks noGrp="1"/>
          </p:cNvSpPr>
          <p:nvPr>
            <p:ph type="title"/>
          </p:nvPr>
        </p:nvSpPr>
        <p:spPr>
          <a:xfrm>
            <a:off x="457200" y="785794"/>
            <a:ext cx="8229600" cy="857256"/>
          </a:xfrm>
        </p:spPr>
        <p:txBody>
          <a:bodyPr/>
          <a:lstStyle/>
          <a:p>
            <a:pPr algn="ctr"/>
            <a:r>
              <a:rPr lang="ru-RU" b="1" dirty="0" smtClean="0">
                <a:solidFill>
                  <a:schemeClr val="tx1"/>
                </a:solidFill>
                <a:latin typeface="Times New Roman" pitchFamily="18" charset="0"/>
                <a:cs typeface="Times New Roman" pitchFamily="18" charset="0"/>
              </a:rPr>
              <a:t>Беседа по картине </a:t>
            </a:r>
            <a:endParaRPr lang="ru-RU"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571472" y="1571613"/>
            <a:ext cx="8072494"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defTabSz="914400" rtl="0" eaLnBrk="0" fontAlgn="base" latinLnBrk="0" hangingPunct="0">
              <a:lnSpc>
                <a:spcPct val="100000"/>
              </a:lnSpc>
              <a:spcBef>
                <a:spcPct val="0"/>
              </a:spcBef>
              <a:spcAft>
                <a:spcPct val="0"/>
              </a:spcAft>
              <a:buClrTx/>
              <a:buSzTx/>
              <a:buFontTx/>
              <a:buAutoNum type="arabicPeriod"/>
              <a:tabLst>
                <a:tab pos="457200" algn="l"/>
              </a:tabLst>
            </a:pPr>
            <a:r>
              <a:rPr kumimoji="0" lang="ru-RU" sz="3200" b="0" i="0" u="none" strike="noStrike" cap="none" normalizeH="0" baseline="0" dirty="0" smtClean="0">
                <a:ln>
                  <a:noFill/>
                </a:ln>
                <a:solidFill>
                  <a:schemeClr val="tx1"/>
                </a:solidFill>
                <a:effectLst/>
                <a:latin typeface="Arial" pitchFamily="34" charset="0"/>
              </a:rPr>
              <a:t>Биография Ф. Васильева. Определение пейзажа.</a:t>
            </a:r>
          </a:p>
          <a:p>
            <a:pPr marL="342900" marR="0" lvl="0" indent="-342900" defTabSz="914400" rtl="0" eaLnBrk="0" fontAlgn="base" latinLnBrk="0" hangingPunct="0">
              <a:lnSpc>
                <a:spcPct val="100000"/>
              </a:lnSpc>
              <a:spcBef>
                <a:spcPct val="0"/>
              </a:spcBef>
              <a:spcAft>
                <a:spcPct val="0"/>
              </a:spcAft>
              <a:buClrTx/>
              <a:buSzTx/>
              <a:buFontTx/>
              <a:buAutoNum type="arabicPeriod"/>
              <a:tabLst>
                <a:tab pos="457200" algn="l"/>
              </a:tabLst>
            </a:pPr>
            <a:r>
              <a:rPr lang="ru-RU" sz="3200" dirty="0" smtClean="0">
                <a:latin typeface="Arial" pitchFamily="34" charset="0"/>
              </a:rPr>
              <a:t>Описание картины:</a:t>
            </a:r>
          </a:p>
          <a:p>
            <a:pPr marL="342900" marR="0" lvl="0" indent="-342900" defTabSz="914400" rtl="0" eaLnBrk="0" fontAlgn="base" latinLnBrk="0" hangingPunct="0">
              <a:lnSpc>
                <a:spcPct val="100000"/>
              </a:lnSpc>
              <a:spcBef>
                <a:spcPct val="0"/>
              </a:spcBef>
              <a:spcAft>
                <a:spcPct val="0"/>
              </a:spcAft>
              <a:buClrTx/>
              <a:buSzTx/>
              <a:tabLst>
                <a:tab pos="457200" algn="l"/>
              </a:tabLst>
            </a:pPr>
            <a:r>
              <a:rPr kumimoji="0" lang="ru-RU" sz="3200" b="0" i="0" u="none" strike="noStrike" cap="none" normalizeH="0" baseline="0" dirty="0" smtClean="0">
                <a:ln>
                  <a:noFill/>
                </a:ln>
                <a:solidFill>
                  <a:schemeClr val="tx1"/>
                </a:solidFill>
                <a:effectLst/>
                <a:latin typeface="Arial" pitchFamily="34" charset="0"/>
              </a:rPr>
              <a:t>А. Время года, суток.</a:t>
            </a:r>
          </a:p>
          <a:p>
            <a:pPr marL="342900" marR="0" lvl="0" indent="-342900" defTabSz="914400" rtl="0" eaLnBrk="0" fontAlgn="base" latinLnBrk="0" hangingPunct="0">
              <a:lnSpc>
                <a:spcPct val="100000"/>
              </a:lnSpc>
              <a:spcBef>
                <a:spcPct val="0"/>
              </a:spcBef>
              <a:spcAft>
                <a:spcPct val="0"/>
              </a:spcAft>
              <a:buClrTx/>
              <a:buSzTx/>
              <a:tabLst>
                <a:tab pos="457200" algn="l"/>
              </a:tabLst>
            </a:pPr>
            <a:r>
              <a:rPr lang="ru-RU" sz="3200" dirty="0" smtClean="0">
                <a:latin typeface="Arial" pitchFamily="34" charset="0"/>
              </a:rPr>
              <a:t>Б. Погода.</a:t>
            </a:r>
          </a:p>
          <a:p>
            <a:pPr marL="342900" marR="0" lvl="0" indent="-342900" defTabSz="914400" rtl="0" eaLnBrk="0" fontAlgn="base" latinLnBrk="0" hangingPunct="0">
              <a:lnSpc>
                <a:spcPct val="100000"/>
              </a:lnSpc>
              <a:spcBef>
                <a:spcPct val="0"/>
              </a:spcBef>
              <a:spcAft>
                <a:spcPct val="0"/>
              </a:spcAft>
              <a:buClrTx/>
              <a:buSzTx/>
              <a:tabLst>
                <a:tab pos="457200" algn="l"/>
              </a:tabLst>
            </a:pPr>
            <a:r>
              <a:rPr kumimoji="0" lang="ru-RU" sz="3200" b="0" i="0" u="none" strike="noStrike" cap="none" normalizeH="0" baseline="0" dirty="0" smtClean="0">
                <a:ln>
                  <a:noFill/>
                </a:ln>
                <a:solidFill>
                  <a:schemeClr val="tx1"/>
                </a:solidFill>
                <a:effectLst/>
                <a:latin typeface="Arial" pitchFamily="34" charset="0"/>
              </a:rPr>
              <a:t>В.</a:t>
            </a:r>
            <a:r>
              <a:rPr kumimoji="0" lang="ru-RU" sz="3200" b="0" i="0" u="none" strike="noStrike" cap="none" normalizeH="0" dirty="0" smtClean="0">
                <a:ln>
                  <a:noFill/>
                </a:ln>
                <a:solidFill>
                  <a:schemeClr val="tx1"/>
                </a:solidFill>
                <a:effectLst/>
                <a:latin typeface="Arial" pitchFamily="34" charset="0"/>
              </a:rPr>
              <a:t> Природа (растительность, водоем, </a:t>
            </a:r>
            <a:r>
              <a:rPr kumimoji="0" lang="ru-RU" sz="3200" b="0" i="0" u="none" strike="noStrike" cap="none" normalizeH="0" smtClean="0">
                <a:ln>
                  <a:noFill/>
                </a:ln>
                <a:solidFill>
                  <a:schemeClr val="tx1"/>
                </a:solidFill>
                <a:effectLst/>
                <a:latin typeface="Arial" pitchFamily="34" charset="0"/>
              </a:rPr>
              <a:t>небо…).</a:t>
            </a:r>
            <a:endParaRPr kumimoji="0" lang="ru-RU" sz="3200" b="0" i="0" u="none" strike="noStrike" cap="none" normalizeH="0" dirty="0" smtClean="0">
              <a:ln>
                <a:noFill/>
              </a:ln>
              <a:solidFill>
                <a:schemeClr val="tx1"/>
              </a:solidFill>
              <a:effectLst/>
              <a:latin typeface="Arial" pitchFamily="34" charset="0"/>
            </a:endParaRPr>
          </a:p>
          <a:p>
            <a:pPr marL="342900" marR="0" lvl="0" indent="-342900" defTabSz="914400" rtl="0" eaLnBrk="0" fontAlgn="base" latinLnBrk="0" hangingPunct="0">
              <a:lnSpc>
                <a:spcPct val="100000"/>
              </a:lnSpc>
              <a:spcBef>
                <a:spcPct val="0"/>
              </a:spcBef>
              <a:spcAft>
                <a:spcPct val="0"/>
              </a:spcAft>
              <a:buClrTx/>
              <a:buSzTx/>
              <a:tabLst>
                <a:tab pos="457200" algn="l"/>
              </a:tabLst>
            </a:pPr>
            <a:r>
              <a:rPr lang="ru-RU" sz="3200" baseline="0" dirty="0" smtClean="0">
                <a:latin typeface="Arial" pitchFamily="34" charset="0"/>
              </a:rPr>
              <a:t>Г. Краски, используемые живописцем.</a:t>
            </a:r>
          </a:p>
          <a:p>
            <a:pPr marL="342900" marR="0" lvl="0" indent="-342900" defTabSz="914400" rtl="0" eaLnBrk="0" fontAlgn="base" latinLnBrk="0" hangingPunct="0">
              <a:lnSpc>
                <a:spcPct val="100000"/>
              </a:lnSpc>
              <a:spcBef>
                <a:spcPct val="0"/>
              </a:spcBef>
              <a:spcAft>
                <a:spcPct val="0"/>
              </a:spcAft>
              <a:buClrTx/>
              <a:buSzTx/>
              <a:tabLst>
                <a:tab pos="457200" algn="l"/>
              </a:tabLst>
            </a:pPr>
            <a:r>
              <a:rPr kumimoji="0" lang="ru-RU" sz="3200" b="0" i="0" u="none" strike="noStrike" cap="none" normalizeH="0" dirty="0" smtClean="0">
                <a:ln>
                  <a:noFill/>
                </a:ln>
                <a:solidFill>
                  <a:schemeClr val="tx1"/>
                </a:solidFill>
                <a:effectLst/>
                <a:latin typeface="Arial" pitchFamily="34" charset="0"/>
              </a:rPr>
              <a:t>3. </a:t>
            </a:r>
            <a:r>
              <a:rPr lang="ru-RU" sz="3200" dirty="0" smtClean="0">
                <a:latin typeface="Arial" pitchFamily="34" charset="0"/>
              </a:rPr>
              <a:t>Свое отношение к картине.</a:t>
            </a:r>
            <a:endParaRPr kumimoji="0" lang="ru-RU" sz="3200" b="0" i="0" u="none" strike="noStrike" cap="none" normalizeH="0" baseline="0" dirty="0" smtClean="0">
              <a:ln>
                <a:noFill/>
              </a:ln>
              <a:solidFill>
                <a:schemeClr val="tx1"/>
              </a:solidFill>
              <a:effectLst/>
              <a:latin typeface="Arial" pitchFamily="34" charset="0"/>
            </a:endParaRPr>
          </a:p>
        </p:txBody>
      </p:sp>
      <p:sp>
        <p:nvSpPr>
          <p:cNvPr id="4" name="Заголовок 3"/>
          <p:cNvSpPr>
            <a:spLocks noGrp="1"/>
          </p:cNvSpPr>
          <p:nvPr>
            <p:ph type="title"/>
          </p:nvPr>
        </p:nvSpPr>
        <p:spPr>
          <a:xfrm>
            <a:off x="357158" y="714356"/>
            <a:ext cx="8229600" cy="857256"/>
          </a:xfrm>
        </p:spPr>
        <p:txBody>
          <a:bodyPr>
            <a:normAutofit/>
          </a:bodyPr>
          <a:lstStyle/>
          <a:p>
            <a:pPr lvl="0" algn="ctr"/>
            <a:r>
              <a:rPr lang="ru-RU" sz="2000" i="1" dirty="0" smtClean="0">
                <a:solidFill>
                  <a:schemeClr val="tx1"/>
                </a:solidFill>
                <a:latin typeface="Arial" pitchFamily="34" charset="0"/>
              </a:rPr>
              <a:t/>
            </a:r>
            <a:br>
              <a:rPr lang="ru-RU" sz="2000" i="1" dirty="0" smtClean="0">
                <a:solidFill>
                  <a:schemeClr val="tx1"/>
                </a:solidFill>
                <a:latin typeface="Arial" pitchFamily="34" charset="0"/>
              </a:rPr>
            </a:br>
            <a:r>
              <a:rPr lang="ru-RU" sz="2200" b="1" dirty="0" smtClean="0">
                <a:solidFill>
                  <a:schemeClr val="tx1"/>
                </a:solidFill>
                <a:latin typeface="Times New Roman" pitchFamily="18" charset="0"/>
                <a:ea typeface="Times New Roman" pitchFamily="18" charset="0"/>
                <a:cs typeface="Times New Roman" pitchFamily="18" charset="0"/>
              </a:rPr>
              <a:t>План</a:t>
            </a:r>
            <a:endParaRPr lang="ru-RU" sz="22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571480"/>
            <a:ext cx="3383280" cy="928694"/>
          </a:xfrm>
        </p:spPr>
        <p:txBody>
          <a:bodyPr>
            <a:noAutofit/>
          </a:bodyPr>
          <a:lstStyle/>
          <a:p>
            <a:pPr algn="ctr"/>
            <a:r>
              <a:rPr lang="ru-RU" sz="2000" dirty="0" smtClean="0">
                <a:solidFill>
                  <a:srgbClr val="002060"/>
                </a:solidFill>
                <a:latin typeface="Times New Roman" pitchFamily="18" charset="0"/>
                <a:cs typeface="Times New Roman" pitchFamily="18" charset="0"/>
              </a:rPr>
              <a:t>Федор Васильев –</a:t>
            </a:r>
            <a:br>
              <a:rPr lang="ru-RU" sz="2000" dirty="0" smtClean="0">
                <a:solidFill>
                  <a:srgbClr val="002060"/>
                </a:solidFill>
                <a:latin typeface="Times New Roman" pitchFamily="18" charset="0"/>
                <a:cs typeface="Times New Roman" pitchFamily="18" charset="0"/>
              </a:rPr>
            </a:br>
            <a:r>
              <a:rPr lang="ru-RU" sz="2000" dirty="0" smtClean="0">
                <a:solidFill>
                  <a:srgbClr val="002060"/>
                </a:solidFill>
                <a:latin typeface="Times New Roman" pitchFamily="18" charset="0"/>
                <a:cs typeface="Times New Roman" pitchFamily="18" charset="0"/>
              </a:rPr>
              <a:t>великий русский художник (1850-1873гг.).</a:t>
            </a:r>
            <a:endParaRPr lang="ru-RU" sz="2000" dirty="0">
              <a:solidFill>
                <a:srgbClr val="002060"/>
              </a:solidFill>
              <a:latin typeface="Times New Roman" pitchFamily="18" charset="0"/>
              <a:cs typeface="Times New Roman" pitchFamily="18" charset="0"/>
            </a:endParaRPr>
          </a:p>
        </p:txBody>
      </p:sp>
      <p:sp>
        <p:nvSpPr>
          <p:cNvPr id="4" name="Текст 3"/>
          <p:cNvSpPr>
            <a:spLocks noGrp="1"/>
          </p:cNvSpPr>
          <p:nvPr>
            <p:ph type="body" idx="2"/>
          </p:nvPr>
        </p:nvSpPr>
        <p:spPr>
          <a:xfrm>
            <a:off x="4929190" y="1428736"/>
            <a:ext cx="3807586" cy="5199711"/>
          </a:xfrm>
        </p:spPr>
        <p:txBody>
          <a:bodyPr>
            <a:noAutofit/>
          </a:bodyPr>
          <a:lstStyle/>
          <a:p>
            <a:pPr algn="just"/>
            <a:r>
              <a:rPr lang="ru-RU" sz="1600" b="1" dirty="0" smtClean="0">
                <a:latin typeface="Times New Roman" pitchFamily="18" charset="0"/>
                <a:cs typeface="Times New Roman" pitchFamily="18" charset="0"/>
              </a:rPr>
              <a:t>	Фёдор Васильев родился 10 февраля 1850 года в городе Гатчине в семье мелкого почтового чиновника из Петербурга.</a:t>
            </a:r>
          </a:p>
          <a:p>
            <a:pPr algn="just"/>
            <a:r>
              <a:rPr lang="ru-RU" sz="1600" b="1" dirty="0" smtClean="0">
                <a:latin typeface="Times New Roman" pitchFamily="18" charset="0"/>
                <a:cs typeface="Times New Roman" pitchFamily="18" charset="0"/>
              </a:rPr>
              <a:t>	В двенадцатилетнем возрасте был отдан на службу в главный почтамт, где получал 3 рубля жалованья в месяц. С раннего детства проявлял способности и интерес к рисованию. Бросил службу и поступил на учёбу в Рисовальную школу Общества поощрения художеств в Петербурге (1865—1868), совмещал занятия в школе с работой у реставратора П. К. Соколова. </a:t>
            </a:r>
          </a:p>
          <a:p>
            <a:pPr algn="just"/>
            <a:r>
              <a:rPr lang="ru-RU" sz="1600" b="1" dirty="0" smtClean="0">
                <a:latin typeface="Times New Roman" pitchFamily="18" charset="0"/>
                <a:cs typeface="Times New Roman" pitchFamily="18" charset="0"/>
              </a:rPr>
              <a:t>	К окончанию учёбы Васильев вошёл в среду известных художников, особенно сблизился с Крамским и Шишкиным</a:t>
            </a:r>
            <a:endParaRPr lang="ru-RU" sz="1600" b="1" dirty="0">
              <a:latin typeface="Times New Roman" pitchFamily="18" charset="0"/>
              <a:cs typeface="Times New Roman" pitchFamily="18" charset="0"/>
            </a:endParaRPr>
          </a:p>
        </p:txBody>
      </p:sp>
      <p:sp>
        <p:nvSpPr>
          <p:cNvPr id="7" name="Содержимое 6"/>
          <p:cNvSpPr>
            <a:spLocks noGrp="1"/>
          </p:cNvSpPr>
          <p:nvPr>
            <p:ph sz="half" idx="1"/>
          </p:nvPr>
        </p:nvSpPr>
        <p:spPr>
          <a:xfrm>
            <a:off x="152400" y="776287"/>
            <a:ext cx="4633914" cy="5852160"/>
          </a:xfrm>
        </p:spPr>
        <p:txBody>
          <a:bodyPr/>
          <a:lstStyle/>
          <a:p>
            <a:endParaRPr lang="ru-RU" dirty="0"/>
          </a:p>
        </p:txBody>
      </p:sp>
      <p:pic>
        <p:nvPicPr>
          <p:cNvPr id="2050" name="Picture 2"/>
          <p:cNvPicPr>
            <a:picLocks noChangeAspect="1" noChangeArrowheads="1"/>
          </p:cNvPicPr>
          <p:nvPr/>
        </p:nvPicPr>
        <p:blipFill>
          <a:blip r:embed="rId2" cstate="print"/>
          <a:srcRect/>
          <a:stretch>
            <a:fillRect/>
          </a:stretch>
        </p:blipFill>
        <p:spPr bwMode="auto">
          <a:xfrm>
            <a:off x="500034" y="928670"/>
            <a:ext cx="3996000" cy="5277736"/>
          </a:xfrm>
          <a:prstGeom prst="rect">
            <a:avLst/>
          </a:prstGeom>
          <a:noFill/>
          <a:ln w="9525">
            <a:noFill/>
            <a:miter lim="800000"/>
            <a:headEnd/>
            <a:tailEnd/>
          </a:ln>
          <a:effectLst/>
        </p:spPr>
      </p:pic>
      <p:sp>
        <p:nvSpPr>
          <p:cNvPr id="6" name="TextBox 5"/>
          <p:cNvSpPr txBox="1"/>
          <p:nvPr/>
        </p:nvSpPr>
        <p:spPr>
          <a:xfrm>
            <a:off x="500034" y="6286520"/>
            <a:ext cx="3857652" cy="369332"/>
          </a:xfrm>
          <a:prstGeom prst="rect">
            <a:avLst/>
          </a:prstGeom>
          <a:noFill/>
        </p:spPr>
        <p:txBody>
          <a:bodyPr wrap="square" rtlCol="0">
            <a:spAutoFit/>
          </a:bodyPr>
          <a:lstStyle/>
          <a:p>
            <a:pPr algn="ctr"/>
            <a:r>
              <a:rPr lang="ru-RU" dirty="0" smtClean="0"/>
              <a:t>Фёдор Васильев.  Автопортрет.</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7"/>
          <p:cNvSpPr>
            <a:spLocks noGrp="1"/>
          </p:cNvSpPr>
          <p:nvPr>
            <p:ph type="title"/>
          </p:nvPr>
        </p:nvSpPr>
        <p:spPr>
          <a:xfrm>
            <a:off x="642910" y="5857892"/>
            <a:ext cx="3643338" cy="857256"/>
          </a:xfrm>
        </p:spPr>
        <p:txBody>
          <a:bodyPr>
            <a:normAutofit fontScale="90000"/>
          </a:bodyPr>
          <a:lstStyle/>
          <a:p>
            <a:pPr algn="ctr"/>
            <a:r>
              <a:rPr lang="ru-RU" dirty="0" smtClean="0">
                <a:solidFill>
                  <a:schemeClr val="tx1"/>
                </a:solidFill>
                <a:latin typeface="Times New Roman" pitchFamily="18" charset="0"/>
                <a:cs typeface="Times New Roman" pitchFamily="18" charset="0"/>
              </a:rPr>
              <a:t>Крамской И.Н. Портрет художника Ф.А. Васильева,</a:t>
            </a:r>
            <a:br>
              <a:rPr lang="ru-RU" dirty="0" smtClean="0">
                <a:solidFill>
                  <a:schemeClr val="tx1"/>
                </a:solidFill>
                <a:latin typeface="Times New Roman" pitchFamily="18" charset="0"/>
                <a:cs typeface="Times New Roman" pitchFamily="18" charset="0"/>
              </a:rPr>
            </a:br>
            <a:r>
              <a:rPr lang="ru-RU" dirty="0" smtClean="0">
                <a:solidFill>
                  <a:schemeClr val="tx1"/>
                </a:solidFill>
                <a:latin typeface="Times New Roman" pitchFamily="18" charset="0"/>
                <a:cs typeface="Times New Roman" pitchFamily="18" charset="0"/>
              </a:rPr>
              <a:t> 1871 год.</a:t>
            </a:r>
            <a:endParaRPr lang="ru-RU" dirty="0">
              <a:solidFill>
                <a:schemeClr val="tx1"/>
              </a:solidFill>
              <a:latin typeface="Times New Roman" pitchFamily="18" charset="0"/>
              <a:cs typeface="Times New Roman" pitchFamily="18" charset="0"/>
            </a:endParaRPr>
          </a:p>
        </p:txBody>
      </p:sp>
      <p:sp>
        <p:nvSpPr>
          <p:cNvPr id="10" name="Текст 9"/>
          <p:cNvSpPr>
            <a:spLocks noGrp="1"/>
          </p:cNvSpPr>
          <p:nvPr>
            <p:ph type="body" idx="2"/>
          </p:nvPr>
        </p:nvSpPr>
        <p:spPr>
          <a:xfrm>
            <a:off x="4857752" y="642918"/>
            <a:ext cx="3879024" cy="5985529"/>
          </a:xfrm>
        </p:spPr>
        <p:txBody>
          <a:bodyPr>
            <a:normAutofit/>
          </a:bodyPr>
          <a:lstStyle/>
          <a:p>
            <a:pPr algn="just">
              <a:buFont typeface="Arial" pitchFamily="34" charset="0"/>
              <a:buChar char="•"/>
            </a:pPr>
            <a:endParaRPr lang="ru-RU" sz="1600" dirty="0" smtClean="0">
              <a:latin typeface="Times New Roman" pitchFamily="18" charset="0"/>
              <a:cs typeface="Times New Roman" pitchFamily="18" charset="0"/>
            </a:endParaRPr>
          </a:p>
          <a:p>
            <a:pPr algn="just"/>
            <a:r>
              <a:rPr lang="ru-RU" sz="1800" b="1" dirty="0" smtClean="0">
                <a:latin typeface="Times New Roman" pitchFamily="18" charset="0"/>
                <a:cs typeface="Times New Roman" pitchFamily="18" charset="0"/>
              </a:rPr>
              <a:t>   	Во время работы над картиной «Оттепель», зимой 1870 года, Васильев сильно простудился, у него обнаружился туберкулёз. Общество поощрения художеств дало ему средства для поездки в Крым. </a:t>
            </a:r>
          </a:p>
          <a:p>
            <a:pPr algn="just"/>
            <a:r>
              <a:rPr lang="ru-RU" sz="1800" b="1" dirty="0" smtClean="0">
                <a:latin typeface="Times New Roman" pitchFamily="18" charset="0"/>
                <a:cs typeface="Times New Roman" pitchFamily="18" charset="0"/>
              </a:rPr>
              <a:t>	В Крыму Васильев провёл последние два года своей жизни. В этот крымский период он создаёт множество рисунков (карандаш, акварель, сепия) и картин совершенных во всех отношениях. В них художник одинаково выразительно, сильно и взволнованно говорит и о новой для него природе южного полуострова, и о милом сердцу севере.</a:t>
            </a:r>
          </a:p>
          <a:p>
            <a:pPr>
              <a:buFont typeface="Arial" pitchFamily="34" charset="0"/>
              <a:buChar char="•"/>
            </a:pPr>
            <a:endParaRPr lang="ru-RU" dirty="0" smtClean="0"/>
          </a:p>
        </p:txBody>
      </p:sp>
      <p:pic>
        <p:nvPicPr>
          <p:cNvPr id="3074" name="Picture 2"/>
          <p:cNvPicPr>
            <a:picLocks noGrp="1" noChangeAspect="1" noChangeArrowheads="1"/>
          </p:cNvPicPr>
          <p:nvPr>
            <p:ph sz="half" idx="1"/>
          </p:nvPr>
        </p:nvPicPr>
        <p:blipFill>
          <a:blip r:embed="rId2" cstate="print"/>
          <a:stretch>
            <a:fillRect/>
          </a:stretch>
        </p:blipFill>
        <p:spPr bwMode="auto">
          <a:xfrm>
            <a:off x="714348" y="642918"/>
            <a:ext cx="3651414" cy="5112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81000" y="692696"/>
            <a:ext cx="8382000" cy="576064"/>
          </a:xfrm>
        </p:spPr>
        <p:txBody>
          <a:bodyPr>
            <a:normAutofit fontScale="90000"/>
          </a:bodyPr>
          <a:lstStyle/>
          <a:p>
            <a:pPr algn="ctr"/>
            <a:r>
              <a:rPr lang="ru-RU" dirty="0" smtClean="0"/>
              <a:t>Крымский период</a:t>
            </a:r>
            <a:endParaRPr lang="ru-RU" dirty="0"/>
          </a:p>
        </p:txBody>
      </p:sp>
      <p:sp>
        <p:nvSpPr>
          <p:cNvPr id="4" name="Текст 3"/>
          <p:cNvSpPr>
            <a:spLocks noGrp="1"/>
          </p:cNvSpPr>
          <p:nvPr>
            <p:ph type="body" idx="1"/>
          </p:nvPr>
        </p:nvSpPr>
        <p:spPr>
          <a:xfrm>
            <a:off x="251520" y="1340768"/>
            <a:ext cx="4041648" cy="457200"/>
          </a:xfrm>
        </p:spPr>
        <p:txBody>
          <a:bodyPr>
            <a:noAutofit/>
          </a:bodyPr>
          <a:lstStyle/>
          <a:p>
            <a:pPr algn="ctr"/>
            <a:r>
              <a:rPr lang="ru-RU" sz="2000" dirty="0" smtClean="0">
                <a:latin typeface="Times New Roman" pitchFamily="18" charset="0"/>
                <a:cs typeface="Times New Roman" pitchFamily="18" charset="0"/>
              </a:rPr>
              <a:t>«Вечер в Крыму»1871год.</a:t>
            </a:r>
            <a:endParaRPr lang="ru-RU" sz="2000" dirty="0">
              <a:latin typeface="Times New Roman" pitchFamily="18" charset="0"/>
              <a:cs typeface="Times New Roman" pitchFamily="18" charset="0"/>
            </a:endParaRPr>
          </a:p>
        </p:txBody>
      </p:sp>
      <p:sp>
        <p:nvSpPr>
          <p:cNvPr id="6" name="Текст 5"/>
          <p:cNvSpPr>
            <a:spLocks noGrp="1"/>
          </p:cNvSpPr>
          <p:nvPr>
            <p:ph type="body" sz="half" idx="3"/>
          </p:nvPr>
        </p:nvSpPr>
        <p:spPr>
          <a:xfrm>
            <a:off x="4644008" y="1340768"/>
            <a:ext cx="4041775" cy="432048"/>
          </a:xfrm>
        </p:spPr>
        <p:txBody>
          <a:bodyPr/>
          <a:lstStyle/>
          <a:p>
            <a:r>
              <a:rPr lang="ru-RU" dirty="0" smtClean="0">
                <a:latin typeface="Times New Roman" pitchFamily="18" charset="0"/>
                <a:cs typeface="Times New Roman" pitchFamily="18" charset="0"/>
              </a:rPr>
              <a:t>«В Крымских горах» 1873 год.</a:t>
            </a:r>
            <a:endParaRPr lang="ru-RU" dirty="0">
              <a:latin typeface="Times New Roman" pitchFamily="18" charset="0"/>
              <a:cs typeface="Times New Roman" pitchFamily="18" charset="0"/>
            </a:endParaRPr>
          </a:p>
        </p:txBody>
      </p:sp>
      <p:pic>
        <p:nvPicPr>
          <p:cNvPr id="8196" name="Picture 4"/>
          <p:cNvPicPr>
            <a:picLocks noGrp="1" noChangeAspect="1" noChangeArrowheads="1"/>
          </p:cNvPicPr>
          <p:nvPr>
            <p:ph sz="quarter" idx="2"/>
          </p:nvPr>
        </p:nvPicPr>
        <p:blipFill>
          <a:blip r:embed="rId2" cstate="print"/>
          <a:stretch>
            <a:fillRect/>
          </a:stretch>
        </p:blipFill>
        <p:spPr bwMode="auto">
          <a:xfrm>
            <a:off x="395536" y="1916832"/>
            <a:ext cx="3530865" cy="4716000"/>
          </a:xfrm>
          <a:prstGeom prst="rect">
            <a:avLst/>
          </a:prstGeom>
          <a:noFill/>
          <a:ln w="9525">
            <a:noFill/>
            <a:miter lim="800000"/>
            <a:headEnd/>
            <a:tailEnd/>
          </a:ln>
          <a:effectLst/>
        </p:spPr>
      </p:pic>
      <p:pic>
        <p:nvPicPr>
          <p:cNvPr id="8" name="Picture 2"/>
          <p:cNvPicPr>
            <a:picLocks noGrp="1" noChangeAspect="1" noChangeArrowheads="1"/>
          </p:cNvPicPr>
          <p:nvPr>
            <p:ph sz="quarter" idx="4"/>
          </p:nvPr>
        </p:nvPicPr>
        <p:blipFill>
          <a:blip r:embed="rId3" cstate="print"/>
          <a:stretch>
            <a:fillRect/>
          </a:stretch>
        </p:blipFill>
        <p:spPr bwMode="auto">
          <a:xfrm>
            <a:off x="4932040" y="1916832"/>
            <a:ext cx="3456000" cy="47270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Заголовок 9"/>
          <p:cNvSpPr>
            <a:spLocks noGrp="1"/>
          </p:cNvSpPr>
          <p:nvPr>
            <p:ph type="title"/>
          </p:nvPr>
        </p:nvSpPr>
        <p:spPr>
          <a:xfrm>
            <a:off x="381000" y="620688"/>
            <a:ext cx="8382000" cy="720080"/>
          </a:xfrm>
        </p:spPr>
        <p:txBody>
          <a:bodyPr>
            <a:normAutofit/>
          </a:bodyPr>
          <a:lstStyle/>
          <a:p>
            <a:pPr algn="ctr"/>
            <a:r>
              <a:rPr lang="ru-RU" dirty="0" smtClean="0"/>
              <a:t>Крымский период</a:t>
            </a:r>
            <a:endParaRPr lang="ru-RU" dirty="0"/>
          </a:p>
        </p:txBody>
      </p:sp>
      <p:sp>
        <p:nvSpPr>
          <p:cNvPr id="11" name="Текст 10"/>
          <p:cNvSpPr>
            <a:spLocks noGrp="1"/>
          </p:cNvSpPr>
          <p:nvPr>
            <p:ph type="body" idx="1"/>
          </p:nvPr>
        </p:nvSpPr>
        <p:spPr>
          <a:xfrm>
            <a:off x="323528" y="1412776"/>
            <a:ext cx="4041648" cy="457200"/>
          </a:xfrm>
        </p:spPr>
        <p:txBody>
          <a:bodyPr/>
          <a:lstStyle/>
          <a:p>
            <a:pPr algn="ctr"/>
            <a:r>
              <a:rPr lang="ru-RU" sz="2000" dirty="0" smtClean="0">
                <a:latin typeface="Times New Roman" pitchFamily="18" charset="0"/>
                <a:cs typeface="Times New Roman" pitchFamily="18" charset="0"/>
              </a:rPr>
              <a:t>«Крымский пейзаж» 1871-73 г</a:t>
            </a:r>
            <a:endParaRPr lang="ru-RU" sz="2000" dirty="0">
              <a:latin typeface="Times New Roman" pitchFamily="18" charset="0"/>
              <a:cs typeface="Times New Roman" pitchFamily="18" charset="0"/>
            </a:endParaRPr>
          </a:p>
        </p:txBody>
      </p:sp>
      <p:sp>
        <p:nvSpPr>
          <p:cNvPr id="13" name="Текст 12"/>
          <p:cNvSpPr>
            <a:spLocks noGrp="1"/>
          </p:cNvSpPr>
          <p:nvPr>
            <p:ph type="body" sz="half" idx="3"/>
          </p:nvPr>
        </p:nvSpPr>
        <p:spPr>
          <a:xfrm>
            <a:off x="4572000" y="1412776"/>
            <a:ext cx="4041775" cy="457200"/>
          </a:xfrm>
        </p:spPr>
        <p:txBody>
          <a:bodyPr/>
          <a:lstStyle/>
          <a:p>
            <a:pPr algn="ctr"/>
            <a:r>
              <a:rPr lang="ru-RU" sz="2000" dirty="0" smtClean="0">
                <a:latin typeface="Times New Roman" pitchFamily="18" charset="0"/>
                <a:cs typeface="Times New Roman" pitchFamily="18" charset="0"/>
              </a:rPr>
              <a:t>«Зима в Крыму» 1871-73 г</a:t>
            </a:r>
            <a:endParaRPr lang="ru-RU" sz="2000" dirty="0">
              <a:latin typeface="Times New Roman" pitchFamily="18" charset="0"/>
              <a:cs typeface="Times New Roman" pitchFamily="18" charset="0"/>
            </a:endParaRPr>
          </a:p>
        </p:txBody>
      </p:sp>
      <p:pic>
        <p:nvPicPr>
          <p:cNvPr id="1026" name="Picture 2"/>
          <p:cNvPicPr>
            <a:picLocks noGrp="1" noChangeAspect="1" noChangeArrowheads="1"/>
          </p:cNvPicPr>
          <p:nvPr>
            <p:ph sz="quarter" idx="2"/>
          </p:nvPr>
        </p:nvPicPr>
        <p:blipFill>
          <a:blip r:embed="rId2" cstate="print"/>
          <a:srcRect/>
          <a:stretch>
            <a:fillRect/>
          </a:stretch>
        </p:blipFill>
        <p:spPr bwMode="auto">
          <a:xfrm>
            <a:off x="827584" y="1988840"/>
            <a:ext cx="2771821" cy="4176000"/>
          </a:xfrm>
          <a:prstGeom prst="rect">
            <a:avLst/>
          </a:prstGeom>
          <a:noFill/>
          <a:ln w="9525">
            <a:noFill/>
            <a:miter lim="800000"/>
            <a:headEnd/>
            <a:tailEnd/>
          </a:ln>
          <a:effectLst/>
        </p:spPr>
      </p:pic>
      <p:pic>
        <p:nvPicPr>
          <p:cNvPr id="1027" name="Picture 3"/>
          <p:cNvPicPr>
            <a:picLocks noGrp="1" noChangeAspect="1" noChangeArrowheads="1"/>
          </p:cNvPicPr>
          <p:nvPr>
            <p:ph sz="quarter" idx="4"/>
          </p:nvPr>
        </p:nvPicPr>
        <p:blipFill>
          <a:blip r:embed="rId3" cstate="print"/>
          <a:srcRect/>
          <a:stretch>
            <a:fillRect/>
          </a:stretch>
        </p:blipFill>
        <p:spPr bwMode="auto">
          <a:xfrm>
            <a:off x="4139952" y="2276872"/>
            <a:ext cx="4827992" cy="334800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5436096" y="836712"/>
            <a:ext cx="3383280" cy="648072"/>
          </a:xfrm>
        </p:spPr>
        <p:txBody>
          <a:bodyPr>
            <a:normAutofit/>
          </a:bodyPr>
          <a:lstStyle/>
          <a:p>
            <a:pPr algn="ctr"/>
            <a:r>
              <a:rPr lang="ru-RU" sz="2000" dirty="0" smtClean="0">
                <a:latin typeface="Times New Roman" pitchFamily="18" charset="0"/>
                <a:cs typeface="Times New Roman" pitchFamily="18" charset="0"/>
              </a:rPr>
              <a:t>«Утро» 1872-1875гг.</a:t>
            </a:r>
            <a:endParaRPr lang="ru-RU" sz="2000" dirty="0">
              <a:latin typeface="Times New Roman" pitchFamily="18" charset="0"/>
              <a:cs typeface="Times New Roman" pitchFamily="18" charset="0"/>
            </a:endParaRPr>
          </a:p>
        </p:txBody>
      </p:sp>
      <p:sp>
        <p:nvSpPr>
          <p:cNvPr id="4" name="Текст 3"/>
          <p:cNvSpPr>
            <a:spLocks noGrp="1"/>
          </p:cNvSpPr>
          <p:nvPr>
            <p:ph type="body" idx="2"/>
          </p:nvPr>
        </p:nvSpPr>
        <p:spPr>
          <a:xfrm>
            <a:off x="5436096" y="1556792"/>
            <a:ext cx="3383280" cy="4855631"/>
          </a:xfrm>
        </p:spPr>
        <p:txBody>
          <a:bodyPr>
            <a:normAutofit/>
          </a:bodyPr>
          <a:lstStyle/>
          <a:p>
            <a:pPr algn="ctr"/>
            <a:endParaRPr lang="ru-RU" sz="2000" b="1" dirty="0" smtClean="0">
              <a:solidFill>
                <a:schemeClr val="tx1"/>
              </a:solidFill>
              <a:latin typeface="Times New Roman" pitchFamily="18" charset="0"/>
              <a:cs typeface="Times New Roman" pitchFamily="18" charset="0"/>
            </a:endParaRPr>
          </a:p>
          <a:p>
            <a:pPr algn="just"/>
            <a:r>
              <a:rPr lang="ru-RU" sz="1600" b="1" dirty="0" smtClean="0">
                <a:latin typeface="Times New Roman" pitchFamily="18" charset="0"/>
                <a:cs typeface="Times New Roman" pitchFamily="18" charset="0"/>
              </a:rPr>
              <a:t>   	В Крыму Васильев написал и свои самые проникновенные и значительные картины посвящённые природе севера: «Утро», «Заброшенная мельница», «Болото в лесу. Осень», «Мокрый луг» (1872, Третьяковская галерея). </a:t>
            </a:r>
          </a:p>
          <a:p>
            <a:pPr algn="just"/>
            <a:r>
              <a:rPr lang="ru-RU" sz="1600" b="1" dirty="0" smtClean="0">
                <a:latin typeface="Times New Roman" pitchFamily="18" charset="0"/>
                <a:cs typeface="Times New Roman" pitchFamily="18" charset="0"/>
              </a:rPr>
              <a:t>	Картины эти написаны по старым этюдам и всегда живым и волновавшим художника воспоминаниям о милом севере.</a:t>
            </a:r>
            <a:endParaRPr lang="ru-RU" sz="1600" b="1" dirty="0">
              <a:latin typeface="Times New Roman" pitchFamily="18" charset="0"/>
              <a:cs typeface="Times New Roman" pitchFamily="18" charset="0"/>
            </a:endParaRPr>
          </a:p>
        </p:txBody>
      </p:sp>
      <p:sp>
        <p:nvSpPr>
          <p:cNvPr id="6" name="Содержимое 5"/>
          <p:cNvSpPr>
            <a:spLocks noGrp="1"/>
          </p:cNvSpPr>
          <p:nvPr>
            <p:ph sz="half" idx="1"/>
          </p:nvPr>
        </p:nvSpPr>
        <p:spPr/>
        <p:txBody>
          <a:bodyPr/>
          <a:lstStyle/>
          <a:p>
            <a:endParaRPr lang="ru-RU"/>
          </a:p>
        </p:txBody>
      </p:sp>
      <p:pic>
        <p:nvPicPr>
          <p:cNvPr id="5123" name="Picture 3"/>
          <p:cNvPicPr>
            <a:picLocks noChangeAspect="1" noChangeArrowheads="1"/>
          </p:cNvPicPr>
          <p:nvPr/>
        </p:nvPicPr>
        <p:blipFill>
          <a:blip r:embed="rId2" cstate="print"/>
          <a:srcRect/>
          <a:stretch>
            <a:fillRect/>
          </a:stretch>
        </p:blipFill>
        <p:spPr bwMode="auto">
          <a:xfrm>
            <a:off x="251520" y="1484784"/>
            <a:ext cx="4928452" cy="4320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85794"/>
            <a:ext cx="8229600" cy="714380"/>
          </a:xfrm>
        </p:spPr>
        <p:txBody>
          <a:bodyPr>
            <a:normAutofit/>
          </a:bodyPr>
          <a:lstStyle/>
          <a:p>
            <a:pPr algn="ctr"/>
            <a:r>
              <a:rPr lang="ru-RU" sz="3600" b="1" dirty="0" smtClean="0">
                <a:solidFill>
                  <a:schemeClr val="tx1"/>
                </a:solidFill>
                <a:latin typeface="Times New Roman" pitchFamily="18" charset="0"/>
                <a:cs typeface="Times New Roman" pitchFamily="18" charset="0"/>
              </a:rPr>
              <a:t>«Заброшенная мельница» 1871-1873гг.</a:t>
            </a:r>
            <a:endParaRPr lang="ru-RU" sz="3600" b="1" dirty="0">
              <a:solidFill>
                <a:schemeClr val="tx1"/>
              </a:solidFill>
              <a:latin typeface="Times New Roman" pitchFamily="18" charset="0"/>
              <a:cs typeface="Times New Roman" pitchFamily="18" charset="0"/>
            </a:endParaRPr>
          </a:p>
        </p:txBody>
      </p:sp>
      <p:pic>
        <p:nvPicPr>
          <p:cNvPr id="6146" name="Picture 2"/>
          <p:cNvPicPr>
            <a:picLocks noGrp="1" noChangeAspect="1" noChangeArrowheads="1"/>
          </p:cNvPicPr>
          <p:nvPr>
            <p:ph idx="1"/>
          </p:nvPr>
        </p:nvPicPr>
        <p:blipFill>
          <a:blip r:embed="rId2" cstate="print"/>
          <a:stretch>
            <a:fillRect/>
          </a:stretch>
        </p:blipFill>
        <p:spPr bwMode="auto">
          <a:xfrm>
            <a:off x="1619672" y="1556792"/>
            <a:ext cx="5854708" cy="4896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42918"/>
            <a:ext cx="8229600" cy="857256"/>
          </a:xfrm>
        </p:spPr>
        <p:txBody>
          <a:bodyPr>
            <a:normAutofit/>
          </a:bodyPr>
          <a:lstStyle/>
          <a:p>
            <a:pPr algn="ctr"/>
            <a:r>
              <a:rPr lang="ru-RU" sz="3600" b="1" dirty="0" smtClean="0">
                <a:solidFill>
                  <a:schemeClr val="tx1"/>
                </a:solidFill>
                <a:latin typeface="Times New Roman" pitchFamily="18" charset="0"/>
                <a:cs typeface="Times New Roman" pitchFamily="18" charset="0"/>
              </a:rPr>
              <a:t>«Болото в лесу. Осень» 1872 год.</a:t>
            </a:r>
            <a:endParaRPr lang="ru-RU" sz="3600" b="1" dirty="0">
              <a:solidFill>
                <a:schemeClr val="tx1"/>
              </a:solidFill>
              <a:latin typeface="Times New Roman" pitchFamily="18" charset="0"/>
              <a:cs typeface="Times New Roman" pitchFamily="18" charset="0"/>
            </a:endParaRPr>
          </a:p>
        </p:txBody>
      </p:sp>
      <p:pic>
        <p:nvPicPr>
          <p:cNvPr id="7171" name="Picture 3"/>
          <p:cNvPicPr>
            <a:picLocks noGrp="1" noChangeAspect="1" noChangeArrowheads="1"/>
          </p:cNvPicPr>
          <p:nvPr>
            <p:ph idx="1"/>
          </p:nvPr>
        </p:nvPicPr>
        <p:blipFill>
          <a:blip r:embed="rId2" cstate="print"/>
          <a:stretch>
            <a:fillRect/>
          </a:stretch>
        </p:blipFill>
        <p:spPr bwMode="auto">
          <a:xfrm>
            <a:off x="1259632" y="1484784"/>
            <a:ext cx="6732000" cy="490111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42918"/>
            <a:ext cx="8229600" cy="928694"/>
          </a:xfrm>
        </p:spPr>
        <p:txBody>
          <a:bodyPr>
            <a:noAutofit/>
          </a:bodyPr>
          <a:lstStyle/>
          <a:p>
            <a:pPr algn="ctr"/>
            <a:r>
              <a:rPr lang="ru-RU" sz="4400" b="1" dirty="0" smtClean="0">
                <a:solidFill>
                  <a:schemeClr val="tx1"/>
                </a:solidFill>
                <a:latin typeface="Times New Roman" pitchFamily="18" charset="0"/>
                <a:cs typeface="Times New Roman" pitchFamily="18" charset="0"/>
              </a:rPr>
              <a:t>«Оттепель» 1871 г.</a:t>
            </a:r>
            <a:endParaRPr lang="ru-RU" sz="4400" b="1" dirty="0">
              <a:solidFill>
                <a:schemeClr val="tx1"/>
              </a:solidFill>
              <a:latin typeface="Times New Roman" pitchFamily="18" charset="0"/>
              <a:cs typeface="Times New Roman" pitchFamily="18" charset="0"/>
            </a:endParaRPr>
          </a:p>
        </p:txBody>
      </p:sp>
      <p:pic>
        <p:nvPicPr>
          <p:cNvPr id="1026" name="Picture 2">
            <a:hlinkClick r:id="rId2" action="ppaction://hlinkfile"/>
          </p:cNvPr>
          <p:cNvPicPr>
            <a:picLocks noGrp="1" noChangeAspect="1" noChangeArrowheads="1"/>
          </p:cNvPicPr>
          <p:nvPr>
            <p:ph idx="1"/>
          </p:nvPr>
        </p:nvPicPr>
        <p:blipFill>
          <a:blip r:embed="rId3" cstate="print"/>
          <a:stretch>
            <a:fillRect/>
          </a:stretch>
        </p:blipFill>
        <p:spPr bwMode="auto">
          <a:xfrm>
            <a:off x="755576" y="1988840"/>
            <a:ext cx="7620000" cy="37814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254</TotalTime>
  <Words>145</Words>
  <Application>Microsoft Office PowerPoint</Application>
  <PresentationFormat>Экран (4:3)</PresentationFormat>
  <Paragraphs>48</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Городская</vt:lpstr>
      <vt:lpstr>Сочинение по картине  Ф.А. Васильева «Мокрый луг».</vt:lpstr>
      <vt:lpstr>Федор Васильев – великий русский художник (1850-1873гг.).</vt:lpstr>
      <vt:lpstr>Крамской И.Н. Портрет художника Ф.А. Васильева,  1871 год.</vt:lpstr>
      <vt:lpstr>Крымский период</vt:lpstr>
      <vt:lpstr>Крымский период</vt:lpstr>
      <vt:lpstr>«Утро» 1872-1875гг.</vt:lpstr>
      <vt:lpstr>«Заброшенная мельница» 1871-1873гг.</vt:lpstr>
      <vt:lpstr>«Болото в лесу. Осень» 1872 год.</vt:lpstr>
      <vt:lpstr>«Оттепель» 1871 г.</vt:lpstr>
      <vt:lpstr>Памятник художнику  Ф.А. Васильеву в Ялте</vt:lpstr>
      <vt:lpstr>  «Нет у нас пейзажиста-поэта в настоящем смысле этого слова, и если кто может и должен им быть, то это только Васильев»                                           И.Н.Крамской                                                                            </vt:lpstr>
      <vt:lpstr>Особенности пейзажной живописи  Ф. Васильева</vt:lpstr>
      <vt:lpstr>Беседа по картине </vt:lpstr>
      <vt:lpstr> План</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Сочинение по картине  Ф. Васильева «Мокрый луг»</dc:title>
  <dc:creator>Admin</dc:creator>
  <cp:lastModifiedBy>дима</cp:lastModifiedBy>
  <cp:revision>39</cp:revision>
  <dcterms:created xsi:type="dcterms:W3CDTF">2013-01-28T11:31:10Z</dcterms:created>
  <dcterms:modified xsi:type="dcterms:W3CDTF">2018-12-09T04:11:18Z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638265</vt:lpwstr>
  </property>
  <property fmtid="{D5CDD505-2E9C-101B-9397-08002B2CF9AE}" pid="3" name="NXPowerLiteSettings">
    <vt:lpwstr>F6000400038000</vt:lpwstr>
  </property>
  <property fmtid="{D5CDD505-2E9C-101B-9397-08002B2CF9AE}" pid="4" name="NXPowerLiteVersion">
    <vt:lpwstr>D4.3.1</vt:lpwstr>
  </property>
</Properties>
</file>