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97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56" r:id="rId15"/>
    <p:sldId id="258" r:id="rId16"/>
    <p:sldId id="280" r:id="rId17"/>
    <p:sldId id="259" r:id="rId18"/>
    <p:sldId id="260" r:id="rId19"/>
    <p:sldId id="261" r:id="rId20"/>
    <p:sldId id="262" r:id="rId21"/>
    <p:sldId id="263" r:id="rId22"/>
    <p:sldId id="264" r:id="rId23"/>
    <p:sldId id="282" r:id="rId24"/>
    <p:sldId id="283" r:id="rId25"/>
    <p:sldId id="284" r:id="rId26"/>
    <p:sldId id="285" r:id="rId27"/>
    <p:sldId id="286" r:id="rId28"/>
    <p:sldId id="288" r:id="rId29"/>
    <p:sldId id="265" r:id="rId30"/>
    <p:sldId id="266" r:id="rId31"/>
    <p:sldId id="299" r:id="rId32"/>
    <p:sldId id="267" r:id="rId33"/>
    <p:sldId id="289" r:id="rId34"/>
    <p:sldId id="290" r:id="rId35"/>
    <p:sldId id="291" r:id="rId36"/>
    <p:sldId id="294" r:id="rId37"/>
    <p:sldId id="293" r:id="rId38"/>
    <p:sldId id="295" r:id="rId39"/>
    <p:sldId id="296" r:id="rId40"/>
    <p:sldId id="298" r:id="rId41"/>
    <p:sldId id="26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84" autoAdjust="0"/>
    <p:restoredTop sz="94660"/>
  </p:normalViewPr>
  <p:slideViewPr>
    <p:cSldViewPr>
      <p:cViewPr varScale="1">
        <p:scale>
          <a:sx n="87" d="100"/>
          <a:sy n="87" d="100"/>
        </p:scale>
        <p:origin x="-72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3200" dirty="0" smtClean="0"/>
              <a:t>Ответ</a:t>
            </a:r>
            <a:r>
              <a:rPr lang="ru-RU" sz="3200" baseline="0" dirty="0" smtClean="0"/>
              <a:t> на вопрос: </a:t>
            </a:r>
          </a:p>
          <a:p>
            <a:pPr>
              <a:defRPr/>
            </a:pPr>
            <a:r>
              <a:rPr lang="ru-RU" sz="3200" i="1" baseline="0" dirty="0" smtClean="0"/>
              <a:t>«Что такое «</a:t>
            </a:r>
            <a:r>
              <a:rPr lang="en-US" sz="3200" i="1" baseline="0" dirty="0" smtClean="0"/>
              <a:t>Christmas</a:t>
            </a:r>
            <a:r>
              <a:rPr lang="ru-RU" sz="3200" i="1" baseline="0" dirty="0" smtClean="0"/>
              <a:t>?»</a:t>
            </a:r>
          </a:p>
          <a:p>
            <a:pPr>
              <a:defRPr/>
            </a:pPr>
            <a:r>
              <a:rPr lang="ru-RU" sz="2000" baseline="0" dirty="0" smtClean="0"/>
              <a:t>Количество учащихся – 13 человек.</a:t>
            </a:r>
            <a:endParaRPr lang="ru-RU" sz="2000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Знают (39%)</c:v>
                </c:pt>
                <c:pt idx="1">
                  <c:v>Не знают (61 %)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10</c:v>
                </c:pt>
              </c:numCache>
            </c:numRef>
          </c:val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/>
            </a:pPr>
            <a:endParaRPr lang="ru-RU"/>
          </a:p>
        </c:txPr>
      </c:legendEntry>
      <c:layout>
        <c:manualLayout>
          <c:xMode val="edge"/>
          <c:yMode val="edge"/>
          <c:x val="0.72309891732283482"/>
          <c:y val="0.38178789370078753"/>
          <c:w val="0.26440108267716533"/>
          <c:h val="0.2781899606299214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BE6E5-B7B7-4D8E-8C60-A55506808784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3B9FD-D85F-429A-9AE7-CD0654AA2F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5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andex.ru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44000" cy="199346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МБОУ «</a:t>
            </a:r>
            <a:r>
              <a:rPr lang="ru-RU" dirty="0" err="1" smtClean="0"/>
              <a:t>Серковская</a:t>
            </a:r>
            <a:r>
              <a:rPr lang="ru-RU" dirty="0" smtClean="0"/>
              <a:t> ООШ им. Снегирева В.А.»</a:t>
            </a:r>
            <a:br>
              <a:rPr lang="ru-RU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5300" b="1" dirty="0" smtClean="0"/>
              <a:t>Презентация </a:t>
            </a:r>
            <a:r>
              <a:rPr lang="ru-RU" sz="5300" b="1" dirty="0" smtClean="0"/>
              <a:t>к </a:t>
            </a:r>
            <a:r>
              <a:rPr lang="ru-RU" sz="5300" b="1" dirty="0" smtClean="0"/>
              <a:t>уроку по английскому языку в 3 классе</a:t>
            </a:r>
            <a:endParaRPr lang="ru-RU" sz="53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3861048"/>
            <a:ext cx="6400800" cy="17526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Подготовила: преподаватель английского языка 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</a:rPr>
              <a:t>Тананина</a:t>
            </a:r>
            <a:r>
              <a:rPr lang="ru-RU" dirty="0" smtClean="0">
                <a:solidFill>
                  <a:schemeClr val="tx1"/>
                </a:solidFill>
              </a:rPr>
              <a:t> Ю. А.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6237312"/>
            <a:ext cx="9144000" cy="620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2014 год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25558"/>
            <a:ext cx="8604448" cy="688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9144000" cy="4941168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[w] </a:t>
            </a:r>
            <a:r>
              <a:rPr lang="en-US" sz="4800" dirty="0" smtClean="0">
                <a:solidFill>
                  <a:schemeClr val="tx1"/>
                </a:solidFill>
              </a:rPr>
              <a:t>–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r>
              <a:rPr lang="en-US" sz="4800" u="sng" dirty="0" smtClean="0">
                <a:solidFill>
                  <a:schemeClr val="tx1"/>
                </a:solidFill>
              </a:rPr>
              <a:t>w</a:t>
            </a:r>
            <a:r>
              <a:rPr lang="en-US" sz="4800" dirty="0" smtClean="0">
                <a:solidFill>
                  <a:schemeClr val="tx1"/>
                </a:solidFill>
              </a:rPr>
              <a:t>e, </a:t>
            </a:r>
            <a:r>
              <a:rPr lang="en-US" sz="4800" u="sng" dirty="0" smtClean="0">
                <a:solidFill>
                  <a:schemeClr val="tx1"/>
                </a:solidFill>
              </a:rPr>
              <a:t>w</a:t>
            </a:r>
            <a:r>
              <a:rPr lang="en-US" sz="4800" dirty="0" smtClean="0">
                <a:solidFill>
                  <a:schemeClr val="tx1"/>
                </a:solidFill>
              </a:rPr>
              <a:t>ish</a:t>
            </a: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[r] </a:t>
            </a:r>
            <a:r>
              <a:rPr lang="en-US" sz="4800" dirty="0" smtClean="0">
                <a:solidFill>
                  <a:schemeClr val="tx1"/>
                </a:solidFill>
              </a:rPr>
              <a:t>– me</a:t>
            </a:r>
            <a:r>
              <a:rPr lang="en-US" sz="4800" u="sng" dirty="0" smtClean="0">
                <a:solidFill>
                  <a:schemeClr val="tx1"/>
                </a:solidFill>
              </a:rPr>
              <a:t>rr</a:t>
            </a:r>
            <a:r>
              <a:rPr lang="en-US" sz="4800" dirty="0" smtClean="0">
                <a:solidFill>
                  <a:schemeClr val="tx1"/>
                </a:solidFill>
              </a:rPr>
              <a:t>y</a:t>
            </a: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[k] </a:t>
            </a:r>
            <a:r>
              <a:rPr lang="en-US" sz="4800" dirty="0" smtClean="0">
                <a:solidFill>
                  <a:schemeClr val="tx1"/>
                </a:solidFill>
              </a:rPr>
              <a:t>– </a:t>
            </a:r>
            <a:r>
              <a:rPr lang="en-US" sz="4800" u="sng" dirty="0" smtClean="0">
                <a:solidFill>
                  <a:schemeClr val="tx1"/>
                </a:solidFill>
              </a:rPr>
              <a:t>Ch</a:t>
            </a:r>
            <a:r>
              <a:rPr lang="en-US" sz="4800" dirty="0" smtClean="0">
                <a:solidFill>
                  <a:schemeClr val="tx1"/>
                </a:solidFill>
              </a:rPr>
              <a:t>ristmas</a:t>
            </a: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[d] </a:t>
            </a:r>
            <a:r>
              <a:rPr lang="en-US" sz="4800" dirty="0" smtClean="0">
                <a:solidFill>
                  <a:schemeClr val="tx1"/>
                </a:solidFill>
              </a:rPr>
              <a:t>– an</a:t>
            </a:r>
            <a:r>
              <a:rPr lang="en-US" sz="4800" u="sng" dirty="0" smtClean="0">
                <a:solidFill>
                  <a:schemeClr val="tx1"/>
                </a:solidFill>
              </a:rPr>
              <a:t>d</a:t>
            </a: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[h] </a:t>
            </a:r>
            <a:r>
              <a:rPr lang="en-US" sz="4800" dirty="0" smtClean="0">
                <a:solidFill>
                  <a:schemeClr val="tx1"/>
                </a:solidFill>
              </a:rPr>
              <a:t>– </a:t>
            </a:r>
            <a:r>
              <a:rPr lang="en-US" sz="4800" u="sng" dirty="0" smtClean="0">
                <a:solidFill>
                  <a:schemeClr val="tx1"/>
                </a:solidFill>
              </a:rPr>
              <a:t>h</a:t>
            </a:r>
            <a:r>
              <a:rPr lang="en-US" sz="4800" dirty="0" smtClean="0">
                <a:solidFill>
                  <a:schemeClr val="tx1"/>
                </a:solidFill>
              </a:rPr>
              <a:t>appy</a:t>
            </a: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[j] </a:t>
            </a:r>
            <a:r>
              <a:rPr lang="en-US" sz="4800" dirty="0" smtClean="0">
                <a:solidFill>
                  <a:schemeClr val="tx1"/>
                </a:solidFill>
              </a:rPr>
              <a:t>– n</a:t>
            </a:r>
            <a:r>
              <a:rPr lang="en-US" sz="4800" u="sng" dirty="0" smtClean="0">
                <a:solidFill>
                  <a:schemeClr val="tx1"/>
                </a:solidFill>
              </a:rPr>
              <a:t>ew</a:t>
            </a:r>
            <a:r>
              <a:rPr lang="en-US" sz="4800" dirty="0" smtClean="0">
                <a:solidFill>
                  <a:schemeClr val="tx1"/>
                </a:solidFill>
              </a:rPr>
              <a:t>, </a:t>
            </a:r>
            <a:r>
              <a:rPr lang="en-US" sz="4800" u="sng" dirty="0" smtClean="0">
                <a:solidFill>
                  <a:schemeClr val="tx1"/>
                </a:solidFill>
              </a:rPr>
              <a:t>ye</a:t>
            </a:r>
            <a:r>
              <a:rPr lang="en-US" sz="4800" dirty="0" smtClean="0">
                <a:solidFill>
                  <a:schemeClr val="tx1"/>
                </a:solidFill>
              </a:rPr>
              <a:t>ar</a:t>
            </a:r>
          </a:p>
          <a:p>
            <a:endParaRPr lang="ru-RU" sz="12000" b="1" dirty="0" smtClean="0">
              <a:solidFill>
                <a:schemeClr val="tx1"/>
              </a:solidFill>
            </a:endParaRPr>
          </a:p>
          <a:p>
            <a:endParaRPr lang="ru-RU" sz="12000" b="1" dirty="0" smtClean="0">
              <a:solidFill>
                <a:schemeClr val="tx1"/>
              </a:solidFill>
            </a:endParaRPr>
          </a:p>
          <a:p>
            <a:endParaRPr lang="ru-RU" sz="120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7818" y="3933056"/>
            <a:ext cx="3656181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i="1" dirty="0" smtClean="0"/>
              <a:t>Phonetic gymnastics:</a:t>
            </a:r>
            <a:endParaRPr lang="ru-RU" sz="6000" i="1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rmAutofit/>
          </a:bodyPr>
          <a:lstStyle/>
          <a:p>
            <a:r>
              <a:rPr lang="en-US" sz="6000" i="1" dirty="0" smtClean="0"/>
              <a:t>Matching:</a:t>
            </a:r>
            <a:endParaRPr lang="ru-RU" sz="6000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3707904" cy="558924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happy  </a:t>
            </a:r>
            <a:endParaRPr lang="ru-RU" sz="4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New Year</a:t>
            </a:r>
            <a:endParaRPr lang="ru-RU" sz="4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Christmas </a:t>
            </a:r>
            <a:endParaRPr lang="ru-RU" sz="4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wish</a:t>
            </a:r>
            <a:endParaRPr lang="ru-RU" sz="4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presents </a:t>
            </a:r>
            <a:endParaRPr lang="ru-RU" sz="4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Santa Clause </a:t>
            </a:r>
            <a:endParaRPr lang="ru-RU" sz="4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4800" b="1" dirty="0" smtClean="0">
                <a:solidFill>
                  <a:schemeClr val="tx1"/>
                </a:solidFill>
              </a:rPr>
              <a:t>merry </a:t>
            </a:r>
            <a:endParaRPr lang="ru-RU" sz="4800" b="1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5436096" y="1268760"/>
            <a:ext cx="3707904" cy="5589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r"/>
            <a:r>
              <a:rPr lang="ru-RU" sz="4800" b="1" dirty="0" smtClean="0"/>
              <a:t>желать </a:t>
            </a:r>
          </a:p>
          <a:p>
            <a:pPr algn="r"/>
            <a:r>
              <a:rPr lang="ru-RU" sz="4800" b="1" dirty="0" smtClean="0"/>
              <a:t>счастливый </a:t>
            </a:r>
          </a:p>
          <a:p>
            <a:pPr algn="r"/>
            <a:r>
              <a:rPr lang="ru-RU" sz="4800" b="1" dirty="0" smtClean="0"/>
              <a:t>подарки </a:t>
            </a:r>
          </a:p>
          <a:p>
            <a:pPr algn="r"/>
            <a:r>
              <a:rPr lang="ru-RU" sz="4800" b="1" dirty="0" smtClean="0"/>
              <a:t>новый год </a:t>
            </a:r>
          </a:p>
          <a:p>
            <a:pPr algn="r"/>
            <a:r>
              <a:rPr lang="ru-RU" sz="4800" b="1" dirty="0" smtClean="0"/>
              <a:t>рождество </a:t>
            </a:r>
          </a:p>
          <a:p>
            <a:pPr algn="r"/>
            <a:r>
              <a:rPr lang="ru-RU" sz="4800" b="1" dirty="0" smtClean="0"/>
              <a:t>Санта Клаус </a:t>
            </a:r>
          </a:p>
          <a:p>
            <a:pPr algn="r"/>
            <a:r>
              <a:rPr lang="ru-RU" sz="4800" b="1" dirty="0" smtClean="0"/>
              <a:t>весёлый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691680" y="1700808"/>
            <a:ext cx="4176464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483768" y="2492896"/>
            <a:ext cx="3816424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627784" y="3284984"/>
            <a:ext cx="3528392" cy="10081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1259632" y="1628800"/>
            <a:ext cx="5832648" cy="24482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267744" y="2924944"/>
            <a:ext cx="4536504" cy="19442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275856" y="4869160"/>
            <a:ext cx="2664296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1619672" y="5589240"/>
            <a:ext cx="5184576" cy="8640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rmAutofit/>
          </a:bodyPr>
          <a:lstStyle/>
          <a:p>
            <a:r>
              <a:rPr lang="en-US" sz="6000" i="1" dirty="0" smtClean="0"/>
              <a:t>Repeat:</a:t>
            </a:r>
            <a:endParaRPr lang="ru-RU" sz="6000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1772816"/>
            <a:ext cx="9144000" cy="17526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tx1"/>
                </a:solidFill>
              </a:rPr>
              <a:t>I wish you  </a:t>
            </a:r>
          </a:p>
          <a:p>
            <a:r>
              <a:rPr lang="en-US" sz="6000" dirty="0" smtClean="0">
                <a:solidFill>
                  <a:schemeClr val="tx1"/>
                </a:solidFill>
              </a:rPr>
              <a:t>a Merry Christmas </a:t>
            </a:r>
          </a:p>
          <a:p>
            <a:r>
              <a:rPr lang="en-US" sz="6000" dirty="0" smtClean="0">
                <a:solidFill>
                  <a:schemeClr val="tx1"/>
                </a:solidFill>
              </a:rPr>
              <a:t>a Happy New Year</a:t>
            </a:r>
            <a:endParaRPr lang="ru-RU" sz="6000" dirty="0" smtClean="0">
              <a:solidFill>
                <a:schemeClr val="tx1"/>
              </a:solidFill>
            </a:endParaRPr>
          </a:p>
          <a:p>
            <a:endParaRPr lang="ru-RU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9201870" cy="307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08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i="1" dirty="0" smtClean="0"/>
              <a:t>Say what present Jill would like to get.</a:t>
            </a:r>
            <a:endParaRPr lang="ru-RU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9144000" cy="17526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tx1"/>
                </a:solidFill>
              </a:rPr>
              <a:t>Jill would like to get…</a:t>
            </a:r>
            <a:endParaRPr lang="ru-RU" sz="72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717032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 smtClean="0"/>
              <a:t>We like Christmas.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357430"/>
            <a:ext cx="504828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 smtClean="0"/>
              <a:t>We love you, dear Santa.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357430"/>
            <a:ext cx="533403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 smtClean="0"/>
              <a:t>I would like new skates.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857628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928802"/>
            <a:ext cx="3276829" cy="242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Topic:</a:t>
            </a:r>
            <a:endParaRPr lang="ru-RU" sz="9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9144000" cy="1752600"/>
          </a:xfrm>
        </p:spPr>
        <p:txBody>
          <a:bodyPr>
            <a:noAutofit/>
          </a:bodyPr>
          <a:lstStyle/>
          <a:p>
            <a:r>
              <a:rPr lang="ru-RU" sz="12000" b="1" i="1" dirty="0" smtClean="0">
                <a:solidFill>
                  <a:schemeClr val="tx1"/>
                </a:solidFill>
              </a:rPr>
              <a:t>«</a:t>
            </a:r>
            <a:r>
              <a:rPr lang="en-US" sz="12000" b="1" i="1" dirty="0" smtClean="0">
                <a:solidFill>
                  <a:schemeClr val="tx1"/>
                </a:solidFill>
              </a:rPr>
              <a:t>Christmas</a:t>
            </a:r>
            <a:r>
              <a:rPr lang="ru-RU" sz="12000" b="1" i="1" dirty="0" smtClean="0">
                <a:solidFill>
                  <a:schemeClr val="tx1"/>
                </a:solidFill>
              </a:rPr>
              <a:t>»</a:t>
            </a:r>
            <a:endParaRPr lang="ru-RU" sz="1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 smtClean="0"/>
              <a:t>We have got a nice Christmas tree.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500306"/>
            <a:ext cx="4095752" cy="409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 smtClean="0"/>
              <a:t>Merry Christmas!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571744"/>
            <a:ext cx="6087544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 smtClean="0"/>
              <a:t>Happy New Year!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500306"/>
            <a:ext cx="5286412" cy="396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1470025"/>
          </a:xfrm>
        </p:spPr>
        <p:txBody>
          <a:bodyPr>
            <a:noAutofit/>
          </a:bodyPr>
          <a:lstStyle/>
          <a:p>
            <a:pPr lvl="0"/>
            <a:r>
              <a:rPr lang="en-US" sz="6000" dirty="0" smtClean="0"/>
              <a:t>1. Jim and Jill are ten.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1752600"/>
          </a:xfrm>
        </p:spPr>
        <p:txBody>
          <a:bodyPr>
            <a:noAutofit/>
          </a:bodyPr>
          <a:lstStyle/>
          <a:p>
            <a:pPr lvl="0"/>
            <a:r>
              <a:rPr lang="en-US" sz="6000" i="1" dirty="0" smtClean="0">
                <a:solidFill>
                  <a:schemeClr val="tx1"/>
                </a:solidFill>
              </a:rPr>
              <a:t>Jim is nine and Jill is seven.  </a:t>
            </a:r>
            <a:endParaRPr lang="ru-RU" sz="6000" i="1" dirty="0" smtClean="0">
              <a:solidFill>
                <a:schemeClr val="tx1"/>
              </a:solidFill>
            </a:endParaRPr>
          </a:p>
          <a:p>
            <a:endParaRPr lang="ru-RU" sz="6000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Ex. 5, p. 51.</a:t>
            </a:r>
            <a:endParaRPr kumimoji="0" lang="ru-RU" sz="6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/>
              <a:t>2. They don`t go to school.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1752600"/>
          </a:xfrm>
        </p:spPr>
        <p:txBody>
          <a:bodyPr>
            <a:noAutofit/>
          </a:bodyPr>
          <a:lstStyle/>
          <a:p>
            <a:pPr lvl="0"/>
            <a:r>
              <a:rPr lang="en-US" sz="6000" i="1" dirty="0" smtClean="0">
                <a:solidFill>
                  <a:schemeClr val="tx1"/>
                </a:solidFill>
              </a:rPr>
              <a:t>They go to school, and they like it.</a:t>
            </a:r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Ex. 5, p. 51.</a:t>
            </a:r>
            <a:endParaRPr kumimoji="0" lang="ru-RU" sz="6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2060848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/>
              <a:t>3. Jim and Jill help Santa Clause</a:t>
            </a:r>
            <a:r>
              <a:rPr lang="ru-RU" sz="6000" smtClean="0"/>
              <a:t>.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3573016"/>
            <a:ext cx="9144000" cy="1752600"/>
          </a:xfrm>
        </p:spPr>
        <p:txBody>
          <a:bodyPr>
            <a:noAutofit/>
          </a:bodyPr>
          <a:lstStyle/>
          <a:p>
            <a:r>
              <a:rPr lang="en-US" sz="6000" i="1" dirty="0" smtClean="0">
                <a:solidFill>
                  <a:schemeClr val="tx1"/>
                </a:solidFill>
              </a:rPr>
              <a:t>Jim and Jill help their mum.</a:t>
            </a:r>
            <a:endParaRPr lang="ru-RU" sz="6000" dirty="0" smtClean="0">
              <a:solidFill>
                <a:schemeClr val="tx1"/>
              </a:solidFill>
            </a:endParaRPr>
          </a:p>
          <a:p>
            <a:pPr lvl="0"/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Ex. 5, p. 51.</a:t>
            </a:r>
            <a:endParaRPr kumimoji="0" lang="ru-RU" sz="6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2060848"/>
            <a:ext cx="9144000" cy="1470025"/>
          </a:xfrm>
        </p:spPr>
        <p:txBody>
          <a:bodyPr>
            <a:noAutofit/>
          </a:bodyPr>
          <a:lstStyle/>
          <a:p>
            <a:pPr lvl="0"/>
            <a:r>
              <a:rPr lang="en-US" sz="6000" dirty="0" smtClean="0"/>
              <a:t>4. Rex is a nice white cat.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3573016"/>
            <a:ext cx="9144000" cy="1752600"/>
          </a:xfrm>
        </p:spPr>
        <p:txBody>
          <a:bodyPr>
            <a:noAutofit/>
          </a:bodyPr>
          <a:lstStyle/>
          <a:p>
            <a:r>
              <a:rPr lang="en-US" sz="6000" i="1" dirty="0" smtClean="0">
                <a:solidFill>
                  <a:schemeClr val="tx1"/>
                </a:solidFill>
              </a:rPr>
              <a:t>Rex is a nice black dog.</a:t>
            </a:r>
            <a:endParaRPr lang="ru-RU" sz="6000" dirty="0" smtClean="0">
              <a:solidFill>
                <a:schemeClr val="tx1"/>
              </a:solidFill>
            </a:endParaRPr>
          </a:p>
          <a:p>
            <a:pPr lvl="0"/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Ex. 5, p. 51.</a:t>
            </a:r>
            <a:endParaRPr kumimoji="0" lang="ru-RU" sz="6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/>
              <a:t>5. Jim would like a big red ball.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4077072"/>
            <a:ext cx="9144000" cy="1752600"/>
          </a:xfrm>
        </p:spPr>
        <p:txBody>
          <a:bodyPr>
            <a:noAutofit/>
          </a:bodyPr>
          <a:lstStyle/>
          <a:p>
            <a:r>
              <a:rPr lang="en-US" sz="6000" i="1" dirty="0" smtClean="0">
                <a:solidFill>
                  <a:schemeClr val="tx1"/>
                </a:solidFill>
              </a:rPr>
              <a:t>Jim would like a new bike.</a:t>
            </a:r>
            <a:endParaRPr lang="ru-RU" sz="6000" dirty="0" smtClean="0">
              <a:solidFill>
                <a:schemeClr val="tx1"/>
              </a:solidFill>
            </a:endParaRPr>
          </a:p>
          <a:p>
            <a:pPr lvl="0"/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Ex. 5, p. 51.</a:t>
            </a:r>
            <a:endParaRPr kumimoji="0" lang="ru-RU" sz="6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2636912"/>
            <a:ext cx="9144000" cy="1470025"/>
          </a:xfrm>
        </p:spPr>
        <p:txBody>
          <a:bodyPr>
            <a:noAutofit/>
          </a:bodyPr>
          <a:lstStyle/>
          <a:p>
            <a:pPr lvl="0"/>
            <a:r>
              <a:rPr lang="en-US" sz="6000" dirty="0" smtClean="0"/>
              <a:t>6. They have got a nice Sunday tree.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4077072"/>
            <a:ext cx="9144000" cy="1752600"/>
          </a:xfrm>
        </p:spPr>
        <p:txBody>
          <a:bodyPr>
            <a:noAutofit/>
          </a:bodyPr>
          <a:lstStyle/>
          <a:p>
            <a:r>
              <a:rPr lang="en-US" sz="6000" i="1" dirty="0" smtClean="0">
                <a:solidFill>
                  <a:schemeClr val="tx1"/>
                </a:solidFill>
              </a:rPr>
              <a:t>They have got a nice Christmas tree.</a:t>
            </a:r>
            <a:endParaRPr lang="ru-RU" sz="6000" dirty="0" smtClean="0">
              <a:solidFill>
                <a:schemeClr val="tx1"/>
              </a:solidFill>
            </a:endParaRPr>
          </a:p>
          <a:p>
            <a:pPr lvl="0"/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Ex. 5, p. 51.</a:t>
            </a:r>
            <a:endParaRPr kumimoji="0" lang="ru-RU" sz="6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357166"/>
            <a:ext cx="9144000" cy="1470025"/>
          </a:xfrm>
        </p:spPr>
        <p:txBody>
          <a:bodyPr>
            <a:normAutofit/>
          </a:bodyPr>
          <a:lstStyle/>
          <a:p>
            <a:r>
              <a:rPr lang="en-US" sz="8800" b="1" dirty="0" smtClean="0"/>
              <a:t>I would like…</a:t>
            </a:r>
            <a:endParaRPr lang="ru-RU" sz="8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78628"/>
            <a:ext cx="2643174" cy="257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3" y="2071678"/>
            <a:ext cx="324313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7625" y="4430719"/>
            <a:ext cx="3236375" cy="242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rmAutofit/>
          </a:bodyPr>
          <a:lstStyle/>
          <a:p>
            <a:r>
              <a:rPr lang="en-US" sz="6000" i="1" dirty="0" smtClean="0"/>
              <a:t>Ex. 2, p. 32.</a:t>
            </a:r>
            <a:endParaRPr lang="ru-RU" sz="6000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203705" cy="37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dirty="0" smtClean="0"/>
              <a:t>Let`s check!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00" cy="317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b="1" u="sng" dirty="0" smtClean="0"/>
              <a:t>Home work:</a:t>
            </a:r>
            <a:endParaRPr lang="ru-RU" b="1" u="sng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91440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sz="8000" b="1" dirty="0" smtClean="0">
                <a:solidFill>
                  <a:schemeClr val="tx1"/>
                </a:solidFill>
              </a:rPr>
              <a:t>Ex</a:t>
            </a:r>
            <a:r>
              <a:rPr lang="ru-RU" sz="8000" b="1" dirty="0" smtClean="0">
                <a:solidFill>
                  <a:schemeClr val="tx1"/>
                </a:solidFill>
              </a:rPr>
              <a:t>. 1, 3, </a:t>
            </a:r>
            <a:r>
              <a:rPr lang="en-US" sz="8000" b="1" dirty="0" smtClean="0">
                <a:solidFill>
                  <a:schemeClr val="tx1"/>
                </a:solidFill>
              </a:rPr>
              <a:t>p</a:t>
            </a:r>
            <a:r>
              <a:rPr lang="ru-RU" sz="8000" b="1" dirty="0" smtClean="0">
                <a:solidFill>
                  <a:schemeClr val="tx1"/>
                </a:solidFill>
              </a:rPr>
              <a:t>. 32 </a:t>
            </a:r>
            <a:r>
              <a:rPr lang="en-US" sz="8000" b="1" dirty="0" smtClean="0">
                <a:solidFill>
                  <a:schemeClr val="tx1"/>
                </a:solidFill>
              </a:rPr>
              <a:t>(</a:t>
            </a:r>
            <a:r>
              <a:rPr lang="en-US" sz="8000" b="1" dirty="0" err="1" smtClean="0">
                <a:solidFill>
                  <a:schemeClr val="tx1"/>
                </a:solidFill>
              </a:rPr>
              <a:t>wb</a:t>
            </a:r>
            <a:r>
              <a:rPr lang="ru-RU" sz="8000" b="1" dirty="0" smtClean="0">
                <a:solidFill>
                  <a:schemeClr val="tx1"/>
                </a:solidFill>
              </a:rPr>
              <a:t>)</a:t>
            </a:r>
            <a:r>
              <a:rPr lang="en-US" sz="8000" b="1" dirty="0" smtClean="0">
                <a:solidFill>
                  <a:schemeClr val="tx1"/>
                </a:solidFill>
              </a:rPr>
              <a:t> + </a:t>
            </a:r>
            <a:r>
              <a:rPr lang="ru-RU" sz="8000" b="1" dirty="0" smtClean="0">
                <a:solidFill>
                  <a:schemeClr val="tx1"/>
                </a:solidFill>
              </a:rPr>
              <a:t>записать слова в словарик </a:t>
            </a:r>
            <a:endParaRPr lang="ru-RU" sz="8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17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414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i="1" dirty="0" smtClean="0"/>
              <a:t>What have we learned today?</a:t>
            </a:r>
            <a:endParaRPr lang="ru-RU" sz="6000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708920"/>
            <a:ext cx="29622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Штриховая стрелка вправо 6">
            <a:hlinkClick r:id="rId3" action="ppaction://hlinksldjump"/>
          </p:cNvPr>
          <p:cNvSpPr/>
          <p:nvPr/>
        </p:nvSpPr>
        <p:spPr>
          <a:xfrm>
            <a:off x="7559824" y="6281936"/>
            <a:ext cx="1584176" cy="57606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29981"/>
            <a:ext cx="5508104" cy="688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640"/>
            <a:ext cx="4541739" cy="681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71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Autofit/>
          </a:bodyPr>
          <a:lstStyle/>
          <a:p>
            <a:r>
              <a:rPr lang="en-US" sz="9600" i="1" dirty="0" smtClean="0"/>
              <a:t>Our aims:</a:t>
            </a:r>
            <a:endParaRPr lang="ru-RU" sz="9600" i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3573016"/>
            <a:ext cx="4572000" cy="216024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to talk about Christmas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3573016"/>
            <a:ext cx="4283968" cy="216024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find out what Christmas presents you would like to get</a:t>
            </a:r>
            <a:endParaRPr lang="ru-RU" sz="3600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907704" y="1340768"/>
            <a:ext cx="2520280" cy="2016224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427984" y="1340768"/>
            <a:ext cx="2448272" cy="2016224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Штриховая стрелка вправо 10">
            <a:hlinkClick r:id="rId2" action="ppaction://hlinksldjump"/>
          </p:cNvPr>
          <p:cNvSpPr/>
          <p:nvPr/>
        </p:nvSpPr>
        <p:spPr>
          <a:xfrm>
            <a:off x="7559824" y="6281936"/>
            <a:ext cx="1584176" cy="57606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ru-RU" dirty="0" smtClean="0"/>
              <a:t>Список используемой литературы: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9144000" cy="2880320"/>
          </a:xfrm>
        </p:spPr>
        <p:txBody>
          <a:bodyPr>
            <a:normAutofit fontScale="700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ru-RU" dirty="0" err="1" smtClean="0">
                <a:solidFill>
                  <a:schemeClr val="tx1"/>
                </a:solidFill>
              </a:rPr>
              <a:t>Биболетова</a:t>
            </a:r>
            <a:r>
              <a:rPr lang="ru-RU" dirty="0" smtClean="0">
                <a:solidFill>
                  <a:schemeClr val="tx1"/>
                </a:solidFill>
              </a:rPr>
              <a:t> М.З. и др. </a:t>
            </a:r>
            <a:r>
              <a:rPr lang="ru-RU" dirty="0" err="1" smtClean="0">
                <a:solidFill>
                  <a:schemeClr val="tx1"/>
                </a:solidFill>
              </a:rPr>
              <a:t>Enjoy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English</a:t>
            </a:r>
            <a:r>
              <a:rPr lang="ru-RU" dirty="0" smtClean="0">
                <a:solidFill>
                  <a:schemeClr val="tx1"/>
                </a:solidFill>
              </a:rPr>
              <a:t>: учебник английского языка для 3 класса. – Обнинск: Титул, 2012.2.	</a:t>
            </a:r>
            <a:r>
              <a:rPr lang="ru-RU" dirty="0" err="1" smtClean="0">
                <a:solidFill>
                  <a:schemeClr val="tx1"/>
                </a:solidFill>
              </a:rPr>
              <a:t>Биболетова</a:t>
            </a:r>
            <a:r>
              <a:rPr lang="ru-RU" dirty="0" smtClean="0">
                <a:solidFill>
                  <a:schemeClr val="tx1"/>
                </a:solidFill>
              </a:rPr>
              <a:t> М.З. и др. 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Книга для учителя к учебнику английского языка </a:t>
            </a:r>
            <a:r>
              <a:rPr lang="ru-RU" dirty="0" err="1" smtClean="0">
                <a:solidFill>
                  <a:schemeClr val="tx1"/>
                </a:solidFill>
              </a:rPr>
              <a:t>Enjoy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English</a:t>
            </a:r>
            <a:r>
              <a:rPr lang="ru-RU" dirty="0" smtClean="0">
                <a:solidFill>
                  <a:schemeClr val="tx1"/>
                </a:solidFill>
              </a:rPr>
              <a:t> для 3 класса. – Обнинск: Титул, 2012.3.	</a:t>
            </a:r>
            <a:r>
              <a:rPr lang="ru-RU" dirty="0" err="1" smtClean="0">
                <a:solidFill>
                  <a:schemeClr val="tx1"/>
                </a:solidFill>
              </a:rPr>
              <a:t>Биболетова</a:t>
            </a:r>
            <a:r>
              <a:rPr lang="ru-RU" dirty="0" smtClean="0">
                <a:solidFill>
                  <a:schemeClr val="tx1"/>
                </a:solidFill>
              </a:rPr>
              <a:t> М.З. и др. 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Рабочая тетрадь к учебнику английского языка </a:t>
            </a:r>
            <a:r>
              <a:rPr lang="ru-RU" dirty="0" err="1" smtClean="0">
                <a:solidFill>
                  <a:schemeClr val="tx1"/>
                </a:solidFill>
              </a:rPr>
              <a:t>Enjoy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English</a:t>
            </a:r>
            <a:r>
              <a:rPr lang="ru-RU" dirty="0" smtClean="0">
                <a:solidFill>
                  <a:schemeClr val="tx1"/>
                </a:solidFill>
              </a:rPr>
              <a:t> для 3 класса. – Обнинск: Титул, 2012.</a:t>
            </a:r>
            <a:r>
              <a:rPr lang="en-US" dirty="0" smtClean="0">
                <a:hlinkClick r:id="rId2"/>
              </a:rPr>
              <a:t> </a:t>
            </a:r>
            <a:endParaRPr lang="ru-RU" dirty="0" smtClean="0">
              <a:hlinkClick r:id="rId2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hlinkClick r:id="rId2"/>
              </a:rPr>
              <a:t>http://www.yandex.ru/</a:t>
            </a:r>
            <a:endParaRPr lang="ru-RU" dirty="0" smtClean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214438"/>
            <a:ext cx="66579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332656"/>
            <a:ext cx="9144000" cy="1752600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1"/>
                </a:solidFill>
              </a:rPr>
              <a:t>Рождество – </a:t>
            </a:r>
            <a:r>
              <a:rPr lang="en-US" sz="6000" b="1" dirty="0" smtClean="0">
                <a:solidFill>
                  <a:schemeClr val="tx1"/>
                </a:solidFill>
              </a:rPr>
              <a:t>Christmas</a:t>
            </a:r>
            <a:r>
              <a:rPr lang="en-US" sz="6000" b="1" dirty="0" smtClean="0"/>
              <a:t> </a:t>
            </a:r>
            <a:r>
              <a:rPr lang="en-US" sz="6000" dirty="0" smtClean="0">
                <a:solidFill>
                  <a:schemeClr val="tx1"/>
                </a:solidFill>
              </a:rPr>
              <a:t>[ˈ</a:t>
            </a:r>
            <a:r>
              <a:rPr lang="en-US" sz="6000" dirty="0" err="1" smtClean="0">
                <a:solidFill>
                  <a:schemeClr val="tx1"/>
                </a:solidFill>
              </a:rPr>
              <a:t>krɪsməs</a:t>
            </a:r>
            <a:r>
              <a:rPr lang="en-US" sz="6000" dirty="0" smtClean="0">
                <a:solidFill>
                  <a:schemeClr val="tx1"/>
                </a:solidFill>
              </a:rPr>
              <a:t>] 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3096344" cy="206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780928"/>
            <a:ext cx="312102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одзаголовок 4"/>
          <p:cNvSpPr txBox="1">
            <a:spLocks/>
          </p:cNvSpPr>
          <p:nvPr/>
        </p:nvSpPr>
        <p:spPr>
          <a:xfrm>
            <a:off x="0" y="5301208"/>
            <a:ext cx="9144000" cy="1340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6000" dirty="0" smtClean="0"/>
              <a:t>в</a:t>
            </a:r>
            <a:r>
              <a:rPr kumimoji="0" lang="ru-RU" sz="6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ночь с 24 на 25 декабря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470025"/>
          </a:xfrm>
        </p:spPr>
        <p:txBody>
          <a:bodyPr>
            <a:noAutofit/>
          </a:bodyPr>
          <a:lstStyle/>
          <a:p>
            <a:r>
              <a:rPr lang="ru-RU" sz="6000" dirty="0" smtClean="0"/>
              <a:t>Санта Клаус –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b="1" dirty="0" smtClean="0"/>
              <a:t>Santa Clause </a:t>
            </a:r>
            <a:r>
              <a:rPr lang="en-US" sz="6000" dirty="0" smtClean="0"/>
              <a:t>[`</a:t>
            </a:r>
            <a:r>
              <a:rPr lang="en-US" sz="6000" dirty="0" err="1" smtClean="0"/>
              <a:t>sæntə</a:t>
            </a:r>
            <a:r>
              <a:rPr lang="en-US" sz="6000" dirty="0" smtClean="0"/>
              <a:t> </a:t>
            </a:r>
            <a:r>
              <a:rPr lang="en-US" sz="6000" dirty="0" err="1" smtClean="0"/>
              <a:t>klɔːz</a:t>
            </a:r>
            <a:r>
              <a:rPr lang="en-US" sz="6000" dirty="0" smtClean="0"/>
              <a:t>]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597617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470025"/>
          </a:xfrm>
        </p:spPr>
        <p:txBody>
          <a:bodyPr>
            <a:noAutofit/>
          </a:bodyPr>
          <a:lstStyle/>
          <a:p>
            <a:r>
              <a:rPr lang="ru-RU" sz="6000" dirty="0" smtClean="0"/>
              <a:t>подарки – </a:t>
            </a:r>
            <a:r>
              <a:rPr lang="en-US" sz="6000" b="1" dirty="0" smtClean="0"/>
              <a:t>presents</a:t>
            </a:r>
            <a:r>
              <a:rPr lang="en-US" sz="6000" dirty="0" smtClean="0"/>
              <a:t> [ˈ</a:t>
            </a:r>
            <a:r>
              <a:rPr lang="en-US" sz="6000" dirty="0" err="1" smtClean="0"/>
              <a:t>prez</a:t>
            </a:r>
            <a:r>
              <a:rPr lang="en-US" sz="6000" dirty="0" smtClean="0"/>
              <a:t>(ə)</a:t>
            </a:r>
            <a:r>
              <a:rPr lang="en-US" sz="6000" dirty="0" err="1" smtClean="0"/>
              <a:t>nts</a:t>
            </a:r>
            <a:r>
              <a:rPr lang="en-US" sz="6000" dirty="0" smtClean="0"/>
              <a:t>]</a:t>
            </a:r>
            <a:endParaRPr lang="ru-RU" sz="6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852936"/>
            <a:ext cx="5040560" cy="336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>
            <a:noAutofit/>
          </a:bodyPr>
          <a:lstStyle/>
          <a:p>
            <a:r>
              <a:rPr lang="ru-RU" sz="6000" dirty="0" smtClean="0"/>
              <a:t>большие носки – </a:t>
            </a:r>
            <a:r>
              <a:rPr lang="en-US" sz="6000" b="1" dirty="0" smtClean="0"/>
              <a:t>socks</a:t>
            </a:r>
            <a:r>
              <a:rPr lang="en-US" sz="6000" dirty="0" smtClean="0"/>
              <a:t> [</a:t>
            </a:r>
            <a:r>
              <a:rPr lang="en-US" sz="6000" dirty="0" err="1" smtClean="0"/>
              <a:t>sɒks</a:t>
            </a:r>
            <a:r>
              <a:rPr lang="en-US" sz="6000" dirty="0" smtClean="0"/>
              <a:t>]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276872"/>
            <a:ext cx="4778896" cy="422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470025"/>
          </a:xfrm>
        </p:spPr>
        <p:txBody>
          <a:bodyPr>
            <a:noAutofit/>
          </a:bodyPr>
          <a:lstStyle/>
          <a:p>
            <a:r>
              <a:rPr lang="ru-RU" sz="4800" dirty="0" smtClean="0"/>
              <a:t>рождественская ёлка –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b="1" dirty="0" smtClean="0"/>
              <a:t>a Christmas tree</a:t>
            </a:r>
            <a:r>
              <a:rPr lang="en-US" sz="4800" dirty="0" smtClean="0"/>
              <a:t> [ə `</a:t>
            </a:r>
            <a:r>
              <a:rPr lang="en-US" sz="4800" dirty="0" err="1" smtClean="0"/>
              <a:t>krɪsməs</a:t>
            </a:r>
            <a:r>
              <a:rPr lang="en-US" sz="4800" dirty="0" smtClean="0"/>
              <a:t> `tri:]</a:t>
            </a:r>
            <a:endParaRPr lang="ru-RU" sz="4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492896"/>
            <a:ext cx="5112568" cy="383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427</Words>
  <Application>Microsoft Office PowerPoint</Application>
  <PresentationFormat>Экран (4:3)</PresentationFormat>
  <Paragraphs>83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МБОУ «Серковская ООШ им. Снегирева В.А.»  Презентация к уроку по английскому языку в 3 классе</vt:lpstr>
      <vt:lpstr>Topic:</vt:lpstr>
      <vt:lpstr>Слайд 3</vt:lpstr>
      <vt:lpstr>Our aims:</vt:lpstr>
      <vt:lpstr>Слайд 5</vt:lpstr>
      <vt:lpstr>Санта Клаус –  Santa Clause [`sæntə klɔːz]</vt:lpstr>
      <vt:lpstr>подарки – presents [ˈprez(ə)nts]</vt:lpstr>
      <vt:lpstr>большие носки – socks [sɒks]</vt:lpstr>
      <vt:lpstr>рождественская ёлка –  a Christmas tree [ə `krɪsməs `tri:]</vt:lpstr>
      <vt:lpstr>Слайд 10</vt:lpstr>
      <vt:lpstr>Phonetic gymnastics:</vt:lpstr>
      <vt:lpstr>Matching:</vt:lpstr>
      <vt:lpstr>Repeat:</vt:lpstr>
      <vt:lpstr>Слайд 14</vt:lpstr>
      <vt:lpstr>Слайд 15</vt:lpstr>
      <vt:lpstr>Say what present Jill would like to get.</vt:lpstr>
      <vt:lpstr>We like Christmas.</vt:lpstr>
      <vt:lpstr>We love you, dear Santa.</vt:lpstr>
      <vt:lpstr>I would like new skates.</vt:lpstr>
      <vt:lpstr>We have got a nice Christmas tree.</vt:lpstr>
      <vt:lpstr>Merry Christmas!</vt:lpstr>
      <vt:lpstr>Happy New Year!</vt:lpstr>
      <vt:lpstr>1. Jim and Jill are ten. </vt:lpstr>
      <vt:lpstr>2. They don`t go to school. </vt:lpstr>
      <vt:lpstr>3. Jim and Jill help Santa Clause. </vt:lpstr>
      <vt:lpstr>4. Rex is a nice white cat.  </vt:lpstr>
      <vt:lpstr>5. Jim would like a big red ball.  </vt:lpstr>
      <vt:lpstr>6. They have got a nice Sunday tree.   </vt:lpstr>
      <vt:lpstr>I would like…</vt:lpstr>
      <vt:lpstr>Ex. 2, p. 32.</vt:lpstr>
      <vt:lpstr>Let`s check!</vt:lpstr>
      <vt:lpstr>Home work:</vt:lpstr>
      <vt:lpstr>Слайд 33</vt:lpstr>
      <vt:lpstr>Слайд 34</vt:lpstr>
      <vt:lpstr>What have we learned today?</vt:lpstr>
      <vt:lpstr>Слайд 36</vt:lpstr>
      <vt:lpstr>Слайд 37</vt:lpstr>
      <vt:lpstr>Слайд 38</vt:lpstr>
      <vt:lpstr>Слайд 39</vt:lpstr>
      <vt:lpstr>Список используемой литературы:</vt:lpstr>
      <vt:lpstr>Слайд 41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 английского языка в 3 «А» классе</dc:title>
  <dc:creator>admin</dc:creator>
  <cp:lastModifiedBy>admin</cp:lastModifiedBy>
  <cp:revision>19</cp:revision>
  <dcterms:created xsi:type="dcterms:W3CDTF">2013-12-12T05:45:41Z</dcterms:created>
  <dcterms:modified xsi:type="dcterms:W3CDTF">2015-02-16T08:15:33Z</dcterms:modified>
</cp:coreProperties>
</file>